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300"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304"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5" autoAdjust="0"/>
    <p:restoredTop sz="94660"/>
  </p:normalViewPr>
  <p:slideViewPr>
    <p:cSldViewPr>
      <p:cViewPr varScale="1">
        <p:scale>
          <a:sx n="53" d="100"/>
          <a:sy n="53" d="100"/>
        </p:scale>
        <p:origin x="66" y="3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1CC91D-8680-4776-B634-580C6DC59EE7}"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37AC04-3FC4-48B4-A93D-11D950F2A84E}" type="slidenum">
              <a:rPr lang="tr-TR" smtClean="0"/>
              <a:pPr/>
              <a:t>‹#›</a:t>
            </a:fld>
            <a:endParaRPr lang="tr-TR"/>
          </a:p>
        </p:txBody>
      </p:sp>
    </p:spTree>
    <p:extLst>
      <p:ext uri="{BB962C8B-B14F-4D97-AF65-F5344CB8AC3E}">
        <p14:creationId xmlns:p14="http://schemas.microsoft.com/office/powerpoint/2010/main" val="2177239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a:t>
            </a:fld>
            <a:endParaRPr lang="tr-TR"/>
          </a:p>
        </p:txBody>
      </p:sp>
    </p:spTree>
    <p:extLst>
      <p:ext uri="{BB962C8B-B14F-4D97-AF65-F5344CB8AC3E}">
        <p14:creationId xmlns:p14="http://schemas.microsoft.com/office/powerpoint/2010/main" val="2377823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10</a:t>
            </a:fld>
            <a:endParaRPr lang="tr-TR"/>
          </a:p>
        </p:txBody>
      </p:sp>
    </p:spTree>
    <p:extLst>
      <p:ext uri="{BB962C8B-B14F-4D97-AF65-F5344CB8AC3E}">
        <p14:creationId xmlns:p14="http://schemas.microsoft.com/office/powerpoint/2010/main" val="6659560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11</a:t>
            </a:fld>
            <a:endParaRPr lang="tr-TR"/>
          </a:p>
        </p:txBody>
      </p:sp>
    </p:spTree>
    <p:extLst>
      <p:ext uri="{BB962C8B-B14F-4D97-AF65-F5344CB8AC3E}">
        <p14:creationId xmlns:p14="http://schemas.microsoft.com/office/powerpoint/2010/main" val="13121180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12</a:t>
            </a:fld>
            <a:endParaRPr lang="tr-TR"/>
          </a:p>
        </p:txBody>
      </p:sp>
    </p:spTree>
    <p:extLst>
      <p:ext uri="{BB962C8B-B14F-4D97-AF65-F5344CB8AC3E}">
        <p14:creationId xmlns:p14="http://schemas.microsoft.com/office/powerpoint/2010/main" val="3298977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13</a:t>
            </a:fld>
            <a:endParaRPr lang="tr-TR"/>
          </a:p>
        </p:txBody>
      </p:sp>
    </p:spTree>
    <p:extLst>
      <p:ext uri="{BB962C8B-B14F-4D97-AF65-F5344CB8AC3E}">
        <p14:creationId xmlns:p14="http://schemas.microsoft.com/office/powerpoint/2010/main" val="33660278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14</a:t>
            </a:fld>
            <a:endParaRPr lang="tr-TR"/>
          </a:p>
        </p:txBody>
      </p:sp>
    </p:spTree>
    <p:extLst>
      <p:ext uri="{BB962C8B-B14F-4D97-AF65-F5344CB8AC3E}">
        <p14:creationId xmlns:p14="http://schemas.microsoft.com/office/powerpoint/2010/main" val="1803504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15</a:t>
            </a:fld>
            <a:endParaRPr lang="tr-TR"/>
          </a:p>
        </p:txBody>
      </p:sp>
    </p:spTree>
    <p:extLst>
      <p:ext uri="{BB962C8B-B14F-4D97-AF65-F5344CB8AC3E}">
        <p14:creationId xmlns:p14="http://schemas.microsoft.com/office/powerpoint/2010/main" val="176177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16</a:t>
            </a:fld>
            <a:endParaRPr lang="tr-TR"/>
          </a:p>
        </p:txBody>
      </p:sp>
    </p:spTree>
    <p:extLst>
      <p:ext uri="{BB962C8B-B14F-4D97-AF65-F5344CB8AC3E}">
        <p14:creationId xmlns:p14="http://schemas.microsoft.com/office/powerpoint/2010/main" val="2647109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17</a:t>
            </a:fld>
            <a:endParaRPr lang="tr-TR"/>
          </a:p>
        </p:txBody>
      </p:sp>
    </p:spTree>
    <p:extLst>
      <p:ext uri="{BB962C8B-B14F-4D97-AF65-F5344CB8AC3E}">
        <p14:creationId xmlns:p14="http://schemas.microsoft.com/office/powerpoint/2010/main" val="437531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18</a:t>
            </a:fld>
            <a:endParaRPr lang="tr-TR"/>
          </a:p>
        </p:txBody>
      </p:sp>
    </p:spTree>
    <p:extLst>
      <p:ext uri="{BB962C8B-B14F-4D97-AF65-F5344CB8AC3E}">
        <p14:creationId xmlns:p14="http://schemas.microsoft.com/office/powerpoint/2010/main" val="31149769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19</a:t>
            </a:fld>
            <a:endParaRPr lang="tr-TR"/>
          </a:p>
        </p:txBody>
      </p:sp>
    </p:spTree>
    <p:extLst>
      <p:ext uri="{BB962C8B-B14F-4D97-AF65-F5344CB8AC3E}">
        <p14:creationId xmlns:p14="http://schemas.microsoft.com/office/powerpoint/2010/main" val="3902817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2</a:t>
            </a:fld>
            <a:endParaRPr lang="tr-TR"/>
          </a:p>
        </p:txBody>
      </p:sp>
    </p:spTree>
    <p:extLst>
      <p:ext uri="{BB962C8B-B14F-4D97-AF65-F5344CB8AC3E}">
        <p14:creationId xmlns:p14="http://schemas.microsoft.com/office/powerpoint/2010/main" val="3188583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20</a:t>
            </a:fld>
            <a:endParaRPr lang="tr-TR"/>
          </a:p>
        </p:txBody>
      </p:sp>
    </p:spTree>
    <p:extLst>
      <p:ext uri="{BB962C8B-B14F-4D97-AF65-F5344CB8AC3E}">
        <p14:creationId xmlns:p14="http://schemas.microsoft.com/office/powerpoint/2010/main" val="10655827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21</a:t>
            </a:fld>
            <a:endParaRPr lang="tr-TR"/>
          </a:p>
        </p:txBody>
      </p:sp>
    </p:spTree>
    <p:extLst>
      <p:ext uri="{BB962C8B-B14F-4D97-AF65-F5344CB8AC3E}">
        <p14:creationId xmlns:p14="http://schemas.microsoft.com/office/powerpoint/2010/main" val="21941333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smtClean="0"/>
          </a:p>
        </p:txBody>
      </p:sp>
      <p:sp>
        <p:nvSpPr>
          <p:cNvPr id="2150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fld id="{D8E56FFF-B7D0-4E0E-B9B9-7F749331BECA}" type="slidenum">
              <a:rPr lang="tr-TR" sz="1200" smtClean="0"/>
              <a:pPr/>
              <a:t>22</a:t>
            </a:fld>
            <a:endParaRPr lang="tr-TR" sz="1200" smtClean="0"/>
          </a:p>
        </p:txBody>
      </p:sp>
    </p:spTree>
    <p:extLst>
      <p:ext uri="{BB962C8B-B14F-4D97-AF65-F5344CB8AC3E}">
        <p14:creationId xmlns:p14="http://schemas.microsoft.com/office/powerpoint/2010/main" val="3216665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3</a:t>
            </a:fld>
            <a:endParaRPr lang="tr-TR"/>
          </a:p>
        </p:txBody>
      </p:sp>
    </p:spTree>
    <p:extLst>
      <p:ext uri="{BB962C8B-B14F-4D97-AF65-F5344CB8AC3E}">
        <p14:creationId xmlns:p14="http://schemas.microsoft.com/office/powerpoint/2010/main" val="3668281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4</a:t>
            </a:fld>
            <a:endParaRPr lang="tr-TR"/>
          </a:p>
        </p:txBody>
      </p:sp>
    </p:spTree>
    <p:extLst>
      <p:ext uri="{BB962C8B-B14F-4D97-AF65-F5344CB8AC3E}">
        <p14:creationId xmlns:p14="http://schemas.microsoft.com/office/powerpoint/2010/main" val="45815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5</a:t>
            </a:fld>
            <a:endParaRPr lang="tr-TR"/>
          </a:p>
        </p:txBody>
      </p:sp>
    </p:spTree>
    <p:extLst>
      <p:ext uri="{BB962C8B-B14F-4D97-AF65-F5344CB8AC3E}">
        <p14:creationId xmlns:p14="http://schemas.microsoft.com/office/powerpoint/2010/main" val="3179578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6</a:t>
            </a:fld>
            <a:endParaRPr lang="tr-TR"/>
          </a:p>
        </p:txBody>
      </p:sp>
    </p:spTree>
    <p:extLst>
      <p:ext uri="{BB962C8B-B14F-4D97-AF65-F5344CB8AC3E}">
        <p14:creationId xmlns:p14="http://schemas.microsoft.com/office/powerpoint/2010/main" val="710005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7</a:t>
            </a:fld>
            <a:endParaRPr lang="tr-TR"/>
          </a:p>
        </p:txBody>
      </p:sp>
    </p:spTree>
    <p:extLst>
      <p:ext uri="{BB962C8B-B14F-4D97-AF65-F5344CB8AC3E}">
        <p14:creationId xmlns:p14="http://schemas.microsoft.com/office/powerpoint/2010/main" val="2839968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8</a:t>
            </a:fld>
            <a:endParaRPr lang="tr-TR"/>
          </a:p>
        </p:txBody>
      </p:sp>
    </p:spTree>
    <p:extLst>
      <p:ext uri="{BB962C8B-B14F-4D97-AF65-F5344CB8AC3E}">
        <p14:creationId xmlns:p14="http://schemas.microsoft.com/office/powerpoint/2010/main" val="1842798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9</a:t>
            </a:fld>
            <a:endParaRPr lang="tr-TR"/>
          </a:p>
        </p:txBody>
      </p:sp>
    </p:spTree>
    <p:extLst>
      <p:ext uri="{BB962C8B-B14F-4D97-AF65-F5344CB8AC3E}">
        <p14:creationId xmlns:p14="http://schemas.microsoft.com/office/powerpoint/2010/main" val="3107773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E5469FE7-1120-4B59-A639-6D76624A7B32}" type="datetime1">
              <a:rPr lang="tr-TR" smtClean="0"/>
              <a:t>10.8.2017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r>
              <a:rPr lang="tr-TR" smtClean="0"/>
              <a:t>Prof. Dr. Fehmi TUNCEL</a:t>
            </a:r>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A20DCF-1D6F-4349-B258-B80E4E794B13}"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70E56B5-44C1-4953-A54B-2B61FCF863CA}"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A5497E6E-422F-4DC6-B14A-7944582EA9BA}" type="datetime1">
              <a:rPr lang="tr-TR" smtClean="0"/>
              <a:t>10.8.2017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0C0166FC-E481-4C8E-AE2E-CDA5385A438B}" type="datetime1">
              <a:rPr lang="tr-TR" smtClean="0"/>
              <a:t>10.8.2017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3AA87E2A-A305-49FA-BCF4-DE16B28E8BE0}" type="datetime1">
              <a:rPr lang="tr-TR" smtClean="0"/>
              <a:t>10.8.2017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r>
              <a:rPr lang="tr-TR" smtClean="0"/>
              <a:t>Prof. Dr. Fehmi TUNCEL</a:t>
            </a:r>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B419BC59-EF70-49F8-A64C-89A0D172F596}" type="datetime1">
              <a:rPr lang="tr-TR" smtClean="0"/>
              <a:t>10.8.2017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r>
              <a:rPr lang="tr-TR" smtClean="0"/>
              <a:t>Prof. Dr. Fehmi TUNCEL</a:t>
            </a:r>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FB2999B-5B66-411D-9253-F72A7B52AAC2}" type="datetime1">
              <a:rPr lang="tr-TR" smtClean="0"/>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4A984509-1C3D-4247-99BE-0FF664D8CB10}" type="datetime1">
              <a:rPr lang="tr-TR" smtClean="0"/>
              <a:t>10.8.2017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F22C333B-4CA4-47CF-BC4E-5E33F7B5C09D}" type="datetime1">
              <a:rPr lang="tr-TR" smtClean="0"/>
              <a:t>10.8.2017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00CC3897-13A1-40C6-9B0C-8B36EAF610DD}" type="datetime1">
              <a:rPr lang="tr-TR" smtClean="0"/>
              <a:t>10.8.2017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6FB7DE1-6F58-4DAF-A282-827661339495}" type="datetime1">
              <a:rPr lang="tr-TR" smtClean="0"/>
              <a:t>10.8.2017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r>
              <a:rPr lang="tr-TR" smtClean="0"/>
              <a:t>Prof. Dr. Fehmi TUNCEL</a:t>
            </a:r>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3929066"/>
            <a:ext cx="8062912" cy="1752600"/>
          </a:xfrm>
        </p:spPr>
        <p:txBody>
          <a:bodyPr>
            <a:normAutofit/>
          </a:bodyPr>
          <a:lstStyle/>
          <a:p>
            <a:pPr algn="ctr"/>
            <a:r>
              <a:rPr lang="tr-TR" sz="3200" b="1" dirty="0" smtClean="0">
                <a:solidFill>
                  <a:srgbClr val="002060"/>
                </a:solidFill>
              </a:rPr>
              <a:t>BSÖ 101      (2 0) 2</a:t>
            </a:r>
          </a:p>
          <a:p>
            <a:pPr algn="ctr"/>
            <a:r>
              <a:rPr lang="tr-TR" sz="3200" b="1" dirty="0" smtClean="0">
                <a:solidFill>
                  <a:srgbClr val="002060"/>
                </a:solidFill>
              </a:rPr>
              <a:t>Beden Eğitimi ve Sporun Temelleri</a:t>
            </a:r>
            <a:endParaRPr lang="tr-TR" dirty="0">
              <a:solidFill>
                <a:srgbClr val="002060"/>
              </a:solidFill>
            </a:endParaRPr>
          </a:p>
        </p:txBody>
      </p:sp>
      <p:sp>
        <p:nvSpPr>
          <p:cNvPr id="4" name="1 Başlık"/>
          <p:cNvSpPr>
            <a:spLocks noGrp="1"/>
          </p:cNvSpPr>
          <p:nvPr>
            <p:ph type="ctrTitle"/>
          </p:nvPr>
        </p:nvSpPr>
        <p:spPr>
          <a:xfrm>
            <a:off x="642910" y="1571612"/>
            <a:ext cx="8062912" cy="1857364"/>
          </a:xfrm>
        </p:spPr>
        <p:txBody>
          <a:bodyPr>
            <a:normAutofit fontScale="90000"/>
          </a:bodyPr>
          <a:lstStyle/>
          <a:p>
            <a:pPr algn="ctr">
              <a:defRPr/>
            </a:pPr>
            <a:r>
              <a:rPr lang="tr-TR" dirty="0" smtClean="0"/>
              <a:t/>
            </a:r>
            <a:br>
              <a:rPr lang="tr-TR" dirty="0" smtClean="0"/>
            </a:br>
            <a:r>
              <a:rPr lang="tr-TR" sz="2000" dirty="0" smtClean="0"/>
              <a:t/>
            </a:r>
            <a:br>
              <a:rPr lang="tr-TR" sz="2000" dirty="0" smtClean="0"/>
            </a:br>
            <a:r>
              <a:rPr lang="tr-TR" sz="2000" dirty="0" smtClean="0"/>
              <a:t/>
            </a:r>
            <a:br>
              <a:rPr lang="tr-TR" sz="2000" dirty="0" smtClean="0"/>
            </a:br>
            <a:r>
              <a:rPr lang="tr-TR" sz="2000" b="1" dirty="0" smtClean="0"/>
              <a:t> </a:t>
            </a:r>
            <a:r>
              <a:rPr lang="tr-TR" sz="2000" dirty="0" smtClean="0"/>
              <a:t/>
            </a:r>
            <a:br>
              <a:rPr lang="tr-TR" sz="2000" dirty="0" smtClean="0"/>
            </a:br>
            <a:r>
              <a:rPr lang="tr-TR" sz="2000" dirty="0" smtClean="0"/>
              <a:t/>
            </a:r>
            <a:br>
              <a:rPr lang="tr-TR" sz="2000" dirty="0" smtClean="0"/>
            </a:br>
            <a:r>
              <a:rPr lang="tr-TR" sz="2000" dirty="0" smtClean="0"/>
              <a:t/>
            </a:r>
            <a:br>
              <a:rPr lang="tr-TR" sz="2000" dirty="0" smtClean="0"/>
            </a:br>
            <a:r>
              <a:rPr lang="tr-TR" sz="2000" dirty="0" smtClean="0"/>
              <a:t/>
            </a:r>
            <a:br>
              <a:rPr lang="tr-TR" sz="2000" dirty="0" smtClean="0"/>
            </a:br>
            <a:r>
              <a:rPr lang="tr-TR" sz="3600" b="1" dirty="0" smtClean="0">
                <a:solidFill>
                  <a:srgbClr val="FFFF00"/>
                </a:solidFill>
              </a:rPr>
              <a:t>Ankara Üniversitesi</a:t>
            </a:r>
            <a:r>
              <a:rPr lang="tr-TR" sz="3600" dirty="0" smtClean="0">
                <a:solidFill>
                  <a:srgbClr val="FFFF00"/>
                </a:solidFill>
              </a:rPr>
              <a:t/>
            </a:r>
            <a:br>
              <a:rPr lang="tr-TR" sz="3600" dirty="0" smtClean="0">
                <a:solidFill>
                  <a:srgbClr val="FFFF00"/>
                </a:solidFill>
              </a:rPr>
            </a:br>
            <a:r>
              <a:rPr lang="tr-TR" sz="3600" b="1" dirty="0" smtClean="0">
                <a:solidFill>
                  <a:srgbClr val="FFFF00"/>
                </a:solidFill>
              </a:rPr>
              <a:t>Spor Bilimleri Fakültesi</a:t>
            </a:r>
            <a:r>
              <a:rPr lang="tr-TR" sz="3600" dirty="0" smtClean="0">
                <a:solidFill>
                  <a:srgbClr val="FFFF00"/>
                </a:solidFill>
              </a:rPr>
              <a:t/>
            </a:r>
            <a:br>
              <a:rPr lang="tr-TR" sz="3600" dirty="0" smtClean="0">
                <a:solidFill>
                  <a:srgbClr val="FFFF00"/>
                </a:solidFill>
              </a:rPr>
            </a:br>
            <a:r>
              <a:rPr lang="tr-TR" sz="3600" b="1" dirty="0" smtClean="0">
                <a:solidFill>
                  <a:srgbClr val="FFFF00"/>
                </a:solidFill>
              </a:rPr>
              <a:t>Beden Eğitimi ve Spor öğretmenliği Bölümü</a:t>
            </a:r>
            <a:endParaRPr lang="tr-TR" dirty="0">
              <a:solidFill>
                <a:srgbClr val="FFFF00"/>
              </a:solidFill>
            </a:endParaRPr>
          </a:p>
        </p:txBody>
      </p:sp>
      <p:sp>
        <p:nvSpPr>
          <p:cNvPr id="5" name="4 Veri Yer Tutucusu"/>
          <p:cNvSpPr>
            <a:spLocks noGrp="1"/>
          </p:cNvSpPr>
          <p:nvPr>
            <p:ph type="dt" sz="half" idx="10"/>
          </p:nvPr>
        </p:nvSpPr>
        <p:spPr/>
        <p:txBody>
          <a:bodyPr/>
          <a:lstStyle/>
          <a:p>
            <a:fld id="{15D779A0-F578-49B4-A38F-1D5C65ADCF07}" type="datetime1">
              <a:rPr lang="tr-TR" smtClean="0"/>
              <a:t>10.8.2017</a:t>
            </a:fld>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
        <p:nvSpPr>
          <p:cNvPr id="7" name="6 Altbilgi Yer Tutucusu"/>
          <p:cNvSpPr>
            <a:spLocks noGrp="1"/>
          </p:cNvSpPr>
          <p:nvPr>
            <p:ph type="ftr" sz="quarter" idx="11"/>
          </p:nvPr>
        </p:nvSpPr>
        <p:spPr/>
        <p:txBody>
          <a:bodyPr/>
          <a:lstStyle/>
          <a:p>
            <a:r>
              <a:rPr lang="tr-TR" dirty="0" smtClean="0"/>
              <a:t>Prof. Dr. Fehmi TUNCEL</a:t>
            </a:r>
            <a:endParaRPr lang="tr-TR" dirty="0"/>
          </a:p>
        </p:txBody>
      </p:sp>
    </p:spTree>
    <p:extLst>
      <p:ext uri="{BB962C8B-B14F-4D97-AF65-F5344CB8AC3E}">
        <p14:creationId xmlns:p14="http://schemas.microsoft.com/office/powerpoint/2010/main" val="6326619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just">
              <a:buNone/>
            </a:pPr>
            <a:r>
              <a:rPr lang="tr-TR" b="1" i="1" dirty="0" smtClean="0">
                <a:solidFill>
                  <a:srgbClr val="C00000"/>
                </a:solidFill>
              </a:rPr>
              <a:t>Spor sosyolojisi </a:t>
            </a:r>
            <a:r>
              <a:rPr lang="tr-TR" b="1" dirty="0" smtClean="0">
                <a:solidFill>
                  <a:srgbClr val="002060"/>
                </a:solidFill>
              </a:rPr>
              <a:t>SPORUN TOPLUM İÇİNDEKİ ROLÜNÜ ÇALIŞAN ALANDIR.  </a:t>
            </a:r>
          </a:p>
          <a:p>
            <a:pPr algn="just">
              <a:buNone/>
            </a:pPr>
            <a:endParaRPr lang="tr-TR" dirty="0" smtClean="0"/>
          </a:p>
          <a:p>
            <a:pPr algn="ctr">
              <a:buNone/>
            </a:pPr>
            <a:r>
              <a:rPr lang="tr-TR" b="1" dirty="0" smtClean="0">
                <a:solidFill>
                  <a:srgbClr val="002060"/>
                </a:solidFill>
              </a:rPr>
              <a:t>ENSTİTÜLER, POLİTİKALAR, DİN,  EKONOMİ,  KİTLE  MEDYASI </a:t>
            </a:r>
          </a:p>
          <a:p>
            <a:pPr algn="ctr">
              <a:buNone/>
            </a:pPr>
            <a:endParaRPr lang="tr-TR" dirty="0" smtClean="0">
              <a:solidFill>
                <a:srgbClr val="002060"/>
              </a:solidFill>
            </a:endParaRPr>
          </a:p>
          <a:p>
            <a:pPr algn="ctr">
              <a:buNone/>
            </a:pPr>
            <a:r>
              <a:rPr lang="tr-TR" dirty="0" smtClean="0">
                <a:solidFill>
                  <a:srgbClr val="002060"/>
                </a:solidFill>
              </a:rPr>
              <a:t>(nasıl etkiler ve nasıl  etkilenir)</a:t>
            </a:r>
            <a:endParaRPr lang="tr-TR" dirty="0">
              <a:solidFill>
                <a:srgbClr val="002060"/>
              </a:solidFill>
            </a:endParaRPr>
          </a:p>
        </p:txBody>
      </p:sp>
      <p:sp>
        <p:nvSpPr>
          <p:cNvPr id="4" name="3 Veri Yer Tutucusu"/>
          <p:cNvSpPr>
            <a:spLocks noGrp="1"/>
          </p:cNvSpPr>
          <p:nvPr>
            <p:ph type="dt" sz="half" idx="10"/>
          </p:nvPr>
        </p:nvSpPr>
        <p:spPr/>
        <p:txBody>
          <a:bodyPr/>
          <a:lstStyle/>
          <a:p>
            <a:fld id="{8A806728-CF1B-4AC2-B14C-921D9084345B}"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10</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just">
              <a:buNone/>
            </a:pPr>
            <a:endParaRPr lang="tr-TR" b="1" i="1" dirty="0" smtClean="0"/>
          </a:p>
          <a:p>
            <a:pPr algn="just">
              <a:buNone/>
            </a:pPr>
            <a:endParaRPr lang="tr-TR" b="1" i="1" dirty="0" smtClean="0">
              <a:solidFill>
                <a:srgbClr val="C00000"/>
              </a:solidFill>
            </a:endParaRPr>
          </a:p>
          <a:p>
            <a:pPr algn="just">
              <a:buNone/>
            </a:pPr>
            <a:r>
              <a:rPr lang="tr-TR" b="1" i="1" dirty="0" smtClean="0">
                <a:solidFill>
                  <a:srgbClr val="C00000"/>
                </a:solidFill>
              </a:rPr>
              <a:t>Biyomekanik</a:t>
            </a:r>
            <a:r>
              <a:rPr lang="tr-TR" b="1" i="1" dirty="0" smtClean="0"/>
              <a:t> </a:t>
            </a:r>
            <a:r>
              <a:rPr lang="tr-TR" b="1" dirty="0" smtClean="0">
                <a:solidFill>
                  <a:srgbClr val="002060"/>
                </a:solidFill>
              </a:rPr>
              <a:t>İNSAN VÜCUDU ÜZERİNDEKİ KUVVETLER VE BU KUVVETLERİN ORTAYA KOYDUKLARI ETKİLER. </a:t>
            </a:r>
            <a:endParaRPr lang="tr-TR" b="1" dirty="0">
              <a:solidFill>
                <a:srgbClr val="002060"/>
              </a:solidFill>
            </a:endParaRPr>
          </a:p>
        </p:txBody>
      </p:sp>
      <p:sp>
        <p:nvSpPr>
          <p:cNvPr id="4" name="3 Veri Yer Tutucusu"/>
          <p:cNvSpPr>
            <a:spLocks noGrp="1"/>
          </p:cNvSpPr>
          <p:nvPr>
            <p:ph type="dt" sz="half" idx="10"/>
          </p:nvPr>
        </p:nvSpPr>
        <p:spPr/>
        <p:txBody>
          <a:bodyPr/>
          <a:lstStyle/>
          <a:p>
            <a:fld id="{00723C55-A380-470D-AA59-B4C0C81E4150}"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11</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ctr">
              <a:buNone/>
            </a:pPr>
            <a:endParaRPr lang="tr-TR" dirty="0" smtClean="0">
              <a:solidFill>
                <a:srgbClr val="C00000"/>
              </a:solidFill>
            </a:endParaRPr>
          </a:p>
          <a:p>
            <a:pPr algn="just">
              <a:buNone/>
            </a:pPr>
            <a:r>
              <a:rPr lang="tr-TR" b="1" i="1" dirty="0" smtClean="0">
                <a:solidFill>
                  <a:srgbClr val="C00000"/>
                </a:solidFill>
              </a:rPr>
              <a:t>Spor tıp </a:t>
            </a:r>
            <a:r>
              <a:rPr lang="tr-TR" b="1" dirty="0" smtClean="0">
                <a:solidFill>
                  <a:srgbClr val="002060"/>
                </a:solidFill>
              </a:rPr>
              <a:t>FİZİKSEL AKTİVİTE İLE İNSAN VÜCUDU ARASINDAKİ TIBBİ İLİŞKİ.</a:t>
            </a:r>
            <a:endParaRPr lang="tr-TR" b="1" dirty="0">
              <a:solidFill>
                <a:srgbClr val="002060"/>
              </a:solidFill>
            </a:endParaRPr>
          </a:p>
        </p:txBody>
      </p:sp>
      <p:sp>
        <p:nvSpPr>
          <p:cNvPr id="4" name="3 Veri Yer Tutucusu"/>
          <p:cNvSpPr>
            <a:spLocks noGrp="1"/>
          </p:cNvSpPr>
          <p:nvPr>
            <p:ph type="dt" sz="half" idx="10"/>
          </p:nvPr>
        </p:nvSpPr>
        <p:spPr/>
        <p:txBody>
          <a:bodyPr/>
          <a:lstStyle/>
          <a:p>
            <a:fld id="{FF91C1A6-5BD8-46A9-BAD1-323882381F66}"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just">
              <a:buNone/>
            </a:pPr>
            <a:endParaRPr lang="tr-TR" b="1" i="1" dirty="0" smtClean="0"/>
          </a:p>
          <a:p>
            <a:pPr algn="just">
              <a:buNone/>
            </a:pPr>
            <a:r>
              <a:rPr lang="tr-TR" b="1" i="1" dirty="0" smtClean="0">
                <a:solidFill>
                  <a:srgbClr val="C00000"/>
                </a:solidFill>
              </a:rPr>
              <a:t>Egzersiz fizyolojisi  </a:t>
            </a:r>
            <a:r>
              <a:rPr lang="tr-TR" b="1" dirty="0" smtClean="0">
                <a:solidFill>
                  <a:srgbClr val="002060"/>
                </a:solidFill>
              </a:rPr>
              <a:t> İNSAN VÜCUDU ÜZERİNDE EGZERSİZ VE ÇALIŞMA KOŞULLARININ FİZYOLOJİSİ YA DA ÇALIŞILMASI. </a:t>
            </a:r>
            <a:endParaRPr lang="tr-TR" b="1" i="1" dirty="0">
              <a:solidFill>
                <a:srgbClr val="002060"/>
              </a:solidFill>
            </a:endParaRPr>
          </a:p>
        </p:txBody>
      </p:sp>
      <p:sp>
        <p:nvSpPr>
          <p:cNvPr id="4" name="3 Veri Yer Tutucusu"/>
          <p:cNvSpPr>
            <a:spLocks noGrp="1"/>
          </p:cNvSpPr>
          <p:nvPr>
            <p:ph type="dt" sz="half" idx="10"/>
          </p:nvPr>
        </p:nvSpPr>
        <p:spPr/>
        <p:txBody>
          <a:bodyPr/>
          <a:lstStyle/>
          <a:p>
            <a:fld id="{746B77FC-375D-46FF-87B3-01DD79C2DA0B}"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13</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normAutofit/>
          </a:bodyPr>
          <a:lstStyle/>
          <a:p>
            <a:pPr algn="ctr">
              <a:buNone/>
            </a:pPr>
            <a:endParaRPr lang="tr-TR" dirty="0" smtClean="0"/>
          </a:p>
          <a:p>
            <a:pPr algn="just">
              <a:buNone/>
            </a:pPr>
            <a:r>
              <a:rPr lang="tr-TR" b="1" i="1" dirty="0" smtClean="0">
                <a:solidFill>
                  <a:srgbClr val="C00000"/>
                </a:solidFill>
              </a:rPr>
              <a:t>Spor felsefesi </a:t>
            </a:r>
            <a:r>
              <a:rPr lang="tr-TR" b="1" dirty="0" smtClean="0">
                <a:solidFill>
                  <a:srgbClr val="002060"/>
                </a:solidFill>
              </a:rPr>
              <a:t>KRİTİK OLARAK SORUNLARIN  ANALİZİ VE İNANÇLAR İLE  DEĞERLERİN BEDEN EĞİTİMİ VE SPORDA YER ALIRKEN BUNLARLA İLİŞKİLENDİRİLEREK SORGULANMALARI. </a:t>
            </a:r>
            <a:endParaRPr lang="tr-TR" b="1" i="1" dirty="0">
              <a:solidFill>
                <a:srgbClr val="002060"/>
              </a:solidFill>
            </a:endParaRPr>
          </a:p>
        </p:txBody>
      </p:sp>
      <p:sp>
        <p:nvSpPr>
          <p:cNvPr id="4" name="3 Veri Yer Tutucusu"/>
          <p:cNvSpPr>
            <a:spLocks noGrp="1"/>
          </p:cNvSpPr>
          <p:nvPr>
            <p:ph type="dt" sz="half" idx="10"/>
          </p:nvPr>
        </p:nvSpPr>
        <p:spPr/>
        <p:txBody>
          <a:bodyPr/>
          <a:lstStyle/>
          <a:p>
            <a:fld id="{909E1281-EA9A-43E7-85C8-01E945568148}"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14</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ctr">
              <a:buNone/>
            </a:pPr>
            <a:endParaRPr lang="tr-TR" dirty="0" smtClean="0"/>
          </a:p>
          <a:p>
            <a:pPr algn="just">
              <a:buNone/>
            </a:pPr>
            <a:r>
              <a:rPr lang="tr-TR" b="1" i="1" dirty="0" smtClean="0">
                <a:solidFill>
                  <a:srgbClr val="C00000"/>
                </a:solidFill>
              </a:rPr>
              <a:t>Tarih</a:t>
            </a:r>
            <a:r>
              <a:rPr lang="tr-TR" b="1" i="1" dirty="0" smtClean="0"/>
              <a:t> </a:t>
            </a:r>
            <a:r>
              <a:rPr lang="tr-TR" dirty="0" smtClean="0"/>
              <a:t> </a:t>
            </a:r>
            <a:r>
              <a:rPr lang="tr-TR" b="1" dirty="0" smtClean="0">
                <a:solidFill>
                  <a:srgbClr val="002060"/>
                </a:solidFill>
              </a:rPr>
              <a:t>GEÇMİŞİN OLAYLARI TANIMLAYARAK VE AÇIKLAYARAK ÇALIŞILMASI. </a:t>
            </a:r>
            <a:endParaRPr lang="tr-TR" b="1" i="1" dirty="0">
              <a:solidFill>
                <a:srgbClr val="002060"/>
              </a:solidFill>
            </a:endParaRPr>
          </a:p>
        </p:txBody>
      </p:sp>
      <p:sp>
        <p:nvSpPr>
          <p:cNvPr id="4" name="3 Veri Yer Tutucusu"/>
          <p:cNvSpPr>
            <a:spLocks noGrp="1"/>
          </p:cNvSpPr>
          <p:nvPr>
            <p:ph type="dt" sz="half" idx="10"/>
          </p:nvPr>
        </p:nvSpPr>
        <p:spPr/>
        <p:txBody>
          <a:bodyPr/>
          <a:lstStyle/>
          <a:p>
            <a:fld id="{F9782893-DFC5-4E02-9BA6-852CE0047BC1}"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15</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just">
              <a:buNone/>
            </a:pPr>
            <a:r>
              <a:rPr lang="tr-TR" b="1" i="1" dirty="0" smtClean="0">
                <a:solidFill>
                  <a:srgbClr val="C00000"/>
                </a:solidFill>
              </a:rPr>
              <a:t>Pedagoji</a:t>
            </a:r>
            <a:r>
              <a:rPr lang="tr-TR" b="1" i="1" dirty="0" smtClean="0"/>
              <a:t>  </a:t>
            </a:r>
            <a:r>
              <a:rPr lang="tr-TR" b="1" dirty="0" smtClean="0">
                <a:solidFill>
                  <a:srgbClr val="002060"/>
                </a:solidFill>
              </a:rPr>
              <a:t>ÖĞRETİMİN ÇALIŞILMASIDIR.  </a:t>
            </a:r>
          </a:p>
          <a:p>
            <a:pPr algn="just">
              <a:buNone/>
            </a:pPr>
            <a:endParaRPr lang="tr-TR" b="1" u="sng" dirty="0" smtClean="0">
              <a:solidFill>
                <a:srgbClr val="C00000"/>
              </a:solidFill>
            </a:endParaRPr>
          </a:p>
          <a:p>
            <a:pPr algn="just">
              <a:buNone/>
            </a:pPr>
            <a:r>
              <a:rPr lang="tr-TR" b="1" u="sng" dirty="0" smtClean="0">
                <a:solidFill>
                  <a:srgbClr val="C00000"/>
                </a:solidFill>
              </a:rPr>
              <a:t>SPOR PEDAGOJİSİ</a:t>
            </a:r>
            <a:r>
              <a:rPr lang="tr-TR" b="1" dirty="0" smtClean="0">
                <a:solidFill>
                  <a:srgbClr val="C00000"/>
                </a:solidFill>
              </a:rPr>
              <a:t>– </a:t>
            </a:r>
            <a:r>
              <a:rPr lang="tr-TR" b="1" dirty="0" smtClean="0">
                <a:solidFill>
                  <a:srgbClr val="002060"/>
                </a:solidFill>
              </a:rPr>
              <a:t>BEDEN EĞİTİMİNDE PROGRAM ÇALIŞMASI, ÖĞRETME, ÖĞRETMEN EĞİTİMİ, DEĞERLENDİRME, YÖNETİM VE ORGANİZASYON.  </a:t>
            </a:r>
          </a:p>
        </p:txBody>
      </p:sp>
      <p:sp>
        <p:nvSpPr>
          <p:cNvPr id="4" name="3 Veri Yer Tutucusu"/>
          <p:cNvSpPr>
            <a:spLocks noGrp="1"/>
          </p:cNvSpPr>
          <p:nvPr>
            <p:ph type="dt" sz="half" idx="10"/>
          </p:nvPr>
        </p:nvSpPr>
        <p:spPr/>
        <p:txBody>
          <a:bodyPr/>
          <a:lstStyle/>
          <a:p>
            <a:fld id="{B04F55AA-677D-4D04-85B9-09A90CC129E2}"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16</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ctr">
              <a:buNone/>
            </a:pPr>
            <a:endParaRPr lang="tr-TR" dirty="0" smtClean="0"/>
          </a:p>
          <a:p>
            <a:pPr algn="just">
              <a:buNone/>
            </a:pPr>
            <a:r>
              <a:rPr lang="tr-TR" b="1" i="1" dirty="0" smtClean="0">
                <a:solidFill>
                  <a:srgbClr val="C00000"/>
                </a:solidFill>
              </a:rPr>
              <a:t>Spor psikolojisi </a:t>
            </a:r>
            <a:r>
              <a:rPr lang="tr-TR" b="1" dirty="0" smtClean="0">
                <a:solidFill>
                  <a:srgbClr val="002060"/>
                </a:solidFill>
              </a:rPr>
              <a:t>SPORDA DAVRANIŞI ÇALIŞMAK İÇİN, PSİKOLOJİDEKİ FARKLI  PRENSİPLER, KAVRAMLAR VE GERÇEKLERİ KULLANIR.  </a:t>
            </a:r>
            <a:endParaRPr lang="tr-TR" b="1" i="1" dirty="0">
              <a:solidFill>
                <a:srgbClr val="002060"/>
              </a:solidFill>
            </a:endParaRPr>
          </a:p>
        </p:txBody>
      </p:sp>
      <p:sp>
        <p:nvSpPr>
          <p:cNvPr id="4" name="3 Veri Yer Tutucusu"/>
          <p:cNvSpPr>
            <a:spLocks noGrp="1"/>
          </p:cNvSpPr>
          <p:nvPr>
            <p:ph type="dt" sz="half" idx="10"/>
          </p:nvPr>
        </p:nvSpPr>
        <p:spPr/>
        <p:txBody>
          <a:bodyPr/>
          <a:lstStyle/>
          <a:p>
            <a:fld id="{4A28049A-5B19-4EA5-9026-8389B94D2B01}"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normAutofit/>
          </a:bodyPr>
          <a:lstStyle/>
          <a:p>
            <a:pPr algn="just">
              <a:buNone/>
            </a:pPr>
            <a:endParaRPr lang="tr-TR" b="1" i="1" dirty="0" smtClean="0"/>
          </a:p>
          <a:p>
            <a:pPr algn="just">
              <a:buNone/>
            </a:pPr>
            <a:r>
              <a:rPr lang="tr-TR" b="1" i="1" dirty="0" smtClean="0">
                <a:solidFill>
                  <a:srgbClr val="C00000"/>
                </a:solidFill>
              </a:rPr>
              <a:t>Motor öğrenme </a:t>
            </a:r>
            <a:r>
              <a:rPr lang="tr-TR" b="1" dirty="0" smtClean="0">
                <a:solidFill>
                  <a:srgbClr val="002060"/>
                </a:solidFill>
              </a:rPr>
              <a:t>BİR BİREYİN MOTOR ALGILAMASI VE BECERİLERİ ÜZERİNDE  ETKİLİ OLAN FAKTÖRLER ÜZERİNDE YOĞUNLAŞIR (öğrenme dönemlerini anlama ve onu  hareket geçirme).  </a:t>
            </a:r>
            <a:endParaRPr lang="tr-TR" b="1" i="1" dirty="0"/>
          </a:p>
        </p:txBody>
      </p:sp>
      <p:sp>
        <p:nvSpPr>
          <p:cNvPr id="4" name="3 Veri Yer Tutucusu"/>
          <p:cNvSpPr>
            <a:spLocks noGrp="1"/>
          </p:cNvSpPr>
          <p:nvPr>
            <p:ph type="dt" sz="half" idx="10"/>
          </p:nvPr>
        </p:nvSpPr>
        <p:spPr/>
        <p:txBody>
          <a:bodyPr/>
          <a:lstStyle/>
          <a:p>
            <a:fld id="{14B47E98-C9D1-4E11-B107-EB5DFF9F7751}"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18</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normAutofit/>
          </a:bodyPr>
          <a:lstStyle/>
          <a:p>
            <a:pPr algn="just">
              <a:buNone/>
            </a:pPr>
            <a:r>
              <a:rPr lang="tr-TR" b="1" dirty="0" smtClean="0">
                <a:solidFill>
                  <a:srgbClr val="C00000"/>
                </a:solidFill>
              </a:rPr>
              <a:t>Motor gelişim  </a:t>
            </a:r>
            <a:r>
              <a:rPr lang="tr-TR" b="1" dirty="0" smtClean="0">
                <a:solidFill>
                  <a:srgbClr val="002060"/>
                </a:solidFill>
              </a:rPr>
              <a:t>HAREKETİN GELİŞTİRİLMESİNDE ESAS OLAN YETENEKLERİN GELİŞİMİNDE  ETKİLİ FAKTÖRLERİ İNCELER </a:t>
            </a:r>
            <a:r>
              <a:rPr lang="tr-TR" dirty="0" smtClean="0">
                <a:solidFill>
                  <a:srgbClr val="002060"/>
                </a:solidFill>
              </a:rPr>
              <a:t>(uzun dönemli çalışmalar – bireyin yaşamı boyunca, onun motor becerileri uygulama yeteneğini etkileyen genetik ve çevresel faktörler</a:t>
            </a:r>
            <a:r>
              <a:rPr lang="tr-TR" i="1" dirty="0" smtClean="0">
                <a:solidFill>
                  <a:srgbClr val="002060"/>
                </a:solidFill>
              </a:rPr>
              <a:t>). </a:t>
            </a:r>
            <a:endParaRPr lang="tr-TR" i="1" dirty="0">
              <a:solidFill>
                <a:srgbClr val="002060"/>
              </a:solidFill>
            </a:endParaRPr>
          </a:p>
        </p:txBody>
      </p:sp>
      <p:sp>
        <p:nvSpPr>
          <p:cNvPr id="4" name="3 Veri Yer Tutucusu"/>
          <p:cNvSpPr>
            <a:spLocks noGrp="1"/>
          </p:cNvSpPr>
          <p:nvPr>
            <p:ph type="dt" sz="half" idx="10"/>
          </p:nvPr>
        </p:nvSpPr>
        <p:spPr/>
        <p:txBody>
          <a:bodyPr/>
          <a:lstStyle/>
          <a:p>
            <a:fld id="{6333575F-AC4E-44C0-BE6E-1271E0E770FD}"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19</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b="1" dirty="0">
              <a:solidFill>
                <a:srgbClr val="00B050"/>
              </a:solidFill>
            </a:endParaRPr>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b="1" dirty="0" smtClean="0">
                <a:solidFill>
                  <a:srgbClr val="002060"/>
                </a:solidFill>
              </a:rPr>
              <a:t>GENELLİKLE  BEDEN EĞİTİMİ, BU ALANIN  AKADEMİK BİR DİSİPLİN  OLMASI REFERANS GÖSTERİLEREK TARTIŞILIR. </a:t>
            </a:r>
            <a:endParaRPr lang="tr-TR" b="1" dirty="0">
              <a:solidFill>
                <a:srgbClr val="002060"/>
              </a:solidFill>
            </a:endParaRPr>
          </a:p>
        </p:txBody>
      </p:sp>
      <p:sp>
        <p:nvSpPr>
          <p:cNvPr id="4" name="3 Veri Yer Tutucusu"/>
          <p:cNvSpPr>
            <a:spLocks noGrp="1"/>
          </p:cNvSpPr>
          <p:nvPr>
            <p:ph type="dt" sz="half" idx="10"/>
          </p:nvPr>
        </p:nvSpPr>
        <p:spPr/>
        <p:txBody>
          <a:bodyPr/>
          <a:lstStyle/>
          <a:p>
            <a:fld id="{70B84538-AF0F-40A4-9EE2-6D0C70351F99}"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just">
              <a:buNone/>
            </a:pPr>
            <a:endParaRPr lang="tr-TR" b="1" i="1" dirty="0" smtClean="0"/>
          </a:p>
          <a:p>
            <a:pPr algn="just">
              <a:buNone/>
            </a:pPr>
            <a:r>
              <a:rPr lang="tr-TR" b="1" i="1" dirty="0" smtClean="0">
                <a:solidFill>
                  <a:srgbClr val="C00000"/>
                </a:solidFill>
              </a:rPr>
              <a:t>Engellilerde beden eğitimi </a:t>
            </a:r>
            <a:r>
              <a:rPr lang="tr-TR" b="1" dirty="0" smtClean="0">
                <a:solidFill>
                  <a:srgbClr val="002060"/>
                </a:solidFill>
              </a:rPr>
              <a:t>ÖZEL İHTİYAÇLARI  OLAN VE ENGELLİ OLAN BİREYLER İÇİN UYGUN OLAN BEDEN  EĞİTİMİ PROGRAMLARI TASARLAMA.  </a:t>
            </a:r>
            <a:endParaRPr lang="tr-TR" b="1" i="1" dirty="0">
              <a:solidFill>
                <a:srgbClr val="002060"/>
              </a:solidFill>
            </a:endParaRPr>
          </a:p>
        </p:txBody>
      </p:sp>
      <p:sp>
        <p:nvSpPr>
          <p:cNvPr id="4" name="3 Veri Yer Tutucusu"/>
          <p:cNvSpPr>
            <a:spLocks noGrp="1"/>
          </p:cNvSpPr>
          <p:nvPr>
            <p:ph type="dt" sz="half" idx="10"/>
          </p:nvPr>
        </p:nvSpPr>
        <p:spPr/>
        <p:txBody>
          <a:bodyPr/>
          <a:lstStyle/>
          <a:p>
            <a:fld id="{1DCCEE15-BC3E-4B5B-92D0-BF92CAF9908B}"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20</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normAutofit/>
          </a:bodyPr>
          <a:lstStyle/>
          <a:p>
            <a:pPr algn="ctr">
              <a:buNone/>
            </a:pPr>
            <a:endParaRPr lang="tr-TR" dirty="0" smtClean="0"/>
          </a:p>
          <a:p>
            <a:pPr algn="ctr">
              <a:buNone/>
            </a:pPr>
            <a:r>
              <a:rPr lang="tr-TR" b="1" dirty="0" smtClean="0">
                <a:solidFill>
                  <a:srgbClr val="002060"/>
                </a:solidFill>
              </a:rPr>
              <a:t>ALT DİSİPLİNLERİN VE İHTİSAS ALANLARININ ORTAYA ÇIKMASI BİLGİ DAĞARCIĞIMIZI BÜYÜK ÖLÇÜDE GENİŞLETTİ VE AYNI ZAMANDA İLGİLİ KARİYER FIRSATLARININ GELİŞMESİNE YOL AÇTI.</a:t>
            </a:r>
            <a:endParaRPr lang="tr-TR" b="1" dirty="0">
              <a:solidFill>
                <a:srgbClr val="002060"/>
              </a:solidFill>
            </a:endParaRPr>
          </a:p>
        </p:txBody>
      </p:sp>
      <p:sp>
        <p:nvSpPr>
          <p:cNvPr id="4" name="3 Veri Yer Tutucusu"/>
          <p:cNvSpPr>
            <a:spLocks noGrp="1"/>
          </p:cNvSpPr>
          <p:nvPr>
            <p:ph type="dt" sz="half" idx="10"/>
          </p:nvPr>
        </p:nvSpPr>
        <p:spPr/>
        <p:txBody>
          <a:bodyPr/>
          <a:lstStyle/>
          <a:p>
            <a:fld id="{CA50233C-63C4-435E-934F-9390D9B517CD}"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21</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68375"/>
          </a:xfrm>
        </p:spPr>
        <p:txBody>
          <a:bodyPr>
            <a:normAutofit/>
          </a:bodyPr>
          <a:lstStyle/>
          <a:p>
            <a:r>
              <a:rPr lang="tr-TR" sz="2000" b="1" dirty="0">
                <a:solidFill>
                  <a:schemeClr val="tx1"/>
                </a:solidFill>
              </a:rPr>
              <a:t>KAYNAKLAR</a:t>
            </a:r>
            <a:endParaRPr lang="tr-TR" sz="2000" dirty="0">
              <a:solidFill>
                <a:schemeClr val="tx1"/>
              </a:solidFill>
            </a:endParaRPr>
          </a:p>
        </p:txBody>
      </p:sp>
      <p:sp>
        <p:nvSpPr>
          <p:cNvPr id="20483" name="2 İçerik Yer Tutucusu"/>
          <p:cNvSpPr>
            <a:spLocks noGrp="1"/>
          </p:cNvSpPr>
          <p:nvPr>
            <p:ph idx="1"/>
          </p:nvPr>
        </p:nvSpPr>
        <p:spPr>
          <a:xfrm>
            <a:off x="457200" y="908721"/>
            <a:ext cx="8229600" cy="5187280"/>
          </a:xfrm>
        </p:spPr>
        <p:txBody>
          <a:bodyPr>
            <a:normAutofit fontScale="55000" lnSpcReduction="20000"/>
          </a:bodyPr>
          <a:lstStyle/>
          <a:p>
            <a:pPr marL="64008" indent="0">
              <a:buNone/>
            </a:pPr>
            <a:r>
              <a:rPr lang="tr-TR" b="1" dirty="0"/>
              <a:t> </a:t>
            </a:r>
            <a:endParaRPr lang="tr-TR" dirty="0"/>
          </a:p>
          <a:p>
            <a:pPr lvl="0"/>
            <a:r>
              <a:rPr lang="tr-TR" dirty="0" err="1"/>
              <a:t>Bennett</a:t>
            </a:r>
            <a:r>
              <a:rPr lang="tr-TR" dirty="0"/>
              <a:t>, B. et al(1975). </a:t>
            </a:r>
            <a:r>
              <a:rPr lang="tr-TR" dirty="0" err="1"/>
              <a:t>Comparative</a:t>
            </a:r>
            <a:r>
              <a:rPr lang="tr-TR" dirty="0"/>
              <a:t>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Henry </a:t>
            </a:r>
            <a:r>
              <a:rPr lang="tr-TR" dirty="0" err="1"/>
              <a:t>Kimpton</a:t>
            </a:r>
            <a:r>
              <a:rPr lang="tr-TR" dirty="0"/>
              <a:t> </a:t>
            </a:r>
            <a:r>
              <a:rPr lang="tr-TR" dirty="0" err="1"/>
              <a:t>Publishers</a:t>
            </a:r>
            <a:r>
              <a:rPr lang="tr-TR" dirty="0"/>
              <a:t>, </a:t>
            </a:r>
            <a:r>
              <a:rPr lang="tr-TR" dirty="0" err="1"/>
              <a:t>London</a:t>
            </a:r>
            <a:r>
              <a:rPr lang="tr-TR" dirty="0"/>
              <a:t>.</a:t>
            </a:r>
          </a:p>
          <a:p>
            <a:pPr lvl="0"/>
            <a:r>
              <a:rPr lang="tr-TR" dirty="0" err="1"/>
              <a:t>Bucher</a:t>
            </a:r>
            <a:r>
              <a:rPr lang="tr-TR" dirty="0"/>
              <a:t> &amp; </a:t>
            </a:r>
            <a:r>
              <a:rPr lang="tr-TR" dirty="0" err="1"/>
              <a:t>Wuest</a:t>
            </a:r>
            <a:r>
              <a:rPr lang="tr-TR" dirty="0"/>
              <a:t> (1987). </a:t>
            </a:r>
            <a:r>
              <a:rPr lang="tr-TR" dirty="0" err="1"/>
              <a:t>Foundations</a:t>
            </a:r>
            <a:r>
              <a:rPr lang="tr-TR" dirty="0"/>
              <a:t> of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Times </a:t>
            </a:r>
            <a:r>
              <a:rPr lang="tr-TR" dirty="0" err="1"/>
              <a:t>Mirror</a:t>
            </a:r>
            <a:r>
              <a:rPr lang="tr-TR" dirty="0"/>
              <a:t>/</a:t>
            </a:r>
            <a:r>
              <a:rPr lang="tr-TR" dirty="0" err="1"/>
              <a:t>Mosby</a:t>
            </a:r>
            <a:r>
              <a:rPr lang="tr-TR" dirty="0"/>
              <a:t> </a:t>
            </a:r>
            <a:r>
              <a:rPr lang="tr-TR" dirty="0" err="1"/>
              <a:t>College</a:t>
            </a:r>
            <a:r>
              <a:rPr lang="tr-TR" dirty="0"/>
              <a:t> </a:t>
            </a:r>
            <a:r>
              <a:rPr lang="tr-TR" dirty="0" err="1"/>
              <a:t>Publishing,St</a:t>
            </a:r>
            <a:r>
              <a:rPr lang="tr-TR" dirty="0"/>
              <a:t>. Louis. </a:t>
            </a:r>
          </a:p>
          <a:p>
            <a:pPr lvl="0"/>
            <a:r>
              <a:rPr lang="tr-TR" dirty="0"/>
              <a:t>Fişek, Kurthan. Devlet Politikası ve Toplumsal Yapı ile İlişkileri Açısından Spor Yönetimi (Dünyada ve Türkiye’de). Ankara Üniversitesi Siyasal Bilgiler Fakültesi Yayını, Ankara, 1983. s. 38, 230.</a:t>
            </a:r>
          </a:p>
          <a:p>
            <a:pPr lvl="0"/>
            <a:r>
              <a:rPr lang="tr-TR" dirty="0"/>
              <a:t>Kasap, Hasan. Eğitimsel Perspektiften Spor Eğitimcisi Yetiştirme Politikamızın İncelenmesi. 1. Eğitim Kurumlarında Beden Eğitimi ve Spor Sempozyumu. Milli Eğitim Basımevi. Ankara, 1992. s. 407-408.</a:t>
            </a:r>
          </a:p>
          <a:p>
            <a:pPr lvl="0"/>
            <a:r>
              <a:rPr lang="tr-TR" dirty="0" err="1"/>
              <a:t>Lumpkin</a:t>
            </a:r>
            <a:r>
              <a:rPr lang="tr-TR" dirty="0"/>
              <a:t>, A: (1990).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-A </a:t>
            </a:r>
            <a:r>
              <a:rPr lang="tr-TR" dirty="0" err="1"/>
              <a:t>Contemporary</a:t>
            </a:r>
            <a:r>
              <a:rPr lang="tr-TR" dirty="0"/>
              <a:t> </a:t>
            </a:r>
            <a:r>
              <a:rPr lang="tr-TR" dirty="0" err="1"/>
              <a:t>Introduction</a:t>
            </a:r>
            <a:r>
              <a:rPr lang="tr-TR" dirty="0"/>
              <a:t>. Times </a:t>
            </a:r>
            <a:r>
              <a:rPr lang="tr-TR" dirty="0" err="1"/>
              <a:t>Mirror</a:t>
            </a:r>
            <a:r>
              <a:rPr lang="tr-TR" dirty="0"/>
              <a:t>/</a:t>
            </a:r>
            <a:r>
              <a:rPr lang="tr-TR" dirty="0" err="1"/>
              <a:t>Mosby</a:t>
            </a:r>
            <a:r>
              <a:rPr lang="tr-TR" dirty="0"/>
              <a:t> </a:t>
            </a:r>
            <a:r>
              <a:rPr lang="tr-TR" dirty="0" err="1"/>
              <a:t>College</a:t>
            </a:r>
            <a:r>
              <a:rPr lang="tr-TR" dirty="0"/>
              <a:t> Publishing, </a:t>
            </a:r>
            <a:r>
              <a:rPr lang="tr-TR" dirty="0" err="1"/>
              <a:t>Missouri</a:t>
            </a:r>
            <a:r>
              <a:rPr lang="tr-TR" dirty="0"/>
              <a:t>.</a:t>
            </a:r>
          </a:p>
          <a:p>
            <a:pPr lvl="0"/>
            <a:r>
              <a:rPr lang="tr-TR" dirty="0" err="1"/>
              <a:t>Mirzeoğlu</a:t>
            </a:r>
            <a:r>
              <a:rPr lang="tr-TR" dirty="0"/>
              <a:t>, Nevzat. Spor Bilimlerine Giriş. Bağırgan </a:t>
            </a:r>
            <a:r>
              <a:rPr lang="tr-TR" dirty="0" err="1"/>
              <a:t>Yayımevi</a:t>
            </a:r>
            <a:r>
              <a:rPr lang="tr-TR" dirty="0"/>
              <a:t>. Ankara, 2003. </a:t>
            </a:r>
          </a:p>
          <a:p>
            <a:pPr lvl="0"/>
            <a:r>
              <a:rPr lang="tr-TR" dirty="0"/>
              <a:t>Sümer, Rıza. Türkiye’de Spor Kulüplerinin Yapıları, Yönetimdeki Yerleri ve Sorunları. Boş Zamanları Değerlendirme Alanı ve Toplumsal Çevreleri ile İlişkileri Üzerine Bir Araştırma. Gazi Üniversitesi, Sağlık Bilimleri Enstitüsü,  Yayınlanmamış Yüksek Lisans Tezi. Ankara, 1997.s. 47-48.</a:t>
            </a:r>
          </a:p>
          <a:p>
            <a:pPr lvl="0"/>
            <a:r>
              <a:rPr lang="tr-TR" dirty="0"/>
              <a:t> </a:t>
            </a:r>
            <a:r>
              <a:rPr lang="tr-TR" dirty="0" err="1"/>
              <a:t>Üçışık</a:t>
            </a:r>
            <a:r>
              <a:rPr lang="tr-TR" dirty="0"/>
              <a:t>, Fehim. Türk Spor Yönetiminde Gelişmeler ve Değişimler. Ulusal  Spor Bilimler Sempozyumu. İstanbul, 1990. s. 187, 196.  </a:t>
            </a:r>
          </a:p>
        </p:txBody>
      </p:sp>
      <p:sp>
        <p:nvSpPr>
          <p:cNvPr id="4" name="3 Veri Yer Tutucusu"/>
          <p:cNvSpPr>
            <a:spLocks noGrp="1"/>
          </p:cNvSpPr>
          <p:nvPr>
            <p:ph type="dt" sz="quarter" idx="10"/>
          </p:nvPr>
        </p:nvSpPr>
        <p:spPr/>
        <p:txBody>
          <a:bodyPr/>
          <a:lstStyle/>
          <a:p>
            <a:pPr>
              <a:defRPr/>
            </a:pPr>
            <a:fld id="{BC3109D2-0284-4546-A317-569ACB5CD2C9}" type="datetime1">
              <a:rPr lang="tr-TR" smtClean="0"/>
              <a:pPr>
                <a:defRPr/>
              </a:pPr>
              <a:t>10.8.2017</a:t>
            </a:fld>
            <a:endParaRPr lang="tr-TR"/>
          </a:p>
        </p:txBody>
      </p:sp>
      <p:sp>
        <p:nvSpPr>
          <p:cNvPr id="5" name="4 Slayt Numarası Yer Tutucusu"/>
          <p:cNvSpPr>
            <a:spLocks noGrp="1"/>
          </p:cNvSpPr>
          <p:nvPr>
            <p:ph type="sldNum" sz="quarter" idx="12"/>
          </p:nvPr>
        </p:nvSpPr>
        <p:spPr/>
        <p:txBody>
          <a:bodyPr/>
          <a:lstStyle/>
          <a:p>
            <a:pPr>
              <a:defRPr/>
            </a:pPr>
            <a:fld id="{5F6EB81F-8E38-4B4A-A410-7CAC19F1F853}" type="slidenum">
              <a:rPr lang="tr-TR" smtClean="0"/>
              <a:pPr>
                <a:defRPr/>
              </a:pPr>
              <a:t>22</a:t>
            </a:fld>
            <a:endParaRPr lang="tr-TR"/>
          </a:p>
        </p:txBody>
      </p:sp>
      <p:sp>
        <p:nvSpPr>
          <p:cNvPr id="6" name="5 Altbilgi Yer Tutucusu"/>
          <p:cNvSpPr>
            <a:spLocks noGrp="1"/>
          </p:cNvSpPr>
          <p:nvPr>
            <p:ph type="ftr" sz="quarter" idx="11"/>
          </p:nvPr>
        </p:nvSpPr>
        <p:spPr/>
        <p:txBody>
          <a:bodyPr/>
          <a:lstStyle/>
          <a:p>
            <a:pPr>
              <a:defRPr/>
            </a:pPr>
            <a:r>
              <a:rPr lang="tr-TR" smtClean="0"/>
              <a:t>Prof. Dr. Fehmi TUNCEL</a:t>
            </a:r>
            <a:endParaRPr lang="tr-TR"/>
          </a:p>
        </p:txBody>
      </p:sp>
    </p:spTree>
    <p:extLst>
      <p:ext uri="{BB962C8B-B14F-4D97-AF65-F5344CB8AC3E}">
        <p14:creationId xmlns:p14="http://schemas.microsoft.com/office/powerpoint/2010/main" val="10574573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r>
              <a:rPr lang="tr-TR" b="1" dirty="0" smtClean="0">
                <a:solidFill>
                  <a:srgbClr val="002060"/>
                </a:solidFill>
              </a:rPr>
              <a:t>BEDEN EĞİTİMİ DİSİPLİNİNİN TEMEL OLARAK ODAKLANDIĞI ALAN, İNSAN HAREKETİNİN ÇALIŞILMASIDIR. </a:t>
            </a:r>
            <a:endParaRPr lang="tr-TR" b="1" dirty="0">
              <a:solidFill>
                <a:srgbClr val="002060"/>
              </a:solidFill>
            </a:endParaRPr>
          </a:p>
        </p:txBody>
      </p:sp>
      <p:sp>
        <p:nvSpPr>
          <p:cNvPr id="4" name="3 Veri Yer Tutucusu"/>
          <p:cNvSpPr>
            <a:spLocks noGrp="1"/>
          </p:cNvSpPr>
          <p:nvPr>
            <p:ph type="dt" sz="half" idx="10"/>
          </p:nvPr>
        </p:nvSpPr>
        <p:spPr/>
        <p:txBody>
          <a:bodyPr/>
          <a:lstStyle/>
          <a:p>
            <a:fld id="{C461A000-745C-4CA1-AFEC-9F77F2F4C011}"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b="1" dirty="0" smtClean="0">
                <a:solidFill>
                  <a:srgbClr val="002060"/>
                </a:solidFill>
              </a:rPr>
              <a:t>SON 35 YILDA BU ALANDAKİ BİLGİ İNANILMAZ BİR ŞEKİLDE ARTMIŞTIR. </a:t>
            </a:r>
            <a:endParaRPr lang="tr-TR" b="1" dirty="0">
              <a:solidFill>
                <a:srgbClr val="002060"/>
              </a:solidFill>
            </a:endParaRPr>
          </a:p>
        </p:txBody>
      </p:sp>
      <p:sp>
        <p:nvSpPr>
          <p:cNvPr id="4" name="3 Veri Yer Tutucusu"/>
          <p:cNvSpPr>
            <a:spLocks noGrp="1"/>
          </p:cNvSpPr>
          <p:nvPr>
            <p:ph type="dt" sz="half" idx="10"/>
          </p:nvPr>
        </p:nvSpPr>
        <p:spPr/>
        <p:txBody>
          <a:bodyPr/>
          <a:lstStyle/>
          <a:p>
            <a:fld id="{869295E0-9DC7-4047-9355-0A9F3DF0EE8A}"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normAutofit/>
          </a:bodyPr>
          <a:lstStyle/>
          <a:p>
            <a:pPr algn="ctr">
              <a:buNone/>
            </a:pPr>
            <a:endParaRPr lang="tr-TR" dirty="0" smtClean="0"/>
          </a:p>
          <a:p>
            <a:pPr algn="ctr">
              <a:buNone/>
            </a:pPr>
            <a:r>
              <a:rPr lang="tr-TR" b="1" dirty="0" smtClean="0">
                <a:solidFill>
                  <a:srgbClr val="002060"/>
                </a:solidFill>
              </a:rPr>
              <a:t>BEDEN EĞİTİMİNİN İLGİ  ALANI  GENİŞLEDİKÇE,  BEDEN EĞİTİMCİLER BEDEN EĞİTİMİ İÇİNDEKİ SPESİFİK ÇALIŞMA ALANLARI İLE  İLGİLENMEYE BAŞLADILAR. </a:t>
            </a:r>
            <a:endParaRPr lang="tr-TR" b="1" dirty="0">
              <a:solidFill>
                <a:srgbClr val="002060"/>
              </a:solidFill>
            </a:endParaRPr>
          </a:p>
        </p:txBody>
      </p:sp>
      <p:sp>
        <p:nvSpPr>
          <p:cNvPr id="4" name="3 Veri Yer Tutucusu"/>
          <p:cNvSpPr>
            <a:spLocks noGrp="1"/>
          </p:cNvSpPr>
          <p:nvPr>
            <p:ph type="dt" sz="half" idx="10"/>
          </p:nvPr>
        </p:nvSpPr>
        <p:spPr/>
        <p:txBody>
          <a:bodyPr/>
          <a:lstStyle/>
          <a:p>
            <a:fld id="{B4E641F9-E704-4D9B-9282-E66F99EF22B4}"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r>
              <a:rPr lang="tr-TR" b="1" dirty="0" smtClean="0">
                <a:solidFill>
                  <a:srgbClr val="002060"/>
                </a:solidFill>
              </a:rPr>
              <a:t>BUNUN SONUCUNDA, ALT DİSİPLİNLER VEYA İHTİSASLAŞILMIŞ  ÇALIŞMA ALANLARI ORTAYA ÇIKTI. </a:t>
            </a:r>
            <a:endParaRPr lang="tr-TR" b="1" dirty="0">
              <a:solidFill>
                <a:srgbClr val="002060"/>
              </a:solidFill>
            </a:endParaRPr>
          </a:p>
        </p:txBody>
      </p:sp>
      <p:sp>
        <p:nvSpPr>
          <p:cNvPr id="4" name="3 Veri Yer Tutucusu"/>
          <p:cNvSpPr>
            <a:spLocks noGrp="1"/>
          </p:cNvSpPr>
          <p:nvPr>
            <p:ph type="dt" sz="half" idx="10"/>
          </p:nvPr>
        </p:nvSpPr>
        <p:spPr/>
        <p:txBody>
          <a:bodyPr/>
          <a:lstStyle/>
          <a:p>
            <a:fld id="{7AA39747-0890-4701-890A-1CD755271FF7}"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normAutofit/>
          </a:bodyPr>
          <a:lstStyle/>
          <a:p>
            <a:pPr algn="ctr">
              <a:buNone/>
            </a:pPr>
            <a:endParaRPr lang="tr-TR" b="1" dirty="0" smtClean="0">
              <a:solidFill>
                <a:srgbClr val="002060"/>
              </a:solidFill>
            </a:endParaRPr>
          </a:p>
          <a:p>
            <a:pPr algn="ctr">
              <a:buNone/>
            </a:pPr>
            <a:r>
              <a:rPr lang="tr-TR" b="1" dirty="0" smtClean="0">
                <a:solidFill>
                  <a:srgbClr val="002060"/>
                </a:solidFill>
              </a:rPr>
              <a:t>BU BÜYÜMENİN BİR ETKİSİ VE BUNU TAKİP EDEN İHTİSASLAŞMANIN BİR SONUCU, BEDEN EĞİTİMİ İÇİNDE ARTAN İSTİHDAM FIRSATLARIDIR. </a:t>
            </a:r>
            <a:endParaRPr lang="tr-TR" b="1" dirty="0">
              <a:solidFill>
                <a:srgbClr val="002060"/>
              </a:solidFill>
            </a:endParaRPr>
          </a:p>
        </p:txBody>
      </p:sp>
      <p:sp>
        <p:nvSpPr>
          <p:cNvPr id="4" name="3 Veri Yer Tutucusu"/>
          <p:cNvSpPr>
            <a:spLocks noGrp="1"/>
          </p:cNvSpPr>
          <p:nvPr>
            <p:ph type="dt" sz="half" idx="10"/>
          </p:nvPr>
        </p:nvSpPr>
        <p:spPr/>
        <p:txBody>
          <a:bodyPr/>
          <a:lstStyle/>
          <a:p>
            <a:fld id="{9BC1724F-598B-4195-A5CB-0B7D4C1EA634}"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r>
              <a:rPr lang="tr-TR" b="1" dirty="0" smtClean="0">
                <a:solidFill>
                  <a:srgbClr val="002060"/>
                </a:solidFill>
              </a:rPr>
              <a:t>ORTAYA ÇIKAN ALT DİSİPLİN SAYISI BEDEN EĞİTİMCİLER ARASINDA FİKİR AYRILIKLARINI ORTAYA ÇIKARMAKTADIR. </a:t>
            </a:r>
            <a:endParaRPr lang="tr-TR" b="1" dirty="0">
              <a:solidFill>
                <a:srgbClr val="002060"/>
              </a:solidFill>
            </a:endParaRPr>
          </a:p>
        </p:txBody>
      </p:sp>
      <p:sp>
        <p:nvSpPr>
          <p:cNvPr id="4" name="3 Veri Yer Tutucusu"/>
          <p:cNvSpPr>
            <a:spLocks noGrp="1"/>
          </p:cNvSpPr>
          <p:nvPr>
            <p:ph type="dt" sz="half" idx="10"/>
          </p:nvPr>
        </p:nvSpPr>
        <p:spPr/>
        <p:txBody>
          <a:bodyPr/>
          <a:lstStyle/>
          <a:p>
            <a:fld id="{FB8C2456-D973-44DE-A209-2CC9C266BA52}"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8</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B050"/>
                </a:solidFill>
              </a:rPr>
              <a:t>Beden Eğitimi Disiplini</a:t>
            </a:r>
            <a:endParaRPr lang="tr-TR" dirty="0"/>
          </a:p>
        </p:txBody>
      </p:sp>
      <p:sp>
        <p:nvSpPr>
          <p:cNvPr id="3" name="2 İçerik Yer Tutucusu"/>
          <p:cNvSpPr>
            <a:spLocks noGrp="1"/>
          </p:cNvSpPr>
          <p:nvPr>
            <p:ph idx="1"/>
          </p:nvPr>
        </p:nvSpPr>
        <p:spPr/>
        <p:txBody>
          <a:bodyPr>
            <a:normAutofit/>
          </a:bodyPr>
          <a:lstStyle/>
          <a:p>
            <a:pPr algn="ctr">
              <a:buNone/>
            </a:pPr>
            <a:endParaRPr lang="tr-TR" dirty="0" smtClean="0"/>
          </a:p>
          <a:p>
            <a:pPr algn="ctr">
              <a:buNone/>
            </a:pPr>
            <a:r>
              <a:rPr lang="tr-TR" b="1" dirty="0" smtClean="0">
                <a:solidFill>
                  <a:srgbClr val="002060"/>
                </a:solidFill>
              </a:rPr>
              <a:t>BU NOKTAYI TARTIŞMAK  YERİNE, </a:t>
            </a:r>
          </a:p>
          <a:p>
            <a:pPr algn="ctr">
              <a:buNone/>
            </a:pPr>
            <a:r>
              <a:rPr lang="tr-TR" b="1" dirty="0" smtClean="0">
                <a:solidFill>
                  <a:srgbClr val="002060"/>
                </a:solidFill>
              </a:rPr>
              <a:t>BEDEN EĞİTİMİ İÇİNDE YER ALAN </a:t>
            </a:r>
          </a:p>
          <a:p>
            <a:pPr algn="ctr">
              <a:buNone/>
            </a:pPr>
            <a:r>
              <a:rPr lang="tr-TR" b="1" dirty="0" smtClean="0">
                <a:solidFill>
                  <a:srgbClr val="002060"/>
                </a:solidFill>
              </a:rPr>
              <a:t>EN YAYGIN ALT DİSİPLİNLER </a:t>
            </a:r>
          </a:p>
          <a:p>
            <a:pPr algn="ctr">
              <a:buNone/>
            </a:pPr>
            <a:r>
              <a:rPr lang="tr-TR" b="1" dirty="0" smtClean="0">
                <a:solidFill>
                  <a:srgbClr val="002060"/>
                </a:solidFill>
              </a:rPr>
              <a:t>VE </a:t>
            </a:r>
          </a:p>
          <a:p>
            <a:pPr algn="ctr">
              <a:buNone/>
            </a:pPr>
            <a:r>
              <a:rPr lang="tr-TR" b="1" dirty="0" smtClean="0">
                <a:solidFill>
                  <a:srgbClr val="002060"/>
                </a:solidFill>
              </a:rPr>
              <a:t>İHTİSASLAŞMA ALANLARINI </a:t>
            </a:r>
          </a:p>
          <a:p>
            <a:pPr algn="ctr">
              <a:buNone/>
            </a:pPr>
            <a:r>
              <a:rPr lang="tr-TR" b="1" dirty="0" smtClean="0">
                <a:solidFill>
                  <a:srgbClr val="002060"/>
                </a:solidFill>
              </a:rPr>
              <a:t>BELİRLEYELİM.    </a:t>
            </a:r>
            <a:endParaRPr lang="tr-TR" b="1" dirty="0">
              <a:solidFill>
                <a:srgbClr val="002060"/>
              </a:solidFill>
            </a:endParaRPr>
          </a:p>
        </p:txBody>
      </p:sp>
      <p:sp>
        <p:nvSpPr>
          <p:cNvPr id="4" name="3 Veri Yer Tutucusu"/>
          <p:cNvSpPr>
            <a:spLocks noGrp="1"/>
          </p:cNvSpPr>
          <p:nvPr>
            <p:ph type="dt" sz="half" idx="10"/>
          </p:nvPr>
        </p:nvSpPr>
        <p:spPr/>
        <p:txBody>
          <a:bodyPr/>
          <a:lstStyle/>
          <a:p>
            <a:fld id="{FAAF30D5-4467-40DA-A1E9-27D1C07790EA}"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9</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415</TotalTime>
  <Words>613</Words>
  <Application>Microsoft Office PowerPoint</Application>
  <PresentationFormat>Ekran Gösterisi (4:3)</PresentationFormat>
  <Paragraphs>172</Paragraphs>
  <Slides>22</Slides>
  <Notes>22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22</vt:i4>
      </vt:variant>
    </vt:vector>
  </HeadingPairs>
  <TitlesOfParts>
    <vt:vector size="28" baseType="lpstr">
      <vt:lpstr>Arial</vt:lpstr>
      <vt:lpstr>Calibri</vt:lpstr>
      <vt:lpstr>Century Gothic</vt:lpstr>
      <vt:lpstr>Verdana</vt:lpstr>
      <vt:lpstr>Wingdings 2</vt:lpstr>
      <vt:lpstr>Canlı</vt:lpstr>
      <vt:lpstr>        Ankara Üniversitesi Spor Bilimleri Fakültesi Beden Eğitimi ve Spor öğretmenliği Bölümü</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Beden Eğitimi Disiplini</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Basis of PES</dc:title>
  <cp:lastModifiedBy>TUNCEL</cp:lastModifiedBy>
  <cp:revision>77</cp:revision>
  <dcterms:modified xsi:type="dcterms:W3CDTF">2017-08-10T11:27:05Z</dcterms:modified>
</cp:coreProperties>
</file>