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4F301C-1314-4FFC-8BFC-C0A05D2BCA6A}"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80945371-1A68-453C-98FB-D0EBE28B1D03}">
      <dgm:prSet/>
      <dgm:spPr/>
      <dgm:t>
        <a:bodyPr/>
        <a:lstStyle/>
        <a:p>
          <a:r>
            <a:rPr lang="en-US"/>
            <a:t>Üçüncü Dünya ülkelerinde çevre problemleri yapısal uyum proğramları, borçlar, ticaretteki düşüş ve sermayenin yüksek bedelleri ile daha kötüleşmektedir. </a:t>
          </a:r>
        </a:p>
      </dgm:t>
    </dgm:pt>
    <dgm:pt modelId="{BC142A44-31CB-40EA-82D3-4A63986775FC}" type="parTrans" cxnId="{EDCDE3D5-91A9-46EF-BFB6-DC5D284CCAD0}">
      <dgm:prSet/>
      <dgm:spPr/>
      <dgm:t>
        <a:bodyPr/>
        <a:lstStyle/>
        <a:p>
          <a:endParaRPr lang="en-US"/>
        </a:p>
      </dgm:t>
    </dgm:pt>
    <dgm:pt modelId="{9ECDE141-96DC-4864-B959-856A071D212A}" type="sibTrans" cxnId="{EDCDE3D5-91A9-46EF-BFB6-DC5D284CCAD0}">
      <dgm:prSet/>
      <dgm:spPr/>
      <dgm:t>
        <a:bodyPr/>
        <a:lstStyle/>
        <a:p>
          <a:endParaRPr lang="en-US"/>
        </a:p>
      </dgm:t>
    </dgm:pt>
    <dgm:pt modelId="{6F8E120D-60BE-4C5F-AD63-9A361EB53FF0}">
      <dgm:prSet/>
      <dgm:spPr/>
      <dgm:t>
        <a:bodyPr/>
        <a:lstStyle/>
        <a:p>
          <a:r>
            <a:rPr lang="en-US"/>
            <a:t>Yapısal uyum programları yoksulları etkilemekte ve aynı zamanda çevre üzerine de olumsuz etkileri olmaktadır (Miller, 1995). Yoksulluk, özellikle de kentsel yoksulluk, yapısal uyum programlarının sonucu olarak artmaktadır ve her geçen gün daha fazla insan marjinal topraklara itilmektedir. </a:t>
          </a:r>
        </a:p>
      </dgm:t>
    </dgm:pt>
    <dgm:pt modelId="{31715816-9431-487E-B8DB-EF1ADF165086}" type="parTrans" cxnId="{E8084254-BC07-4DA2-A8E2-12AD47E9A79E}">
      <dgm:prSet/>
      <dgm:spPr/>
      <dgm:t>
        <a:bodyPr/>
        <a:lstStyle/>
        <a:p>
          <a:endParaRPr lang="en-US"/>
        </a:p>
      </dgm:t>
    </dgm:pt>
    <dgm:pt modelId="{12225447-B320-46FB-942A-BD4ED94A095B}" type="sibTrans" cxnId="{E8084254-BC07-4DA2-A8E2-12AD47E9A79E}">
      <dgm:prSet/>
      <dgm:spPr/>
      <dgm:t>
        <a:bodyPr/>
        <a:lstStyle/>
        <a:p>
          <a:endParaRPr lang="en-US"/>
        </a:p>
      </dgm:t>
    </dgm:pt>
    <dgm:pt modelId="{3F4631C2-27A4-4A5E-97EF-3F3C2C3A9C33}" type="pres">
      <dgm:prSet presAssocID="{D14F301C-1314-4FFC-8BFC-C0A05D2BCA6A}" presName="hierChild1" presStyleCnt="0">
        <dgm:presLayoutVars>
          <dgm:chPref val="1"/>
          <dgm:dir/>
          <dgm:animOne val="branch"/>
          <dgm:animLvl val="lvl"/>
          <dgm:resizeHandles/>
        </dgm:presLayoutVars>
      </dgm:prSet>
      <dgm:spPr/>
    </dgm:pt>
    <dgm:pt modelId="{D6314C16-CD60-470E-9353-A6BC7049CF9B}" type="pres">
      <dgm:prSet presAssocID="{80945371-1A68-453C-98FB-D0EBE28B1D03}" presName="hierRoot1" presStyleCnt="0"/>
      <dgm:spPr/>
    </dgm:pt>
    <dgm:pt modelId="{C6ADF3A3-BB0A-4F3A-B900-9C3FB7432DB1}" type="pres">
      <dgm:prSet presAssocID="{80945371-1A68-453C-98FB-D0EBE28B1D03}" presName="composite" presStyleCnt="0"/>
      <dgm:spPr/>
    </dgm:pt>
    <dgm:pt modelId="{EE0AD905-682F-4606-B6B2-1F3703118C83}" type="pres">
      <dgm:prSet presAssocID="{80945371-1A68-453C-98FB-D0EBE28B1D03}" presName="background" presStyleLbl="node0" presStyleIdx="0" presStyleCnt="2"/>
      <dgm:spPr/>
    </dgm:pt>
    <dgm:pt modelId="{6B9AF028-A96D-42A9-94BD-2F5B7E4D0FEB}" type="pres">
      <dgm:prSet presAssocID="{80945371-1A68-453C-98FB-D0EBE28B1D03}" presName="text" presStyleLbl="fgAcc0" presStyleIdx="0" presStyleCnt="2">
        <dgm:presLayoutVars>
          <dgm:chPref val="3"/>
        </dgm:presLayoutVars>
      </dgm:prSet>
      <dgm:spPr/>
    </dgm:pt>
    <dgm:pt modelId="{63EFE1F3-33FF-4F4C-9A7D-C61D136E072F}" type="pres">
      <dgm:prSet presAssocID="{80945371-1A68-453C-98FB-D0EBE28B1D03}" presName="hierChild2" presStyleCnt="0"/>
      <dgm:spPr/>
    </dgm:pt>
    <dgm:pt modelId="{DACB5D3B-8332-4F31-B928-455F242487BB}" type="pres">
      <dgm:prSet presAssocID="{6F8E120D-60BE-4C5F-AD63-9A361EB53FF0}" presName="hierRoot1" presStyleCnt="0"/>
      <dgm:spPr/>
    </dgm:pt>
    <dgm:pt modelId="{043F5BA7-A64F-427B-8596-7D4A769506C5}" type="pres">
      <dgm:prSet presAssocID="{6F8E120D-60BE-4C5F-AD63-9A361EB53FF0}" presName="composite" presStyleCnt="0"/>
      <dgm:spPr/>
    </dgm:pt>
    <dgm:pt modelId="{3E8614F9-D622-4B1E-93FE-4B0F4CFDFB21}" type="pres">
      <dgm:prSet presAssocID="{6F8E120D-60BE-4C5F-AD63-9A361EB53FF0}" presName="background" presStyleLbl="node0" presStyleIdx="1" presStyleCnt="2"/>
      <dgm:spPr/>
    </dgm:pt>
    <dgm:pt modelId="{7A44490D-A762-4EE9-8067-FE126F63385D}" type="pres">
      <dgm:prSet presAssocID="{6F8E120D-60BE-4C5F-AD63-9A361EB53FF0}" presName="text" presStyleLbl="fgAcc0" presStyleIdx="1" presStyleCnt="2">
        <dgm:presLayoutVars>
          <dgm:chPref val="3"/>
        </dgm:presLayoutVars>
      </dgm:prSet>
      <dgm:spPr/>
    </dgm:pt>
    <dgm:pt modelId="{057B0416-B54C-4365-92FC-54A7D6E29B70}" type="pres">
      <dgm:prSet presAssocID="{6F8E120D-60BE-4C5F-AD63-9A361EB53FF0}" presName="hierChild2" presStyleCnt="0"/>
      <dgm:spPr/>
    </dgm:pt>
  </dgm:ptLst>
  <dgm:cxnLst>
    <dgm:cxn modelId="{7FA63834-B6C6-4D63-8526-E03F2D60ADF2}" type="presOf" srcId="{6F8E120D-60BE-4C5F-AD63-9A361EB53FF0}" destId="{7A44490D-A762-4EE9-8067-FE126F63385D}" srcOrd="0" destOrd="0" presId="urn:microsoft.com/office/officeart/2005/8/layout/hierarchy1"/>
    <dgm:cxn modelId="{537ECA3D-9BC2-4B68-AB3B-2551FE194613}" type="presOf" srcId="{80945371-1A68-453C-98FB-D0EBE28B1D03}" destId="{6B9AF028-A96D-42A9-94BD-2F5B7E4D0FEB}" srcOrd="0" destOrd="0" presId="urn:microsoft.com/office/officeart/2005/8/layout/hierarchy1"/>
    <dgm:cxn modelId="{E8084254-BC07-4DA2-A8E2-12AD47E9A79E}" srcId="{D14F301C-1314-4FFC-8BFC-C0A05D2BCA6A}" destId="{6F8E120D-60BE-4C5F-AD63-9A361EB53FF0}" srcOrd="1" destOrd="0" parTransId="{31715816-9431-487E-B8DB-EF1ADF165086}" sibTransId="{12225447-B320-46FB-942A-BD4ED94A095B}"/>
    <dgm:cxn modelId="{3EB07A91-F609-4C7F-BCDB-FB28048841C4}" type="presOf" srcId="{D14F301C-1314-4FFC-8BFC-C0A05D2BCA6A}" destId="{3F4631C2-27A4-4A5E-97EF-3F3C2C3A9C33}" srcOrd="0" destOrd="0" presId="urn:microsoft.com/office/officeart/2005/8/layout/hierarchy1"/>
    <dgm:cxn modelId="{EDCDE3D5-91A9-46EF-BFB6-DC5D284CCAD0}" srcId="{D14F301C-1314-4FFC-8BFC-C0A05D2BCA6A}" destId="{80945371-1A68-453C-98FB-D0EBE28B1D03}" srcOrd="0" destOrd="0" parTransId="{BC142A44-31CB-40EA-82D3-4A63986775FC}" sibTransId="{9ECDE141-96DC-4864-B959-856A071D212A}"/>
    <dgm:cxn modelId="{0050E565-6F2A-4C0D-94E1-8AAE35735B61}" type="presParOf" srcId="{3F4631C2-27A4-4A5E-97EF-3F3C2C3A9C33}" destId="{D6314C16-CD60-470E-9353-A6BC7049CF9B}" srcOrd="0" destOrd="0" presId="urn:microsoft.com/office/officeart/2005/8/layout/hierarchy1"/>
    <dgm:cxn modelId="{0D161385-8AF6-46D9-A1E2-0F561858658F}" type="presParOf" srcId="{D6314C16-CD60-470E-9353-A6BC7049CF9B}" destId="{C6ADF3A3-BB0A-4F3A-B900-9C3FB7432DB1}" srcOrd="0" destOrd="0" presId="urn:microsoft.com/office/officeart/2005/8/layout/hierarchy1"/>
    <dgm:cxn modelId="{ACD1C8C3-02E9-47A8-BEE7-02BB1FC68D3A}" type="presParOf" srcId="{C6ADF3A3-BB0A-4F3A-B900-9C3FB7432DB1}" destId="{EE0AD905-682F-4606-B6B2-1F3703118C83}" srcOrd="0" destOrd="0" presId="urn:microsoft.com/office/officeart/2005/8/layout/hierarchy1"/>
    <dgm:cxn modelId="{BD2483B2-CAE7-4E00-97A2-DDDD8F4BE6AC}" type="presParOf" srcId="{C6ADF3A3-BB0A-4F3A-B900-9C3FB7432DB1}" destId="{6B9AF028-A96D-42A9-94BD-2F5B7E4D0FEB}" srcOrd="1" destOrd="0" presId="urn:microsoft.com/office/officeart/2005/8/layout/hierarchy1"/>
    <dgm:cxn modelId="{EE8EBDB1-609B-4D60-A370-9473175534DC}" type="presParOf" srcId="{D6314C16-CD60-470E-9353-A6BC7049CF9B}" destId="{63EFE1F3-33FF-4F4C-9A7D-C61D136E072F}" srcOrd="1" destOrd="0" presId="urn:microsoft.com/office/officeart/2005/8/layout/hierarchy1"/>
    <dgm:cxn modelId="{E0864C2A-1353-4253-8846-ED2A7B93F772}" type="presParOf" srcId="{3F4631C2-27A4-4A5E-97EF-3F3C2C3A9C33}" destId="{DACB5D3B-8332-4F31-B928-455F242487BB}" srcOrd="1" destOrd="0" presId="urn:microsoft.com/office/officeart/2005/8/layout/hierarchy1"/>
    <dgm:cxn modelId="{FF530233-7CB3-4BAB-B86F-FE50740A7524}" type="presParOf" srcId="{DACB5D3B-8332-4F31-B928-455F242487BB}" destId="{043F5BA7-A64F-427B-8596-7D4A769506C5}" srcOrd="0" destOrd="0" presId="urn:microsoft.com/office/officeart/2005/8/layout/hierarchy1"/>
    <dgm:cxn modelId="{7C60197E-36F3-4ACE-8FB6-12DEECFC9EF5}" type="presParOf" srcId="{043F5BA7-A64F-427B-8596-7D4A769506C5}" destId="{3E8614F9-D622-4B1E-93FE-4B0F4CFDFB21}" srcOrd="0" destOrd="0" presId="urn:microsoft.com/office/officeart/2005/8/layout/hierarchy1"/>
    <dgm:cxn modelId="{434EFE9C-EE9A-40D1-8B4C-4438746CD96C}" type="presParOf" srcId="{043F5BA7-A64F-427B-8596-7D4A769506C5}" destId="{7A44490D-A762-4EE9-8067-FE126F63385D}" srcOrd="1" destOrd="0" presId="urn:microsoft.com/office/officeart/2005/8/layout/hierarchy1"/>
    <dgm:cxn modelId="{7EA9FCFF-F957-4F46-A4C9-96EB4CC1685E}" type="presParOf" srcId="{DACB5D3B-8332-4F31-B928-455F242487BB}" destId="{057B0416-B54C-4365-92FC-54A7D6E29B7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AD905-682F-4606-B6B2-1F3703118C83}">
      <dsp:nvSpPr>
        <dsp:cNvPr id="0" name=""/>
        <dsp:cNvSpPr/>
      </dsp:nvSpPr>
      <dsp:spPr>
        <a:xfrm>
          <a:off x="469679"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B9AF028-A96D-42A9-94BD-2F5B7E4D0FEB}">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Üçüncü Dünya ülkelerinde çevre problemleri yapısal uyum proğramları, borçlar, ticaretteki düşüş ve sermayenin yüksek bedelleri ile daha kötüleşmektedir. </a:t>
          </a:r>
        </a:p>
      </dsp:txBody>
      <dsp:txXfrm>
        <a:off x="988134" y="497231"/>
        <a:ext cx="3848361" cy="2389442"/>
      </dsp:txXfrm>
    </dsp:sp>
    <dsp:sp modelId="{3E8614F9-D622-4B1E-93FE-4B0F4CFDFB21}">
      <dsp:nvSpPr>
        <dsp:cNvPr id="0" name=""/>
        <dsp:cNvSpPr/>
      </dsp:nvSpPr>
      <dsp:spPr>
        <a:xfrm>
          <a:off x="5354950"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A44490D-A762-4EE9-8067-FE126F63385D}">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Yapısal uyum programları yoksulları etkilemekte ve aynı zamanda çevre üzerine de olumsuz etkileri olmaktadır (Miller, 1995). Yoksulluk, özellikle de kentsel yoksulluk, yapısal uyum programlarının sonucu olarak artmaktadır ve her geçen gün daha fazla insan marjinal topraklara itilmektedir. </a:t>
          </a:r>
        </a:p>
      </dsp:txBody>
      <dsp:txXfrm>
        <a:off x="5873405" y="497231"/>
        <a:ext cx="3848361" cy="2389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6160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2960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6125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0998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31574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1949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6934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814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1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8305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145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6696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542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444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6203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9023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421273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6CB5AC-CEA0-4C0A-973F-9E9A5AADFB2A}"/>
              </a:ext>
            </a:extLst>
          </p:cNvPr>
          <p:cNvSpPr>
            <a:spLocks noGrp="1"/>
          </p:cNvSpPr>
          <p:nvPr>
            <p:ph type="ctrTitle"/>
          </p:nvPr>
        </p:nvSpPr>
        <p:spPr/>
        <p:txBody>
          <a:bodyPr/>
          <a:lstStyle/>
          <a:p>
            <a:r>
              <a:rPr lang="tr-TR" dirty="0"/>
              <a:t>Çevre ve Azgelişmişlik </a:t>
            </a:r>
          </a:p>
        </p:txBody>
      </p:sp>
      <p:sp>
        <p:nvSpPr>
          <p:cNvPr id="3" name="Alt Başlık 2">
            <a:extLst>
              <a:ext uri="{FF2B5EF4-FFF2-40B4-BE49-F238E27FC236}">
                <a16:creationId xmlns:a16="http://schemas.microsoft.com/office/drawing/2014/main" id="{2208B10A-0CCC-48A5-83DB-E15BBE64BCAF}"/>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0622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760A3B-5D07-4A24-AE1D-DAD8F987A1F3}"/>
              </a:ext>
            </a:extLst>
          </p:cNvPr>
          <p:cNvSpPr>
            <a:spLocks noGrp="1"/>
          </p:cNvSpPr>
          <p:nvPr>
            <p:ph type="title"/>
          </p:nvPr>
        </p:nvSpPr>
        <p:spPr/>
        <p:txBody>
          <a:bodyPr/>
          <a:lstStyle/>
          <a:p>
            <a:r>
              <a:rPr lang="tr-TR" dirty="0"/>
              <a:t>Temel Sorular </a:t>
            </a:r>
          </a:p>
        </p:txBody>
      </p:sp>
      <p:sp>
        <p:nvSpPr>
          <p:cNvPr id="3" name="İçerik Yer Tutucusu 2">
            <a:extLst>
              <a:ext uri="{FF2B5EF4-FFF2-40B4-BE49-F238E27FC236}">
                <a16:creationId xmlns:a16="http://schemas.microsoft.com/office/drawing/2014/main" id="{3CBE7301-0539-4263-A646-E1DE999B5F27}"/>
              </a:ext>
            </a:extLst>
          </p:cNvPr>
          <p:cNvSpPr>
            <a:spLocks noGrp="1"/>
          </p:cNvSpPr>
          <p:nvPr>
            <p:ph idx="1"/>
          </p:nvPr>
        </p:nvSpPr>
        <p:spPr/>
        <p:txBody>
          <a:bodyPr>
            <a:normAutofit fontScale="92500"/>
          </a:bodyPr>
          <a:lstStyle/>
          <a:p>
            <a:r>
              <a:rPr lang="en-US" sz="2800" dirty="0" err="1"/>
              <a:t>Azgelişmiş</a:t>
            </a:r>
            <a:r>
              <a:rPr lang="en-US" sz="2800" dirty="0"/>
              <a:t> </a:t>
            </a:r>
            <a:r>
              <a:rPr lang="en-US" sz="2800" dirty="0" err="1"/>
              <a:t>ülkeleri</a:t>
            </a:r>
            <a:r>
              <a:rPr lang="en-US" sz="2800" dirty="0"/>
              <a:t> </a:t>
            </a:r>
            <a:r>
              <a:rPr lang="en-US" sz="2800" dirty="0" err="1"/>
              <a:t>azgelişmiş</a:t>
            </a:r>
            <a:r>
              <a:rPr lang="en-US" sz="2800" dirty="0"/>
              <a:t> </a:t>
            </a:r>
            <a:r>
              <a:rPr lang="en-US" sz="2800" dirty="0" err="1"/>
              <a:t>yapan</a:t>
            </a:r>
            <a:r>
              <a:rPr lang="en-US" sz="2800" dirty="0"/>
              <a:t> </a:t>
            </a:r>
            <a:r>
              <a:rPr lang="en-US" sz="2800" dirty="0" err="1"/>
              <a:t>sorunlar</a:t>
            </a:r>
            <a:r>
              <a:rPr lang="en-US" sz="2800" dirty="0"/>
              <a:t> </a:t>
            </a:r>
            <a:r>
              <a:rPr lang="en-US" sz="2800" dirty="0" err="1"/>
              <a:t>ile</a:t>
            </a:r>
            <a:r>
              <a:rPr lang="en-US" sz="2800" dirty="0"/>
              <a:t> </a:t>
            </a:r>
            <a:r>
              <a:rPr lang="en-US" sz="2800" dirty="0" err="1"/>
              <a:t>çevre</a:t>
            </a:r>
            <a:r>
              <a:rPr lang="en-US" sz="2800" dirty="0"/>
              <a:t> </a:t>
            </a:r>
            <a:r>
              <a:rPr lang="en-US" sz="2800" dirty="0" err="1"/>
              <a:t>krizi</a:t>
            </a:r>
            <a:r>
              <a:rPr lang="en-US" sz="2800" dirty="0"/>
              <a:t> </a:t>
            </a:r>
            <a:r>
              <a:rPr lang="en-US" sz="2800" dirty="0" err="1"/>
              <a:t>arasında</a:t>
            </a:r>
            <a:r>
              <a:rPr lang="en-US" sz="2800" dirty="0"/>
              <a:t> </a:t>
            </a:r>
            <a:r>
              <a:rPr lang="en-US" sz="2800" dirty="0" err="1"/>
              <a:t>nasıl</a:t>
            </a:r>
            <a:r>
              <a:rPr lang="en-US" sz="2800" dirty="0"/>
              <a:t> </a:t>
            </a:r>
            <a:r>
              <a:rPr lang="en-US" sz="2800" dirty="0" err="1"/>
              <a:t>bir</a:t>
            </a:r>
            <a:r>
              <a:rPr lang="en-US" sz="2800" dirty="0"/>
              <a:t> </a:t>
            </a:r>
            <a:r>
              <a:rPr lang="en-US" sz="2800" dirty="0" err="1"/>
              <a:t>bağlantı</a:t>
            </a:r>
            <a:r>
              <a:rPr lang="en-US" sz="2800" dirty="0"/>
              <a:t> </a:t>
            </a:r>
            <a:r>
              <a:rPr lang="en-US" sz="2800" dirty="0" err="1"/>
              <a:t>vardır</a:t>
            </a:r>
            <a:r>
              <a:rPr lang="en-US" sz="2800" dirty="0"/>
              <a:t>? </a:t>
            </a:r>
            <a:r>
              <a:rPr lang="en-US" sz="2800" dirty="0" err="1"/>
              <a:t>Çözüm</a:t>
            </a:r>
            <a:r>
              <a:rPr lang="en-US" sz="2800" dirty="0"/>
              <a:t> </a:t>
            </a:r>
            <a:r>
              <a:rPr lang="en-US" sz="2800" dirty="0" err="1"/>
              <a:t>önerilerinde</a:t>
            </a:r>
            <a:r>
              <a:rPr lang="en-US" sz="2800" dirty="0"/>
              <a:t> </a:t>
            </a:r>
            <a:r>
              <a:rPr lang="en-US" sz="2800" dirty="0" err="1"/>
              <a:t>bu</a:t>
            </a:r>
            <a:r>
              <a:rPr lang="en-US" sz="2800" dirty="0"/>
              <a:t> </a:t>
            </a:r>
            <a:r>
              <a:rPr lang="en-US" sz="2800" dirty="0" err="1"/>
              <a:t>karşılıklı</a:t>
            </a:r>
            <a:r>
              <a:rPr lang="en-US" sz="2800" dirty="0"/>
              <a:t> </a:t>
            </a:r>
            <a:r>
              <a:rPr lang="en-US" sz="2800" dirty="0" err="1"/>
              <a:t>ilişki</a:t>
            </a:r>
            <a:r>
              <a:rPr lang="en-US" sz="2800" dirty="0"/>
              <a:t> </a:t>
            </a:r>
            <a:r>
              <a:rPr lang="en-US" sz="2800" dirty="0" err="1"/>
              <a:t>nasıl</a:t>
            </a:r>
            <a:r>
              <a:rPr lang="en-US" sz="2800" dirty="0"/>
              <a:t> </a:t>
            </a:r>
            <a:r>
              <a:rPr lang="en-US" sz="2800" dirty="0" err="1"/>
              <a:t>ve</a:t>
            </a:r>
            <a:r>
              <a:rPr lang="en-US" sz="2800" dirty="0"/>
              <a:t> </a:t>
            </a:r>
            <a:r>
              <a:rPr lang="en-US" sz="2800" dirty="0" err="1"/>
              <a:t>hangi</a:t>
            </a:r>
            <a:r>
              <a:rPr lang="en-US" sz="2800" dirty="0"/>
              <a:t> </a:t>
            </a:r>
            <a:r>
              <a:rPr lang="en-US" sz="2800" dirty="0" err="1"/>
              <a:t>ölçüde</a:t>
            </a:r>
            <a:r>
              <a:rPr lang="en-US" sz="2800" dirty="0"/>
              <a:t> </a:t>
            </a:r>
            <a:r>
              <a:rPr lang="en-US" sz="2800" dirty="0" err="1"/>
              <a:t>dikkate</a:t>
            </a:r>
            <a:r>
              <a:rPr lang="en-US" sz="2800" dirty="0"/>
              <a:t> </a:t>
            </a:r>
            <a:r>
              <a:rPr lang="en-US" sz="2800" dirty="0" err="1"/>
              <a:t>alınmalıdır</a:t>
            </a:r>
            <a:r>
              <a:rPr lang="en-US" sz="2800" dirty="0"/>
              <a:t> </a:t>
            </a:r>
            <a:r>
              <a:rPr lang="en-US" sz="2800" dirty="0" err="1"/>
              <a:t>ya</a:t>
            </a:r>
            <a:r>
              <a:rPr lang="en-US" sz="2800" dirty="0"/>
              <a:t> da </a:t>
            </a:r>
            <a:r>
              <a:rPr lang="en-US" sz="2800" dirty="0" err="1"/>
              <a:t>alınmakta</a:t>
            </a:r>
            <a:r>
              <a:rPr lang="en-US" sz="2800" dirty="0"/>
              <a:t> </a:t>
            </a:r>
            <a:r>
              <a:rPr lang="en-US" sz="2800" dirty="0" err="1"/>
              <a:t>mıdır</a:t>
            </a:r>
            <a:r>
              <a:rPr lang="en-US" sz="2800" dirty="0"/>
              <a:t>? </a:t>
            </a:r>
            <a:endParaRPr lang="tr-TR" sz="2800" dirty="0"/>
          </a:p>
          <a:p>
            <a:r>
              <a:rPr lang="en-US" sz="2800" dirty="0" err="1"/>
              <a:t>Azgelişmiş</a:t>
            </a:r>
            <a:r>
              <a:rPr lang="en-US" sz="2800" dirty="0"/>
              <a:t> </a:t>
            </a:r>
            <a:r>
              <a:rPr lang="en-US" sz="2800" dirty="0" err="1"/>
              <a:t>ülkerlerdeki</a:t>
            </a:r>
            <a:r>
              <a:rPr lang="en-US" sz="2800" dirty="0"/>
              <a:t> </a:t>
            </a:r>
            <a:r>
              <a:rPr lang="en-US" sz="2800" dirty="0" err="1"/>
              <a:t>çevre</a:t>
            </a:r>
            <a:r>
              <a:rPr lang="en-US" sz="2800" dirty="0"/>
              <a:t> </a:t>
            </a:r>
            <a:r>
              <a:rPr lang="en-US" sz="2800" dirty="0" err="1"/>
              <a:t>krizi</a:t>
            </a:r>
            <a:r>
              <a:rPr lang="en-US" sz="2800" dirty="0"/>
              <a:t> </a:t>
            </a:r>
            <a:r>
              <a:rPr lang="en-US" sz="2800" dirty="0" err="1"/>
              <a:t>Malthusçu</a:t>
            </a:r>
            <a:r>
              <a:rPr lang="en-US" sz="2800" dirty="0"/>
              <a:t> </a:t>
            </a:r>
            <a:r>
              <a:rPr lang="en-US" sz="2800" dirty="0" err="1"/>
              <a:t>bir</a:t>
            </a:r>
            <a:r>
              <a:rPr lang="en-US" sz="2800" dirty="0"/>
              <a:t> </a:t>
            </a:r>
            <a:r>
              <a:rPr lang="en-US" sz="2800" dirty="0" err="1"/>
              <a:t>yaklaşım</a:t>
            </a:r>
            <a:r>
              <a:rPr lang="en-US" sz="2800" dirty="0"/>
              <a:t> </a:t>
            </a:r>
            <a:r>
              <a:rPr lang="en-US" sz="2800" dirty="0" err="1"/>
              <a:t>olarak</a:t>
            </a:r>
            <a:r>
              <a:rPr lang="en-US" sz="2800" dirty="0"/>
              <a:t> </a:t>
            </a:r>
            <a:r>
              <a:rPr lang="en-US" sz="2800" dirty="0" err="1"/>
              <a:t>görünen</a:t>
            </a:r>
            <a:r>
              <a:rPr lang="en-US" sz="2800" dirty="0"/>
              <a:t>   </a:t>
            </a:r>
            <a:r>
              <a:rPr lang="en-US" sz="2800" dirty="0" err="1"/>
              <a:t>hızlı</a:t>
            </a:r>
            <a:r>
              <a:rPr lang="en-US" sz="2800" dirty="0"/>
              <a:t> </a:t>
            </a:r>
            <a:r>
              <a:rPr lang="en-US" sz="2800" dirty="0" err="1"/>
              <a:t>nüfus</a:t>
            </a:r>
            <a:r>
              <a:rPr lang="en-US" sz="2800" dirty="0"/>
              <a:t> </a:t>
            </a:r>
            <a:r>
              <a:rPr lang="en-US" sz="2800" dirty="0" err="1"/>
              <a:t>artışı</a:t>
            </a:r>
            <a:r>
              <a:rPr lang="en-US" sz="2800" dirty="0"/>
              <a:t>, </a:t>
            </a:r>
            <a:r>
              <a:rPr lang="en-US" sz="2800" dirty="0" err="1"/>
              <a:t>teknoloji</a:t>
            </a:r>
            <a:r>
              <a:rPr lang="en-US" sz="2800" dirty="0"/>
              <a:t>, </a:t>
            </a:r>
            <a:r>
              <a:rPr lang="en-US" sz="2800" dirty="0" err="1"/>
              <a:t>yetersiz</a:t>
            </a:r>
            <a:r>
              <a:rPr lang="en-US" sz="2800" dirty="0"/>
              <a:t> </a:t>
            </a:r>
            <a:r>
              <a:rPr lang="en-US" sz="2800" dirty="0" err="1"/>
              <a:t>ve</a:t>
            </a:r>
            <a:r>
              <a:rPr lang="en-US" sz="2800" dirty="0"/>
              <a:t> </a:t>
            </a:r>
            <a:r>
              <a:rPr lang="en-US" sz="2800" dirty="0" err="1"/>
              <a:t>irrasyonel</a:t>
            </a:r>
            <a:r>
              <a:rPr lang="en-US" sz="2800" dirty="0"/>
              <a:t> </a:t>
            </a:r>
            <a:r>
              <a:rPr lang="en-US" sz="2800" dirty="0" err="1"/>
              <a:t>çevresel</a:t>
            </a:r>
            <a:r>
              <a:rPr lang="en-US" sz="2800" dirty="0"/>
              <a:t> </a:t>
            </a:r>
            <a:r>
              <a:rPr lang="en-US" sz="2800" dirty="0" err="1"/>
              <a:t>planlama</a:t>
            </a:r>
            <a:r>
              <a:rPr lang="en-US" sz="2800" dirty="0"/>
              <a:t> </a:t>
            </a:r>
            <a:r>
              <a:rPr lang="en-US" sz="2800" dirty="0" err="1"/>
              <a:t>gibi</a:t>
            </a:r>
            <a:r>
              <a:rPr lang="en-US" sz="2800" dirty="0"/>
              <a:t> </a:t>
            </a:r>
            <a:r>
              <a:rPr lang="en-US" sz="2800" dirty="0" err="1"/>
              <a:t>nedenlerle</a:t>
            </a:r>
            <a:r>
              <a:rPr lang="en-US" sz="2800" dirty="0"/>
              <a:t> </a:t>
            </a:r>
            <a:r>
              <a:rPr lang="en-US" sz="2800" dirty="0" err="1"/>
              <a:t>açıklanamaz</a:t>
            </a:r>
            <a:r>
              <a:rPr lang="en-US" sz="2800" dirty="0"/>
              <a:t> (Faber, 1993). </a:t>
            </a:r>
            <a:endParaRPr lang="tr-TR" sz="2800" dirty="0"/>
          </a:p>
        </p:txBody>
      </p:sp>
    </p:spTree>
    <p:extLst>
      <p:ext uri="{BB962C8B-B14F-4D97-AF65-F5344CB8AC3E}">
        <p14:creationId xmlns:p14="http://schemas.microsoft.com/office/powerpoint/2010/main" val="1875575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75D43E-3B59-4CF5-AA4F-9F0E646B36D4}"/>
              </a:ext>
            </a:extLst>
          </p:cNvPr>
          <p:cNvSpPr>
            <a:spLocks noGrp="1"/>
          </p:cNvSpPr>
          <p:nvPr>
            <p:ph type="title"/>
          </p:nvPr>
        </p:nvSpPr>
        <p:spPr/>
        <p:txBody>
          <a:bodyPr/>
          <a:lstStyle/>
          <a:p>
            <a:r>
              <a:rPr lang="tr-TR" dirty="0"/>
              <a:t>Kalkınma Modelleri ve Çevre</a:t>
            </a:r>
          </a:p>
        </p:txBody>
      </p:sp>
      <p:sp>
        <p:nvSpPr>
          <p:cNvPr id="3" name="İçerik Yer Tutucusu 2">
            <a:extLst>
              <a:ext uri="{FF2B5EF4-FFF2-40B4-BE49-F238E27FC236}">
                <a16:creationId xmlns:a16="http://schemas.microsoft.com/office/drawing/2014/main" id="{5B295B4D-3690-46D9-9963-684E19615654}"/>
              </a:ext>
            </a:extLst>
          </p:cNvPr>
          <p:cNvSpPr>
            <a:spLocks noGrp="1"/>
          </p:cNvSpPr>
          <p:nvPr>
            <p:ph idx="1"/>
          </p:nvPr>
        </p:nvSpPr>
        <p:spPr>
          <a:xfrm>
            <a:off x="1295401" y="2285999"/>
            <a:ext cx="9601196" cy="3589869"/>
          </a:xfrm>
        </p:spPr>
        <p:txBody>
          <a:bodyPr>
            <a:noAutofit/>
          </a:bodyPr>
          <a:lstStyle/>
          <a:p>
            <a:r>
              <a:rPr lang="en-US" sz="2800" dirty="0" err="1"/>
              <a:t>Üçüncü</a:t>
            </a:r>
            <a:r>
              <a:rPr lang="en-US" sz="2800" dirty="0"/>
              <a:t> </a:t>
            </a:r>
            <a:r>
              <a:rPr lang="en-US" sz="2800" dirty="0" err="1"/>
              <a:t>Dünya</a:t>
            </a:r>
            <a:r>
              <a:rPr lang="en-US" sz="2800" dirty="0"/>
              <a:t> </a:t>
            </a:r>
            <a:r>
              <a:rPr lang="en-US" sz="2800" dirty="0" err="1"/>
              <a:t>ülkeleri</a:t>
            </a:r>
            <a:r>
              <a:rPr lang="en-US" sz="2800" dirty="0"/>
              <a:t> </a:t>
            </a:r>
            <a:r>
              <a:rPr lang="en-US" sz="2800" dirty="0" err="1"/>
              <a:t>arasında</a:t>
            </a:r>
            <a:r>
              <a:rPr lang="en-US" sz="2800" dirty="0"/>
              <a:t> </a:t>
            </a:r>
            <a:r>
              <a:rPr lang="en-US" sz="2800" dirty="0" err="1"/>
              <a:t>bazı</a:t>
            </a:r>
            <a:r>
              <a:rPr lang="en-US" sz="2800" dirty="0"/>
              <a:t> </a:t>
            </a:r>
            <a:r>
              <a:rPr lang="en-US" sz="2800" dirty="0" err="1"/>
              <a:t>farklılıklar</a:t>
            </a:r>
            <a:r>
              <a:rPr lang="en-US" sz="2800" dirty="0"/>
              <a:t> </a:t>
            </a:r>
            <a:r>
              <a:rPr lang="en-US" sz="2800" dirty="0" err="1"/>
              <a:t>olmasına</a:t>
            </a:r>
            <a:r>
              <a:rPr lang="en-US" sz="2800" dirty="0"/>
              <a:t> </a:t>
            </a:r>
            <a:r>
              <a:rPr lang="en-US" sz="2800" dirty="0" err="1"/>
              <a:t>rağmen</a:t>
            </a:r>
            <a:r>
              <a:rPr lang="en-US" sz="2800" dirty="0"/>
              <a:t>, </a:t>
            </a:r>
            <a:r>
              <a:rPr lang="en-US" sz="2800" dirty="0" err="1"/>
              <a:t>bu</a:t>
            </a:r>
            <a:r>
              <a:rPr lang="en-US" sz="2800" dirty="0"/>
              <a:t> </a:t>
            </a:r>
            <a:r>
              <a:rPr lang="en-US" sz="2800" dirty="0" err="1"/>
              <a:t>ülkeler</a:t>
            </a:r>
            <a:r>
              <a:rPr lang="en-US" sz="2800" dirty="0"/>
              <a:t> </a:t>
            </a:r>
            <a:r>
              <a:rPr lang="en-US" sz="2800" dirty="0" err="1"/>
              <a:t>onları</a:t>
            </a:r>
            <a:r>
              <a:rPr lang="en-US" sz="2800" dirty="0"/>
              <a:t> </a:t>
            </a:r>
            <a:r>
              <a:rPr lang="en-US" sz="2800" dirty="0" err="1"/>
              <a:t>aynı</a:t>
            </a:r>
            <a:r>
              <a:rPr lang="en-US" sz="2800" dirty="0"/>
              <a:t> </a:t>
            </a:r>
            <a:r>
              <a:rPr lang="en-US" sz="2800" dirty="0" err="1"/>
              <a:t>tanımlama</a:t>
            </a:r>
            <a:r>
              <a:rPr lang="en-US" sz="2800" dirty="0"/>
              <a:t> </a:t>
            </a:r>
            <a:r>
              <a:rPr lang="en-US" sz="2800" dirty="0" err="1"/>
              <a:t>altına</a:t>
            </a:r>
            <a:r>
              <a:rPr lang="en-US" sz="2800" dirty="0"/>
              <a:t> </a:t>
            </a:r>
            <a:r>
              <a:rPr lang="en-US" sz="2800" dirty="0" err="1"/>
              <a:t>sokan</a:t>
            </a:r>
            <a:r>
              <a:rPr lang="en-US" sz="2800" dirty="0"/>
              <a:t> </a:t>
            </a:r>
            <a:r>
              <a:rPr lang="en-US" sz="2800" dirty="0" err="1"/>
              <a:t>bir</a:t>
            </a:r>
            <a:r>
              <a:rPr lang="en-US" sz="2800" dirty="0"/>
              <a:t> </a:t>
            </a:r>
            <a:r>
              <a:rPr lang="en-US" sz="2800" dirty="0" err="1"/>
              <a:t>takım</a:t>
            </a:r>
            <a:r>
              <a:rPr lang="en-US" sz="2800" dirty="0"/>
              <a:t> </a:t>
            </a:r>
            <a:r>
              <a:rPr lang="en-US" sz="2800" dirty="0" err="1"/>
              <a:t>ortak</a:t>
            </a:r>
            <a:r>
              <a:rPr lang="en-US" sz="2800" dirty="0"/>
              <a:t> </a:t>
            </a:r>
            <a:r>
              <a:rPr lang="en-US" sz="2800" dirty="0" err="1"/>
              <a:t>özelliklere</a:t>
            </a:r>
            <a:r>
              <a:rPr lang="en-US" sz="2800" dirty="0"/>
              <a:t> </a:t>
            </a:r>
            <a:r>
              <a:rPr lang="en-US" sz="2800" dirty="0" err="1"/>
              <a:t>sahiptirler</a:t>
            </a:r>
            <a:r>
              <a:rPr lang="en-US" sz="2800" dirty="0"/>
              <a:t>. </a:t>
            </a:r>
            <a:r>
              <a:rPr lang="en-US" sz="2800" dirty="0" err="1"/>
              <a:t>Üçüncü</a:t>
            </a:r>
            <a:r>
              <a:rPr lang="en-US" sz="2800" dirty="0"/>
              <a:t> </a:t>
            </a:r>
            <a:r>
              <a:rPr lang="en-US" sz="2800" dirty="0" err="1"/>
              <a:t>Dünya</a:t>
            </a:r>
            <a:r>
              <a:rPr lang="en-US" sz="2800" dirty="0"/>
              <a:t> </a:t>
            </a:r>
            <a:r>
              <a:rPr lang="en-US" sz="2800" dirty="0" err="1"/>
              <a:t>kavramı</a:t>
            </a:r>
            <a:r>
              <a:rPr lang="en-US" sz="2800" dirty="0"/>
              <a:t> </a:t>
            </a:r>
            <a:r>
              <a:rPr lang="en-US" sz="2800" dirty="0" err="1"/>
              <a:t>belirli</a:t>
            </a:r>
            <a:r>
              <a:rPr lang="en-US" sz="2800" dirty="0"/>
              <a:t> </a:t>
            </a:r>
            <a:r>
              <a:rPr lang="en-US" sz="2800" dirty="0" err="1"/>
              <a:t>ülkeleri</a:t>
            </a:r>
            <a:r>
              <a:rPr lang="en-US" sz="2800" dirty="0"/>
              <a:t> </a:t>
            </a:r>
            <a:r>
              <a:rPr lang="en-US" sz="2800" dirty="0" err="1"/>
              <a:t>veya</a:t>
            </a:r>
            <a:r>
              <a:rPr lang="en-US" sz="2800" dirty="0"/>
              <a:t> </a:t>
            </a:r>
            <a:r>
              <a:rPr lang="en-US" sz="2800" dirty="0" err="1"/>
              <a:t>bir</a:t>
            </a:r>
            <a:r>
              <a:rPr lang="en-US" sz="2800" dirty="0"/>
              <a:t> </a:t>
            </a:r>
            <a:r>
              <a:rPr lang="en-US" sz="2800" dirty="0" err="1"/>
              <a:t>alanı</a:t>
            </a:r>
            <a:r>
              <a:rPr lang="en-US" sz="2800" dirty="0"/>
              <a:t> </a:t>
            </a:r>
            <a:r>
              <a:rPr lang="en-US" sz="2800" dirty="0" err="1"/>
              <a:t>belirlemeden</a:t>
            </a:r>
            <a:r>
              <a:rPr lang="en-US" sz="2800" dirty="0"/>
              <a:t> </a:t>
            </a:r>
            <a:r>
              <a:rPr lang="en-US" sz="2800" dirty="0" err="1"/>
              <a:t>çok</a:t>
            </a:r>
            <a:r>
              <a:rPr lang="en-US" sz="2800" dirty="0"/>
              <a:t>, </a:t>
            </a:r>
            <a:r>
              <a:rPr lang="en-US" sz="2800" dirty="0" err="1"/>
              <a:t>bu</a:t>
            </a:r>
            <a:r>
              <a:rPr lang="en-US" sz="2800" dirty="0"/>
              <a:t> </a:t>
            </a:r>
            <a:r>
              <a:rPr lang="en-US" sz="2800" dirty="0" err="1"/>
              <a:t>ülkeler</a:t>
            </a:r>
            <a:r>
              <a:rPr lang="en-US" sz="2800" dirty="0"/>
              <a:t> </a:t>
            </a:r>
            <a:r>
              <a:rPr lang="en-US" sz="2800" dirty="0" err="1"/>
              <a:t>tarafından</a:t>
            </a:r>
            <a:r>
              <a:rPr lang="en-US" sz="2800" dirty="0"/>
              <a:t> </a:t>
            </a:r>
            <a:r>
              <a:rPr lang="en-US" sz="2800" dirty="0" err="1"/>
              <a:t>paylaşılan</a:t>
            </a:r>
            <a:r>
              <a:rPr lang="en-US" sz="2800" dirty="0"/>
              <a:t> “</a:t>
            </a:r>
            <a:r>
              <a:rPr lang="en-US" sz="2800" dirty="0" err="1"/>
              <a:t>ortak</a:t>
            </a:r>
            <a:r>
              <a:rPr lang="en-US" sz="2800" dirty="0"/>
              <a:t> </a:t>
            </a:r>
            <a:r>
              <a:rPr lang="en-US" sz="2800" dirty="0" err="1"/>
              <a:t>bir</a:t>
            </a:r>
            <a:r>
              <a:rPr lang="en-US" sz="2800" dirty="0"/>
              <a:t> </a:t>
            </a:r>
            <a:r>
              <a:rPr lang="en-US" sz="2800" dirty="0" err="1"/>
              <a:t>deneyimi</a:t>
            </a:r>
            <a:r>
              <a:rPr lang="en-US" sz="2800" dirty="0"/>
              <a:t>” </a:t>
            </a:r>
            <a:r>
              <a:rPr lang="en-US" sz="2800" dirty="0" err="1"/>
              <a:t>tanımlar</a:t>
            </a:r>
            <a:r>
              <a:rPr lang="en-US" sz="2800" dirty="0"/>
              <a:t> (Miller, 1995). </a:t>
            </a:r>
            <a:endParaRPr lang="tr-TR" sz="2800" dirty="0"/>
          </a:p>
          <a:p>
            <a:r>
              <a:rPr lang="en-US" sz="2800" dirty="0" err="1"/>
              <a:t>İkinci</a:t>
            </a:r>
            <a:r>
              <a:rPr lang="en-US" sz="2800" dirty="0"/>
              <a:t> </a:t>
            </a:r>
            <a:r>
              <a:rPr lang="en-US" sz="2800" dirty="0" err="1"/>
              <a:t>Dünya</a:t>
            </a:r>
            <a:r>
              <a:rPr lang="en-US" sz="2800" dirty="0"/>
              <a:t> </a:t>
            </a:r>
            <a:r>
              <a:rPr lang="en-US" sz="2800" dirty="0" err="1"/>
              <a:t>Savaşından</a:t>
            </a:r>
            <a:r>
              <a:rPr lang="en-US" sz="2800" dirty="0"/>
              <a:t> </a:t>
            </a:r>
            <a:r>
              <a:rPr lang="en-US" sz="2800" dirty="0" err="1"/>
              <a:t>sonra</a:t>
            </a:r>
            <a:r>
              <a:rPr lang="en-US" sz="2800" dirty="0"/>
              <a:t> </a:t>
            </a:r>
            <a:r>
              <a:rPr lang="en-US" sz="2800" dirty="0" err="1"/>
              <a:t>bir</a:t>
            </a:r>
            <a:r>
              <a:rPr lang="en-US" sz="2800" dirty="0"/>
              <a:t> </a:t>
            </a:r>
            <a:r>
              <a:rPr lang="en-US" sz="2800" dirty="0" err="1"/>
              <a:t>çok</a:t>
            </a:r>
            <a:r>
              <a:rPr lang="en-US" sz="2800" dirty="0"/>
              <a:t> </a:t>
            </a:r>
            <a:r>
              <a:rPr lang="en-US" sz="2800" dirty="0" err="1"/>
              <a:t>gelişmekte</a:t>
            </a:r>
            <a:r>
              <a:rPr lang="en-US" sz="2800" dirty="0"/>
              <a:t> </a:t>
            </a:r>
            <a:r>
              <a:rPr lang="en-US" sz="2800" dirty="0" err="1"/>
              <a:t>olan</a:t>
            </a:r>
            <a:r>
              <a:rPr lang="en-US" sz="2800" dirty="0"/>
              <a:t> </a:t>
            </a:r>
            <a:r>
              <a:rPr lang="en-US" sz="2800" dirty="0" err="1"/>
              <a:t>ülke</a:t>
            </a:r>
            <a:r>
              <a:rPr lang="en-US" sz="2800" dirty="0"/>
              <a:t> </a:t>
            </a:r>
            <a:r>
              <a:rPr lang="en-US" sz="2800" dirty="0" err="1"/>
              <a:t>Kuzey</a:t>
            </a:r>
            <a:r>
              <a:rPr lang="en-US" sz="2800" dirty="0"/>
              <a:t> </a:t>
            </a:r>
            <a:r>
              <a:rPr lang="en-US" sz="2800" dirty="0" err="1"/>
              <a:t>ülkelerinin</a:t>
            </a:r>
            <a:r>
              <a:rPr lang="en-US" sz="2800" dirty="0"/>
              <a:t> </a:t>
            </a:r>
            <a:r>
              <a:rPr lang="en-US" sz="2800" dirty="0" err="1"/>
              <a:t>deneyimini</a:t>
            </a:r>
            <a:r>
              <a:rPr lang="en-US" sz="2800" dirty="0"/>
              <a:t> </a:t>
            </a:r>
            <a:r>
              <a:rPr lang="en-US" sz="2800" dirty="0" err="1"/>
              <a:t>temel</a:t>
            </a:r>
            <a:r>
              <a:rPr lang="en-US" sz="2800" dirty="0"/>
              <a:t> </a:t>
            </a:r>
            <a:r>
              <a:rPr lang="en-US" sz="2800" dirty="0" err="1"/>
              <a:t>alan</a:t>
            </a:r>
            <a:r>
              <a:rPr lang="en-US" sz="2800" dirty="0"/>
              <a:t>  </a:t>
            </a:r>
            <a:r>
              <a:rPr lang="en-US" sz="2800" dirty="0" err="1"/>
              <a:t>gelişme</a:t>
            </a:r>
            <a:r>
              <a:rPr lang="en-US" sz="2800" dirty="0"/>
              <a:t> </a:t>
            </a:r>
            <a:r>
              <a:rPr lang="en-US" sz="2800" dirty="0" err="1"/>
              <a:t>modelleri</a:t>
            </a:r>
            <a:r>
              <a:rPr lang="en-US" sz="2800" dirty="0"/>
              <a:t> </a:t>
            </a:r>
            <a:r>
              <a:rPr lang="en-US" sz="2800" dirty="0" err="1"/>
              <a:t>uygulamaya</a:t>
            </a:r>
            <a:r>
              <a:rPr lang="en-US" sz="2800" dirty="0"/>
              <a:t> </a:t>
            </a:r>
            <a:r>
              <a:rPr lang="en-US" sz="2800" dirty="0" err="1"/>
              <a:t>başlamışlardır</a:t>
            </a:r>
            <a:r>
              <a:rPr lang="en-US" sz="2800" dirty="0"/>
              <a:t>. </a:t>
            </a:r>
            <a:endParaRPr lang="tr-TR" sz="2800" dirty="0"/>
          </a:p>
        </p:txBody>
      </p:sp>
    </p:spTree>
    <p:extLst>
      <p:ext uri="{BB962C8B-B14F-4D97-AF65-F5344CB8AC3E}">
        <p14:creationId xmlns:p14="http://schemas.microsoft.com/office/powerpoint/2010/main" val="2408155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Başlık 1">
            <a:extLst>
              <a:ext uri="{FF2B5EF4-FFF2-40B4-BE49-F238E27FC236}">
                <a16:creationId xmlns:a16="http://schemas.microsoft.com/office/drawing/2014/main" id="{41A27AA5-A3B7-4930-8F21-C2DFB139DBC8}"/>
              </a:ext>
            </a:extLst>
          </p:cNvPr>
          <p:cNvSpPr>
            <a:spLocks noGrp="1"/>
          </p:cNvSpPr>
          <p:nvPr>
            <p:ph type="title"/>
          </p:nvPr>
        </p:nvSpPr>
        <p:spPr>
          <a:xfrm>
            <a:off x="1843391" y="624110"/>
            <a:ext cx="9383408" cy="1280890"/>
          </a:xfrm>
        </p:spPr>
        <p:txBody>
          <a:bodyPr>
            <a:normAutofit/>
          </a:bodyPr>
          <a:lstStyle/>
          <a:p>
            <a:r>
              <a:rPr lang="tr-TR">
                <a:solidFill>
                  <a:schemeClr val="bg1"/>
                </a:solidFill>
              </a:rPr>
              <a:t>Kalkınma Modelleri ve Çevre </a:t>
            </a:r>
          </a:p>
        </p:txBody>
      </p:sp>
      <p:sp>
        <p:nvSpPr>
          <p:cNvPr id="13"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5" name="İçerik Yer Tutucusu 2">
            <a:extLst>
              <a:ext uri="{FF2B5EF4-FFF2-40B4-BE49-F238E27FC236}">
                <a16:creationId xmlns:a16="http://schemas.microsoft.com/office/drawing/2014/main" id="{28BACFEE-C5DF-401D-83F8-C4EFBCF0DF38}"/>
              </a:ext>
            </a:extLst>
          </p:cNvPr>
          <p:cNvGraphicFramePr>
            <a:graphicFrameLocks noGrp="1"/>
          </p:cNvGraphicFramePr>
          <p:nvPr>
            <p:ph idx="1"/>
            <p:extLst>
              <p:ext uri="{D42A27DB-BD31-4B8C-83A1-F6EECF244321}">
                <p14:modId xmlns:p14="http://schemas.microsoft.com/office/powerpoint/2010/main" val="2683860451"/>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0325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E48D6-882E-4671-B916-60498BC11F26}"/>
              </a:ext>
            </a:extLst>
          </p:cNvPr>
          <p:cNvSpPr>
            <a:spLocks noGrp="1"/>
          </p:cNvSpPr>
          <p:nvPr>
            <p:ph type="title"/>
          </p:nvPr>
        </p:nvSpPr>
        <p:spPr/>
        <p:txBody>
          <a:bodyPr/>
          <a:lstStyle/>
          <a:p>
            <a:r>
              <a:rPr lang="tr-TR" dirty="0"/>
              <a:t>Kalkınma Modelleri ve Çevre </a:t>
            </a:r>
          </a:p>
        </p:txBody>
      </p:sp>
      <p:sp>
        <p:nvSpPr>
          <p:cNvPr id="3" name="İçerik Yer Tutucusu 2">
            <a:extLst>
              <a:ext uri="{FF2B5EF4-FFF2-40B4-BE49-F238E27FC236}">
                <a16:creationId xmlns:a16="http://schemas.microsoft.com/office/drawing/2014/main" id="{8FDEE972-47BE-4EBF-BA50-F8DA40C192E7}"/>
              </a:ext>
            </a:extLst>
          </p:cNvPr>
          <p:cNvSpPr>
            <a:spLocks noGrp="1"/>
          </p:cNvSpPr>
          <p:nvPr>
            <p:ph idx="1"/>
          </p:nvPr>
        </p:nvSpPr>
        <p:spPr/>
        <p:txBody>
          <a:bodyPr>
            <a:normAutofit/>
          </a:bodyPr>
          <a:lstStyle/>
          <a:p>
            <a:r>
              <a:rPr lang="en-US" sz="2000" b="1" dirty="0" err="1"/>
              <a:t>Üçüncü</a:t>
            </a:r>
            <a:r>
              <a:rPr lang="en-US" sz="2000" b="1" dirty="0"/>
              <a:t> </a:t>
            </a:r>
            <a:r>
              <a:rPr lang="en-US" sz="2000" b="1" dirty="0" err="1"/>
              <a:t>Dünya</a:t>
            </a:r>
            <a:r>
              <a:rPr lang="en-US" sz="2000" b="1" dirty="0"/>
              <a:t> </a:t>
            </a:r>
            <a:r>
              <a:rPr lang="en-US" sz="2000" b="1" dirty="0" err="1"/>
              <a:t>ülkelerinin</a:t>
            </a:r>
            <a:r>
              <a:rPr lang="en-US" sz="2000" b="1" dirty="0"/>
              <a:t> </a:t>
            </a:r>
            <a:r>
              <a:rPr lang="en-US" sz="2000" b="1" dirty="0" err="1"/>
              <a:t>borç</a:t>
            </a:r>
            <a:r>
              <a:rPr lang="en-US" sz="2000" b="1" dirty="0"/>
              <a:t> </a:t>
            </a:r>
            <a:r>
              <a:rPr lang="en-US" sz="2000" b="1" dirty="0" err="1"/>
              <a:t>yükleri</a:t>
            </a:r>
            <a:r>
              <a:rPr lang="en-US" sz="2000" b="1" dirty="0"/>
              <a:t>, </a:t>
            </a:r>
            <a:r>
              <a:rPr lang="en-US" sz="2000" b="1" dirty="0" err="1"/>
              <a:t>doğal</a:t>
            </a:r>
            <a:r>
              <a:rPr lang="en-US" sz="2000" b="1" dirty="0"/>
              <a:t> </a:t>
            </a:r>
            <a:r>
              <a:rPr lang="en-US" sz="2000" b="1" dirty="0" err="1"/>
              <a:t>kaynakları</a:t>
            </a:r>
            <a:r>
              <a:rPr lang="en-US" sz="2000" b="1" dirty="0"/>
              <a:t> </a:t>
            </a:r>
            <a:r>
              <a:rPr lang="en-US" sz="2000" b="1" dirty="0" err="1"/>
              <a:t>tahrip</a:t>
            </a:r>
            <a:r>
              <a:rPr lang="en-US" sz="2000" b="1" dirty="0"/>
              <a:t> </a:t>
            </a:r>
            <a:r>
              <a:rPr lang="en-US" sz="2000" b="1" dirty="0" err="1"/>
              <a:t>eden</a:t>
            </a:r>
            <a:r>
              <a:rPr lang="en-US" sz="2000" b="1" dirty="0"/>
              <a:t>, </a:t>
            </a:r>
            <a:r>
              <a:rPr lang="en-US" sz="2000" b="1" dirty="0" err="1"/>
              <a:t>kirliliğe</a:t>
            </a:r>
            <a:r>
              <a:rPr lang="en-US" sz="2000" b="1" dirty="0"/>
              <a:t> </a:t>
            </a:r>
            <a:r>
              <a:rPr lang="en-US" sz="2000" b="1" dirty="0" err="1"/>
              <a:t>yol</a:t>
            </a:r>
            <a:r>
              <a:rPr lang="en-US" sz="2000" b="1" dirty="0"/>
              <a:t> </a:t>
            </a:r>
            <a:r>
              <a:rPr lang="en-US" sz="2000" b="1" dirty="0" err="1"/>
              <a:t>açan</a:t>
            </a:r>
            <a:r>
              <a:rPr lang="en-US" sz="2000" b="1" dirty="0"/>
              <a:t> </a:t>
            </a:r>
            <a:r>
              <a:rPr lang="en-US" sz="2000" b="1" dirty="0" err="1"/>
              <a:t>ve</a:t>
            </a:r>
            <a:r>
              <a:rPr lang="en-US" sz="2000" b="1" dirty="0"/>
              <a:t> </a:t>
            </a:r>
            <a:r>
              <a:rPr lang="en-US" sz="2000" b="1" dirty="0" err="1"/>
              <a:t>yoksulluğu</a:t>
            </a:r>
            <a:r>
              <a:rPr lang="en-US" sz="2000" b="1" dirty="0"/>
              <a:t> </a:t>
            </a:r>
            <a:r>
              <a:rPr lang="en-US" sz="2000" b="1" dirty="0" err="1"/>
              <a:t>artıran</a:t>
            </a:r>
            <a:r>
              <a:rPr lang="en-US" sz="2000" b="1" dirty="0"/>
              <a:t> </a:t>
            </a:r>
            <a:r>
              <a:rPr lang="en-US" sz="2000" b="1" dirty="0" err="1"/>
              <a:t>stratejiler</a:t>
            </a:r>
            <a:r>
              <a:rPr lang="en-US" sz="2000" b="1" dirty="0"/>
              <a:t> </a:t>
            </a:r>
            <a:r>
              <a:rPr lang="en-US" sz="2000" b="1" dirty="0" err="1"/>
              <a:t>uygulamalarına</a:t>
            </a:r>
            <a:r>
              <a:rPr lang="en-US" sz="2000" b="1" dirty="0"/>
              <a:t> </a:t>
            </a:r>
            <a:r>
              <a:rPr lang="en-US" sz="2000" b="1" dirty="0" err="1"/>
              <a:t>neden</a:t>
            </a:r>
            <a:r>
              <a:rPr lang="en-US" sz="2000" b="1" dirty="0"/>
              <a:t> </a:t>
            </a:r>
            <a:r>
              <a:rPr lang="en-US" sz="2000" b="1" dirty="0" err="1"/>
              <a:t>olmaktadır</a:t>
            </a:r>
            <a:r>
              <a:rPr lang="en-US" sz="2000" b="1" dirty="0"/>
              <a:t>. </a:t>
            </a:r>
            <a:endParaRPr lang="tr-TR" sz="2000" b="1" dirty="0"/>
          </a:p>
          <a:p>
            <a:r>
              <a:rPr lang="en-US" sz="2000" b="1" dirty="0"/>
              <a:t>“</a:t>
            </a:r>
            <a:r>
              <a:rPr lang="en-US" sz="2000" b="1" dirty="0" err="1"/>
              <a:t>Endüstrileşmiş</a:t>
            </a:r>
            <a:r>
              <a:rPr lang="en-US" sz="2000" b="1" dirty="0"/>
              <a:t> </a:t>
            </a:r>
            <a:r>
              <a:rPr lang="en-US" sz="2000" b="1" dirty="0" err="1"/>
              <a:t>ülkelerdeki</a:t>
            </a:r>
            <a:r>
              <a:rPr lang="en-US" sz="2000" b="1" dirty="0"/>
              <a:t>, </a:t>
            </a:r>
            <a:r>
              <a:rPr lang="en-US" sz="2000" b="1" dirty="0" err="1"/>
              <a:t>ekonomik</a:t>
            </a:r>
            <a:r>
              <a:rPr lang="en-US" sz="2000" b="1" dirty="0"/>
              <a:t>, </a:t>
            </a:r>
            <a:r>
              <a:rPr lang="en-US" sz="2000" b="1" dirty="0" err="1"/>
              <a:t>sosyal</a:t>
            </a:r>
            <a:r>
              <a:rPr lang="en-US" sz="2000" b="1" dirty="0"/>
              <a:t> </a:t>
            </a:r>
            <a:r>
              <a:rPr lang="en-US" sz="2000" b="1" dirty="0" err="1"/>
              <a:t>ve</a:t>
            </a:r>
            <a:r>
              <a:rPr lang="en-US" sz="2000" b="1" dirty="0"/>
              <a:t> </a:t>
            </a:r>
            <a:r>
              <a:rPr lang="en-US" sz="2000" b="1" dirty="0" err="1"/>
              <a:t>ekolojik</a:t>
            </a:r>
            <a:r>
              <a:rPr lang="en-US" sz="2000" b="1" dirty="0"/>
              <a:t> </a:t>
            </a:r>
            <a:r>
              <a:rPr lang="en-US" sz="2000" b="1" dirty="0" err="1"/>
              <a:t>bedeller</a:t>
            </a:r>
            <a:r>
              <a:rPr lang="en-US" sz="2000" b="1" dirty="0"/>
              <a:t>, </a:t>
            </a:r>
            <a:r>
              <a:rPr lang="en-US" sz="2000" b="1" dirty="0" err="1"/>
              <a:t>kolonileşmiş</a:t>
            </a:r>
            <a:r>
              <a:rPr lang="en-US" sz="2000" b="1" dirty="0"/>
              <a:t> </a:t>
            </a:r>
            <a:r>
              <a:rPr lang="en-US" sz="2000" b="1" dirty="0" err="1"/>
              <a:t>Güney</a:t>
            </a:r>
            <a:r>
              <a:rPr lang="en-US" sz="2000" b="1" dirty="0"/>
              <a:t> </a:t>
            </a:r>
            <a:r>
              <a:rPr lang="en-US" sz="2000" b="1" dirty="0" err="1"/>
              <a:t>ülkelerine</a:t>
            </a:r>
            <a:r>
              <a:rPr lang="en-US" sz="2000" b="1" dirty="0"/>
              <a:t>, </a:t>
            </a:r>
            <a:r>
              <a:rPr lang="en-US" sz="2000" b="1" dirty="0" err="1"/>
              <a:t>bu</a:t>
            </a:r>
            <a:r>
              <a:rPr lang="en-US" sz="2000" b="1" dirty="0"/>
              <a:t> </a:t>
            </a:r>
            <a:r>
              <a:rPr lang="en-US" sz="2000" b="1" dirty="0" err="1"/>
              <a:t>ülkelerin</a:t>
            </a:r>
            <a:r>
              <a:rPr lang="en-US" sz="2000" b="1" dirty="0"/>
              <a:t> </a:t>
            </a:r>
            <a:r>
              <a:rPr lang="en-US" sz="2000" b="1" dirty="0" err="1"/>
              <a:t>çevrelerine</a:t>
            </a:r>
            <a:r>
              <a:rPr lang="en-US" sz="2000" b="1" dirty="0"/>
              <a:t> </a:t>
            </a:r>
            <a:r>
              <a:rPr lang="en-US" sz="2000" b="1" dirty="0" err="1"/>
              <a:t>ve</a:t>
            </a:r>
            <a:r>
              <a:rPr lang="en-US" sz="2000" b="1" dirty="0"/>
              <a:t> </a:t>
            </a:r>
            <a:r>
              <a:rPr lang="en-US" sz="2000" b="1" dirty="0" err="1"/>
              <a:t>onların</a:t>
            </a:r>
            <a:r>
              <a:rPr lang="en-US" sz="2000" b="1" dirty="0"/>
              <a:t> </a:t>
            </a:r>
            <a:r>
              <a:rPr lang="en-US" sz="2000" b="1" dirty="0" err="1"/>
              <a:t>insanlarına</a:t>
            </a:r>
            <a:r>
              <a:rPr lang="en-US" sz="2000" b="1" dirty="0"/>
              <a:t> </a:t>
            </a:r>
            <a:r>
              <a:rPr lang="en-US" sz="2000" b="1" dirty="0" err="1"/>
              <a:t>kaydırılmış</a:t>
            </a:r>
            <a:r>
              <a:rPr lang="en-US" sz="2000" b="1" dirty="0"/>
              <a:t> </a:t>
            </a:r>
            <a:r>
              <a:rPr lang="en-US" sz="2000" b="1" dirty="0" err="1"/>
              <a:t>ve</a:t>
            </a:r>
            <a:r>
              <a:rPr lang="en-US" sz="2000" b="1" dirty="0"/>
              <a:t> </a:t>
            </a:r>
            <a:r>
              <a:rPr lang="en-US" sz="2000" b="1" dirty="0" err="1"/>
              <a:t>kaydırılmaktadır</a:t>
            </a:r>
            <a:r>
              <a:rPr lang="en-US" sz="2000" b="1" dirty="0"/>
              <a:t>” (</a:t>
            </a:r>
            <a:r>
              <a:rPr lang="en-US" sz="2000" b="1" dirty="0" err="1"/>
              <a:t>Mies</a:t>
            </a:r>
            <a:r>
              <a:rPr lang="en-US" sz="2000" b="1" dirty="0"/>
              <a:t>, 1993:58). </a:t>
            </a:r>
            <a:endParaRPr lang="tr-TR" sz="2000" b="1" dirty="0"/>
          </a:p>
          <a:p>
            <a:r>
              <a:rPr lang="en-US" sz="2000" b="1" dirty="0" err="1"/>
              <a:t>Aynı</a:t>
            </a:r>
            <a:r>
              <a:rPr lang="en-US" sz="2000" b="1" dirty="0"/>
              <a:t> </a:t>
            </a:r>
            <a:r>
              <a:rPr lang="en-US" sz="2000" b="1" dirty="0" err="1"/>
              <a:t>zamanda</a:t>
            </a:r>
            <a:r>
              <a:rPr lang="en-US" sz="2000" b="1" dirty="0"/>
              <a:t> </a:t>
            </a:r>
            <a:r>
              <a:rPr lang="en-US" sz="2000" b="1" dirty="0" err="1"/>
              <a:t>kapitalizm</a:t>
            </a:r>
            <a:r>
              <a:rPr lang="en-US" sz="2000" b="1" dirty="0"/>
              <a:t>, </a:t>
            </a:r>
            <a:r>
              <a:rPr lang="en-US" sz="2000" b="1" dirty="0" err="1"/>
              <a:t>bazı</a:t>
            </a:r>
            <a:r>
              <a:rPr lang="en-US" sz="2000" b="1" dirty="0"/>
              <a:t> </a:t>
            </a:r>
            <a:r>
              <a:rPr lang="en-US" sz="2000" b="1" dirty="0" err="1"/>
              <a:t>kaynakları</a:t>
            </a:r>
            <a:r>
              <a:rPr lang="en-US" sz="2000" b="1" dirty="0"/>
              <a:t> </a:t>
            </a:r>
            <a:r>
              <a:rPr lang="en-US" sz="2000" b="1" dirty="0" err="1"/>
              <a:t>diğerlerinden</a:t>
            </a:r>
            <a:r>
              <a:rPr lang="en-US" sz="2000" b="1" dirty="0"/>
              <a:t> </a:t>
            </a:r>
            <a:r>
              <a:rPr lang="en-US" sz="2000" b="1" dirty="0" err="1"/>
              <a:t>daha</a:t>
            </a:r>
            <a:r>
              <a:rPr lang="en-US" sz="2000" b="1" dirty="0"/>
              <a:t> </a:t>
            </a:r>
            <a:r>
              <a:rPr lang="en-US" sz="2000" b="1" dirty="0" err="1"/>
              <a:t>fazla</a:t>
            </a:r>
            <a:r>
              <a:rPr lang="en-US" sz="2000" b="1" dirty="0"/>
              <a:t> </a:t>
            </a:r>
            <a:r>
              <a:rPr lang="en-US" sz="2000" b="1" dirty="0" err="1"/>
              <a:t>tahrip</a:t>
            </a:r>
            <a:r>
              <a:rPr lang="en-US" sz="2000" b="1" dirty="0"/>
              <a:t> </a:t>
            </a:r>
            <a:r>
              <a:rPr lang="en-US" sz="2000" b="1" dirty="0" err="1"/>
              <a:t>ederek</a:t>
            </a:r>
            <a:r>
              <a:rPr lang="en-US" sz="2000" b="1" dirty="0"/>
              <a:t> </a:t>
            </a:r>
            <a:r>
              <a:rPr lang="en-US" sz="2000" b="1" dirty="0" err="1"/>
              <a:t>eşitsiz</a:t>
            </a:r>
            <a:r>
              <a:rPr lang="en-US" sz="2000" b="1" dirty="0"/>
              <a:t> (uneven) </a:t>
            </a:r>
            <a:r>
              <a:rPr lang="en-US" sz="2000" b="1" dirty="0" err="1"/>
              <a:t>ve</a:t>
            </a:r>
            <a:r>
              <a:rPr lang="en-US" sz="2000" b="1" dirty="0"/>
              <a:t> </a:t>
            </a:r>
            <a:r>
              <a:rPr lang="en-US" sz="2000" b="1" dirty="0" err="1"/>
              <a:t>bütünleşme</a:t>
            </a:r>
            <a:r>
              <a:rPr lang="en-US" sz="2000" b="1" dirty="0"/>
              <a:t> (combined) </a:t>
            </a:r>
            <a:r>
              <a:rPr lang="en-US" sz="2000" b="1" dirty="0" err="1"/>
              <a:t>gelişme</a:t>
            </a:r>
            <a:r>
              <a:rPr lang="en-US" sz="2000" b="1" dirty="0"/>
              <a:t> </a:t>
            </a:r>
            <a:r>
              <a:rPr lang="en-US" sz="2000" b="1" dirty="0" err="1"/>
              <a:t>yoluyla</a:t>
            </a:r>
            <a:r>
              <a:rPr lang="en-US" sz="2000" b="1" dirty="0"/>
              <a:t> </a:t>
            </a:r>
            <a:r>
              <a:rPr lang="en-US" sz="2000" b="1" dirty="0" err="1"/>
              <a:t>ilerlemektedir</a:t>
            </a:r>
            <a:r>
              <a:rPr lang="en-US" sz="2000" b="1" dirty="0"/>
              <a:t> (Faber, 1993; O’Connor, 1989). </a:t>
            </a:r>
            <a:endParaRPr lang="tr-TR" sz="2000" b="1" dirty="0"/>
          </a:p>
        </p:txBody>
      </p:sp>
    </p:spTree>
    <p:extLst>
      <p:ext uri="{BB962C8B-B14F-4D97-AF65-F5344CB8AC3E}">
        <p14:creationId xmlns:p14="http://schemas.microsoft.com/office/powerpoint/2010/main" val="440752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5494D1-96CB-4B08-8FDC-94D3E9D5751C}"/>
              </a:ext>
            </a:extLst>
          </p:cNvPr>
          <p:cNvSpPr>
            <a:spLocks noGrp="1"/>
          </p:cNvSpPr>
          <p:nvPr>
            <p:ph type="title"/>
          </p:nvPr>
        </p:nvSpPr>
        <p:spPr>
          <a:xfrm>
            <a:off x="1600754" y="1087374"/>
            <a:ext cx="8983489" cy="1000978"/>
          </a:xfrm>
        </p:spPr>
        <p:txBody>
          <a:bodyPr>
            <a:normAutofit/>
          </a:bodyPr>
          <a:lstStyle/>
          <a:p>
            <a:r>
              <a:rPr lang="tr-TR" dirty="0"/>
              <a:t>Yoksulluk ve Çevre </a:t>
            </a:r>
          </a:p>
        </p:txBody>
      </p:sp>
      <p:sp>
        <p:nvSpPr>
          <p:cNvPr id="3" name="İçerik Yer Tutucusu 2">
            <a:extLst>
              <a:ext uri="{FF2B5EF4-FFF2-40B4-BE49-F238E27FC236}">
                <a16:creationId xmlns:a16="http://schemas.microsoft.com/office/drawing/2014/main" id="{73414178-CB3D-4680-9575-608DC9E12E05}"/>
              </a:ext>
            </a:extLst>
          </p:cNvPr>
          <p:cNvSpPr>
            <a:spLocks noGrp="1"/>
          </p:cNvSpPr>
          <p:nvPr>
            <p:ph idx="1"/>
          </p:nvPr>
        </p:nvSpPr>
        <p:spPr>
          <a:xfrm>
            <a:off x="1600753" y="2535446"/>
            <a:ext cx="8983489" cy="3554457"/>
          </a:xfrm>
        </p:spPr>
        <p:txBody>
          <a:bodyPr>
            <a:normAutofit/>
          </a:bodyPr>
          <a:lstStyle/>
          <a:p>
            <a:r>
              <a:rPr lang="tr-TR" sz="2400" dirty="0">
                <a:solidFill>
                  <a:schemeClr val="tx1"/>
                </a:solidFill>
              </a:rPr>
              <a:t>Yoksul kişiler daha çok ekolojik olarak tahrip edilmeye açık alanlarda yaşamaktadır ve onların günlük geçimleri bu tarımsal faaliyetlere dayanmaktadır. </a:t>
            </a:r>
          </a:p>
          <a:p>
            <a:r>
              <a:rPr lang="tr-TR" sz="2400" dirty="0">
                <a:solidFill>
                  <a:schemeClr val="tx1"/>
                </a:solidFill>
              </a:rPr>
              <a:t>Bu yoksullar için çevre krizi ölüm-kalım meselesi olmaktadır. Yaşamak için çevreyi tahrip etmektedirler ve çevreyi tahrip ettikçe daha da fakirleşmektedirler. Bu durumda daha önce açıklanan gelişme modelleri ve uygulanan politikalar bu sonucu yaratmada en önemli etkenlerden biridir. </a:t>
            </a:r>
          </a:p>
          <a:p>
            <a:endParaRPr lang="tr-TR" dirty="0">
              <a:solidFill>
                <a:schemeClr val="tx1"/>
              </a:solidFill>
            </a:endParaRPr>
          </a:p>
        </p:txBody>
      </p:sp>
    </p:spTree>
    <p:extLst>
      <p:ext uri="{BB962C8B-B14F-4D97-AF65-F5344CB8AC3E}">
        <p14:creationId xmlns:p14="http://schemas.microsoft.com/office/powerpoint/2010/main" val="231095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EA82CE-02E9-485D-939D-2FCDDD51510C}"/>
              </a:ext>
            </a:extLst>
          </p:cNvPr>
          <p:cNvSpPr>
            <a:spLocks noGrp="1"/>
          </p:cNvSpPr>
          <p:nvPr>
            <p:ph type="title"/>
          </p:nvPr>
        </p:nvSpPr>
        <p:spPr/>
        <p:txBody>
          <a:bodyPr/>
          <a:lstStyle/>
          <a:p>
            <a:r>
              <a:rPr lang="tr-TR" dirty="0"/>
              <a:t>Kirlilik ve Tehlikeli Atıklar </a:t>
            </a:r>
          </a:p>
        </p:txBody>
      </p:sp>
      <p:sp>
        <p:nvSpPr>
          <p:cNvPr id="3" name="İçerik Yer Tutucusu 2">
            <a:extLst>
              <a:ext uri="{FF2B5EF4-FFF2-40B4-BE49-F238E27FC236}">
                <a16:creationId xmlns:a16="http://schemas.microsoft.com/office/drawing/2014/main" id="{1D956AAD-CACF-42D7-8A59-D30D985527D8}"/>
              </a:ext>
            </a:extLst>
          </p:cNvPr>
          <p:cNvSpPr>
            <a:spLocks noGrp="1"/>
          </p:cNvSpPr>
          <p:nvPr>
            <p:ph idx="1"/>
          </p:nvPr>
        </p:nvSpPr>
        <p:spPr/>
        <p:txBody>
          <a:bodyPr>
            <a:normAutofit lnSpcReduction="10000"/>
          </a:bodyPr>
          <a:lstStyle/>
          <a:p>
            <a:r>
              <a:rPr lang="en-US" sz="2000" b="1" dirty="0" err="1"/>
              <a:t>Kirliliğin</a:t>
            </a:r>
            <a:r>
              <a:rPr lang="en-US" sz="2000" b="1" dirty="0"/>
              <a:t>, </a:t>
            </a:r>
            <a:r>
              <a:rPr lang="en-US" sz="2000" b="1" dirty="0" err="1"/>
              <a:t>Birinci</a:t>
            </a:r>
            <a:r>
              <a:rPr lang="en-US" sz="2000" b="1" dirty="0"/>
              <a:t> </a:t>
            </a:r>
            <a:r>
              <a:rPr lang="en-US" sz="2000" b="1" dirty="0" err="1"/>
              <a:t>Dünya’dan</a:t>
            </a:r>
            <a:r>
              <a:rPr lang="en-US" sz="2000" b="1" dirty="0"/>
              <a:t> </a:t>
            </a:r>
            <a:r>
              <a:rPr lang="en-US" sz="2000" b="1" dirty="0" err="1"/>
              <a:t>Üçüncü</a:t>
            </a:r>
            <a:r>
              <a:rPr lang="en-US" sz="2000" b="1" dirty="0"/>
              <a:t> </a:t>
            </a:r>
            <a:r>
              <a:rPr lang="en-US" sz="2000" b="1" dirty="0" err="1"/>
              <a:t>Dünya’ya</a:t>
            </a:r>
            <a:r>
              <a:rPr lang="en-US" sz="2000" b="1" dirty="0"/>
              <a:t> </a:t>
            </a:r>
            <a:r>
              <a:rPr lang="en-US" sz="2000" b="1" dirty="0" err="1"/>
              <a:t>aktarılması</a:t>
            </a:r>
            <a:r>
              <a:rPr lang="en-US" sz="2000" b="1" dirty="0"/>
              <a:t> combined </a:t>
            </a:r>
            <a:r>
              <a:rPr lang="en-US" sz="2000" b="1" dirty="0" err="1"/>
              <a:t>gelişmenin</a:t>
            </a:r>
            <a:r>
              <a:rPr lang="en-US" sz="2000" b="1" dirty="0"/>
              <a:t> </a:t>
            </a:r>
            <a:r>
              <a:rPr lang="en-US" sz="2000" b="1" dirty="0" err="1"/>
              <a:t>bir</a:t>
            </a:r>
            <a:r>
              <a:rPr lang="en-US" sz="2000" b="1" dirty="0"/>
              <a:t> </a:t>
            </a:r>
            <a:r>
              <a:rPr lang="en-US" sz="2000" b="1" dirty="0" err="1"/>
              <a:t>sonucudur</a:t>
            </a:r>
            <a:r>
              <a:rPr lang="en-US" sz="2000" b="1" dirty="0"/>
              <a:t> (O’Connor, 1989:8-10). </a:t>
            </a:r>
            <a:r>
              <a:rPr lang="en-US" sz="2000" b="1" dirty="0" err="1"/>
              <a:t>Sadece</a:t>
            </a:r>
            <a:r>
              <a:rPr lang="en-US" sz="2000" b="1" dirty="0"/>
              <a:t> </a:t>
            </a:r>
            <a:r>
              <a:rPr lang="en-US" sz="2000" b="1" dirty="0" err="1"/>
              <a:t>teknoloji</a:t>
            </a:r>
            <a:r>
              <a:rPr lang="en-US" sz="2000" b="1" dirty="0"/>
              <a:t> </a:t>
            </a:r>
            <a:r>
              <a:rPr lang="en-US" sz="2000" b="1" dirty="0" err="1"/>
              <a:t>değil</a:t>
            </a:r>
            <a:r>
              <a:rPr lang="en-US" sz="2000" b="1" dirty="0"/>
              <a:t> </a:t>
            </a:r>
            <a:r>
              <a:rPr lang="en-US" sz="2000" b="1" dirty="0" err="1"/>
              <a:t>aynı</a:t>
            </a:r>
            <a:r>
              <a:rPr lang="en-US" sz="2000" b="1" dirty="0"/>
              <a:t> </a:t>
            </a:r>
            <a:r>
              <a:rPr lang="en-US" sz="2000" b="1" dirty="0" err="1"/>
              <a:t>zamanda</a:t>
            </a:r>
            <a:r>
              <a:rPr lang="en-US" sz="2000" b="1" dirty="0"/>
              <a:t> </a:t>
            </a:r>
            <a:r>
              <a:rPr lang="en-US" sz="2000" b="1" dirty="0" err="1"/>
              <a:t>kirlilik</a:t>
            </a:r>
            <a:r>
              <a:rPr lang="en-US" sz="2000" b="1" dirty="0"/>
              <a:t> de </a:t>
            </a:r>
            <a:r>
              <a:rPr lang="en-US" sz="2000" b="1" dirty="0" err="1"/>
              <a:t>Üçüncü</a:t>
            </a:r>
            <a:r>
              <a:rPr lang="en-US" sz="2000" b="1" dirty="0"/>
              <a:t>  </a:t>
            </a:r>
            <a:r>
              <a:rPr lang="en-US" sz="2000" b="1" dirty="0" err="1"/>
              <a:t>Dünya</a:t>
            </a:r>
            <a:r>
              <a:rPr lang="en-US" sz="2000" b="1" dirty="0"/>
              <a:t> </a:t>
            </a:r>
            <a:r>
              <a:rPr lang="en-US" sz="2000" b="1" dirty="0" err="1"/>
              <a:t>ülkelerine</a:t>
            </a:r>
            <a:r>
              <a:rPr lang="en-US" sz="2000" b="1" dirty="0"/>
              <a:t> transfer </a:t>
            </a:r>
            <a:r>
              <a:rPr lang="en-US" sz="2000" b="1" dirty="0" err="1"/>
              <a:t>edilmektedir</a:t>
            </a:r>
            <a:r>
              <a:rPr lang="en-US" sz="2000" b="1" dirty="0"/>
              <a:t>. </a:t>
            </a:r>
            <a:endParaRPr lang="tr-TR" sz="2000" b="1" dirty="0"/>
          </a:p>
          <a:p>
            <a:r>
              <a:rPr lang="en-US" sz="2000" b="1" dirty="0" err="1"/>
              <a:t>Gelişmiş</a:t>
            </a:r>
            <a:r>
              <a:rPr lang="en-US" sz="2000" b="1" dirty="0"/>
              <a:t> </a:t>
            </a:r>
            <a:r>
              <a:rPr lang="en-US" sz="2000" b="1" dirty="0" err="1"/>
              <a:t>ülkeler</a:t>
            </a:r>
            <a:r>
              <a:rPr lang="en-US" sz="2000" b="1" dirty="0"/>
              <a:t>, </a:t>
            </a:r>
            <a:r>
              <a:rPr lang="en-US" sz="2000" b="1" dirty="0" err="1"/>
              <a:t>Üçüncü</a:t>
            </a:r>
            <a:r>
              <a:rPr lang="en-US" sz="2000" b="1" dirty="0"/>
              <a:t> </a:t>
            </a:r>
            <a:r>
              <a:rPr lang="en-US" sz="2000" b="1" dirty="0" err="1"/>
              <a:t>Dünya’ya</a:t>
            </a:r>
            <a:r>
              <a:rPr lang="en-US" sz="2000" b="1" dirty="0"/>
              <a:t> </a:t>
            </a:r>
            <a:r>
              <a:rPr lang="en-US" sz="2000" b="1" dirty="0" err="1"/>
              <a:t>doğrudan</a:t>
            </a:r>
            <a:r>
              <a:rPr lang="en-US" sz="2000" b="1" dirty="0"/>
              <a:t> </a:t>
            </a:r>
            <a:r>
              <a:rPr lang="en-US" sz="2000" b="1" dirty="0" err="1"/>
              <a:t>tehlikeli</a:t>
            </a:r>
            <a:r>
              <a:rPr lang="en-US" sz="2000" b="1" dirty="0"/>
              <a:t> </a:t>
            </a:r>
            <a:r>
              <a:rPr lang="en-US" sz="2000" b="1" dirty="0" err="1"/>
              <a:t>atıklarını</a:t>
            </a:r>
            <a:r>
              <a:rPr lang="en-US" sz="2000" b="1" dirty="0"/>
              <a:t> </a:t>
            </a:r>
            <a:r>
              <a:rPr lang="en-US" sz="2000" b="1" dirty="0" err="1"/>
              <a:t>ihraç</a:t>
            </a:r>
            <a:r>
              <a:rPr lang="en-US" sz="2000" b="1" dirty="0"/>
              <a:t> </a:t>
            </a:r>
            <a:r>
              <a:rPr lang="en-US" sz="2000" b="1" dirty="0" err="1"/>
              <a:t>edebilmektedirler</a:t>
            </a:r>
            <a:r>
              <a:rPr lang="en-US" sz="2000" b="1" dirty="0"/>
              <a:t>. Bu </a:t>
            </a:r>
            <a:r>
              <a:rPr lang="en-US" sz="2000" b="1" dirty="0" err="1"/>
              <a:t>tehlikeli</a:t>
            </a:r>
            <a:r>
              <a:rPr lang="en-US" sz="2000" b="1" dirty="0"/>
              <a:t>  </a:t>
            </a:r>
            <a:r>
              <a:rPr lang="en-US" sz="2000" b="1" dirty="0" err="1"/>
              <a:t>atıkları</a:t>
            </a:r>
            <a:r>
              <a:rPr lang="en-US" sz="2000" b="1" dirty="0"/>
              <a:t> 3. </a:t>
            </a:r>
            <a:r>
              <a:rPr lang="en-US" sz="2000" b="1" dirty="0" err="1"/>
              <a:t>Dünya’ya</a:t>
            </a:r>
            <a:r>
              <a:rPr lang="en-US" sz="2000" b="1" dirty="0"/>
              <a:t> </a:t>
            </a:r>
            <a:r>
              <a:rPr lang="en-US" sz="2000" b="1" dirty="0" err="1"/>
              <a:t>göndermek</a:t>
            </a:r>
            <a:r>
              <a:rPr lang="en-US" sz="2000" b="1" dirty="0"/>
              <a:t>, </a:t>
            </a:r>
            <a:r>
              <a:rPr lang="en-US" sz="2000" b="1" dirty="0" err="1"/>
              <a:t>kirliliği</a:t>
            </a:r>
            <a:r>
              <a:rPr lang="en-US" sz="2000" b="1" dirty="0"/>
              <a:t> </a:t>
            </a:r>
            <a:r>
              <a:rPr lang="en-US" sz="2000" b="1" dirty="0" err="1"/>
              <a:t>Kuzenden</a:t>
            </a:r>
            <a:r>
              <a:rPr lang="en-US" sz="2000" b="1" dirty="0"/>
              <a:t> </a:t>
            </a:r>
            <a:r>
              <a:rPr lang="en-US" sz="2000" b="1" dirty="0" err="1"/>
              <a:t>Güneye</a:t>
            </a:r>
            <a:r>
              <a:rPr lang="en-US" sz="2000" b="1" dirty="0"/>
              <a:t> </a:t>
            </a:r>
            <a:r>
              <a:rPr lang="en-US" sz="2000" b="1" dirty="0" err="1"/>
              <a:t>aktarmanın</a:t>
            </a:r>
            <a:r>
              <a:rPr lang="en-US" sz="2000" b="1" dirty="0"/>
              <a:t> </a:t>
            </a:r>
            <a:r>
              <a:rPr lang="en-US" sz="2000" b="1" dirty="0" err="1"/>
              <a:t>doğrudan</a:t>
            </a:r>
            <a:r>
              <a:rPr lang="en-US" sz="2000" b="1" dirty="0"/>
              <a:t> </a:t>
            </a:r>
            <a:r>
              <a:rPr lang="en-US" sz="2000" b="1" dirty="0" err="1"/>
              <a:t>bir</a:t>
            </a:r>
            <a:r>
              <a:rPr lang="en-US" sz="2000" b="1" dirty="0"/>
              <a:t> </a:t>
            </a:r>
            <a:r>
              <a:rPr lang="en-US" sz="2000" b="1" dirty="0" err="1"/>
              <a:t>yoludur</a:t>
            </a:r>
            <a:r>
              <a:rPr lang="en-US" sz="2000" b="1" dirty="0"/>
              <a:t>. </a:t>
            </a:r>
            <a:endParaRPr lang="tr-TR" sz="2000" b="1" dirty="0"/>
          </a:p>
          <a:p>
            <a:r>
              <a:rPr lang="en-US" sz="2000" b="1" dirty="0" err="1"/>
              <a:t>Azgelişmiş</a:t>
            </a:r>
            <a:r>
              <a:rPr lang="en-US" sz="2000" b="1" dirty="0"/>
              <a:t> </a:t>
            </a:r>
            <a:r>
              <a:rPr lang="en-US" sz="2000" b="1" dirty="0" err="1"/>
              <a:t>ülkerlerde</a:t>
            </a:r>
            <a:r>
              <a:rPr lang="en-US" sz="2000" b="1" dirty="0"/>
              <a:t> </a:t>
            </a:r>
            <a:r>
              <a:rPr lang="en-US" sz="2000" b="1" dirty="0" err="1"/>
              <a:t>ekonomik</a:t>
            </a:r>
            <a:r>
              <a:rPr lang="en-US" sz="2000" b="1" dirty="0"/>
              <a:t> </a:t>
            </a:r>
            <a:r>
              <a:rPr lang="en-US" sz="2000" b="1" dirty="0" err="1"/>
              <a:t>problemler</a:t>
            </a:r>
            <a:r>
              <a:rPr lang="en-US" sz="2000" b="1" dirty="0"/>
              <a:t>, </a:t>
            </a:r>
            <a:r>
              <a:rPr lang="en-US" sz="2000" b="1" dirty="0" err="1"/>
              <a:t>tarımdaki</a:t>
            </a:r>
            <a:r>
              <a:rPr lang="en-US" sz="2000" b="1" dirty="0"/>
              <a:t> </a:t>
            </a:r>
            <a:r>
              <a:rPr lang="en-US" sz="2000" b="1" dirty="0" err="1"/>
              <a:t>modernleşme</a:t>
            </a:r>
            <a:r>
              <a:rPr lang="en-US" sz="2000" b="1" dirty="0"/>
              <a:t>, </a:t>
            </a:r>
            <a:r>
              <a:rPr lang="en-US" sz="2000" b="1" dirty="0" err="1"/>
              <a:t>nüfus</a:t>
            </a:r>
            <a:r>
              <a:rPr lang="en-US" sz="2000" b="1" dirty="0"/>
              <a:t> </a:t>
            </a:r>
            <a:r>
              <a:rPr lang="en-US" sz="2000" b="1" dirty="0" err="1"/>
              <a:t>artışı</a:t>
            </a:r>
            <a:r>
              <a:rPr lang="en-US" sz="2000" b="1" dirty="0"/>
              <a:t>, </a:t>
            </a:r>
            <a:r>
              <a:rPr lang="en-US" sz="2000" b="1" dirty="0" err="1"/>
              <a:t>toprak</a:t>
            </a:r>
            <a:r>
              <a:rPr lang="en-US" sz="2000" b="1" dirty="0"/>
              <a:t> </a:t>
            </a:r>
            <a:r>
              <a:rPr lang="en-US" sz="2000" b="1" dirty="0" err="1"/>
              <a:t>dağılımındaki</a:t>
            </a:r>
            <a:r>
              <a:rPr lang="en-US" sz="2000" b="1" dirty="0"/>
              <a:t> </a:t>
            </a:r>
            <a:r>
              <a:rPr lang="en-US" sz="2000" b="1" dirty="0" err="1"/>
              <a:t>eşitsizlikler</a:t>
            </a:r>
            <a:r>
              <a:rPr lang="en-US" sz="2000" b="1" dirty="0"/>
              <a:t> </a:t>
            </a:r>
            <a:r>
              <a:rPr lang="en-US" sz="2000" b="1" dirty="0" err="1"/>
              <a:t>gibi</a:t>
            </a:r>
            <a:r>
              <a:rPr lang="en-US" sz="2000" b="1" dirty="0"/>
              <a:t> </a:t>
            </a:r>
            <a:r>
              <a:rPr lang="en-US" sz="2000" b="1" dirty="0" err="1"/>
              <a:t>nedenlerle</a:t>
            </a:r>
            <a:r>
              <a:rPr lang="en-US" sz="2000" b="1" dirty="0"/>
              <a:t> </a:t>
            </a:r>
            <a:r>
              <a:rPr lang="en-US" sz="2000" b="1" dirty="0" err="1"/>
              <a:t>kırsal</a:t>
            </a:r>
            <a:r>
              <a:rPr lang="en-US" sz="2000" b="1" dirty="0"/>
              <a:t> </a:t>
            </a:r>
            <a:r>
              <a:rPr lang="en-US" sz="2000" b="1" dirty="0" err="1"/>
              <a:t>alanlardan</a:t>
            </a:r>
            <a:r>
              <a:rPr lang="en-US" sz="2000" b="1" dirty="0"/>
              <a:t> </a:t>
            </a:r>
            <a:r>
              <a:rPr lang="en-US" sz="2000" b="1" dirty="0" err="1"/>
              <a:t>kentsel</a:t>
            </a:r>
            <a:r>
              <a:rPr lang="en-US" sz="2000" b="1" dirty="0"/>
              <a:t> </a:t>
            </a:r>
            <a:r>
              <a:rPr lang="en-US" sz="2000" b="1" dirty="0" err="1"/>
              <a:t>alanlara</a:t>
            </a:r>
            <a:r>
              <a:rPr lang="en-US" sz="2000" b="1" dirty="0"/>
              <a:t> </a:t>
            </a:r>
            <a:r>
              <a:rPr lang="en-US" sz="2000" b="1" dirty="0" err="1"/>
              <a:t>göç</a:t>
            </a:r>
            <a:r>
              <a:rPr lang="en-US" sz="2000" b="1" dirty="0"/>
              <a:t> </a:t>
            </a:r>
            <a:r>
              <a:rPr lang="en-US" sz="2000" b="1" dirty="0" err="1"/>
              <a:t>devam</a:t>
            </a:r>
            <a:r>
              <a:rPr lang="en-US" sz="2000" b="1" dirty="0"/>
              <a:t> </a:t>
            </a:r>
            <a:r>
              <a:rPr lang="en-US" sz="2000" b="1" dirty="0" err="1"/>
              <a:t>etmektedir</a:t>
            </a:r>
            <a:r>
              <a:rPr lang="en-US" sz="2000" b="1" dirty="0"/>
              <a:t> </a:t>
            </a:r>
            <a:r>
              <a:rPr lang="en-US" sz="2000" b="1" dirty="0" err="1"/>
              <a:t>ve</a:t>
            </a:r>
            <a:r>
              <a:rPr lang="en-US" sz="2000" b="1" dirty="0"/>
              <a:t> </a:t>
            </a:r>
            <a:r>
              <a:rPr lang="en-US" sz="2000" b="1" dirty="0" err="1"/>
              <a:t>bu</a:t>
            </a:r>
            <a:r>
              <a:rPr lang="en-US" sz="2000" b="1" dirty="0"/>
              <a:t> durum </a:t>
            </a:r>
            <a:r>
              <a:rPr lang="en-US" sz="2000" b="1" dirty="0" err="1"/>
              <a:t>çevresel</a:t>
            </a:r>
            <a:r>
              <a:rPr lang="en-US" sz="2000" b="1" dirty="0"/>
              <a:t> </a:t>
            </a:r>
            <a:r>
              <a:rPr lang="en-US" sz="2000" b="1" dirty="0" err="1"/>
              <a:t>açıdan</a:t>
            </a:r>
            <a:r>
              <a:rPr lang="en-US" sz="2000" b="1" dirty="0"/>
              <a:t> da </a:t>
            </a:r>
            <a:r>
              <a:rPr lang="en-US" sz="2000" b="1" dirty="0" err="1"/>
              <a:t>birçok</a:t>
            </a:r>
            <a:r>
              <a:rPr lang="en-US" sz="2000" b="1" dirty="0"/>
              <a:t> </a:t>
            </a:r>
            <a:r>
              <a:rPr lang="en-US" sz="2000" b="1" dirty="0" err="1"/>
              <a:t>problemleri</a:t>
            </a:r>
            <a:r>
              <a:rPr lang="en-US" sz="2000" b="1" dirty="0"/>
              <a:t> </a:t>
            </a:r>
            <a:r>
              <a:rPr lang="en-US" sz="2000" b="1" dirty="0" err="1"/>
              <a:t>beraberinde</a:t>
            </a:r>
            <a:r>
              <a:rPr lang="en-US" sz="2000" b="1" dirty="0"/>
              <a:t> </a:t>
            </a:r>
            <a:r>
              <a:rPr lang="en-US" sz="2000" b="1" dirty="0" err="1"/>
              <a:t>getirmektedir</a:t>
            </a:r>
            <a:r>
              <a:rPr lang="en-US" sz="2000" b="1" dirty="0"/>
              <a:t>. </a:t>
            </a:r>
            <a:endParaRPr lang="tr-TR" sz="2000" b="1" dirty="0"/>
          </a:p>
        </p:txBody>
      </p:sp>
    </p:spTree>
    <p:extLst>
      <p:ext uri="{BB962C8B-B14F-4D97-AF65-F5344CB8AC3E}">
        <p14:creationId xmlns:p14="http://schemas.microsoft.com/office/powerpoint/2010/main" val="2475985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921E92-8B9F-4739-842A-C58ADE89144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66F20C8-C8C7-4592-8522-ECB4C2DBE2DF}"/>
              </a:ext>
            </a:extLst>
          </p:cNvPr>
          <p:cNvSpPr>
            <a:spLocks noGrp="1"/>
          </p:cNvSpPr>
          <p:nvPr>
            <p:ph idx="1"/>
          </p:nvPr>
        </p:nvSpPr>
        <p:spPr/>
        <p:txBody>
          <a:bodyPr>
            <a:normAutofit/>
          </a:bodyPr>
          <a:lstStyle/>
          <a:p>
            <a:r>
              <a:rPr lang="en-US" sz="2000" dirty="0" err="1"/>
              <a:t>Leonard’ın</a:t>
            </a:r>
            <a:r>
              <a:rPr lang="en-US" sz="2000" dirty="0"/>
              <a:t> (1989) </a:t>
            </a:r>
            <a:r>
              <a:rPr lang="en-US" sz="2000" dirty="0" err="1"/>
              <a:t>belirttiği</a:t>
            </a:r>
            <a:r>
              <a:rPr lang="en-US" sz="2000" dirty="0"/>
              <a:t> </a:t>
            </a:r>
            <a:r>
              <a:rPr lang="en-US" sz="2000" dirty="0" err="1"/>
              <a:t>gibi</a:t>
            </a:r>
            <a:r>
              <a:rPr lang="en-US" sz="2000" dirty="0"/>
              <a:t>, </a:t>
            </a:r>
            <a:r>
              <a:rPr lang="en-US" sz="2000" dirty="0" err="1"/>
              <a:t>yoksulluk</a:t>
            </a:r>
            <a:r>
              <a:rPr lang="en-US" sz="2000" dirty="0"/>
              <a:t> </a:t>
            </a:r>
            <a:r>
              <a:rPr lang="en-US" sz="2000" dirty="0" err="1"/>
              <a:t>ve</a:t>
            </a:r>
            <a:r>
              <a:rPr lang="en-US" sz="2000" dirty="0"/>
              <a:t> </a:t>
            </a:r>
            <a:r>
              <a:rPr lang="en-US" sz="2000" dirty="0" err="1"/>
              <a:t>çevre</a:t>
            </a:r>
            <a:r>
              <a:rPr lang="en-US" sz="2000" dirty="0"/>
              <a:t> </a:t>
            </a:r>
            <a:r>
              <a:rPr lang="en-US" sz="2000" dirty="0" err="1"/>
              <a:t>tahribatı</a:t>
            </a:r>
            <a:r>
              <a:rPr lang="en-US" sz="2000" dirty="0"/>
              <a:t> </a:t>
            </a:r>
            <a:r>
              <a:rPr lang="en-US" sz="2000" dirty="0" err="1"/>
              <a:t>etkileşimi</a:t>
            </a:r>
            <a:r>
              <a:rPr lang="en-US" sz="2000" dirty="0"/>
              <a:t> </a:t>
            </a:r>
            <a:r>
              <a:rPr lang="en-US" sz="2000" dirty="0" err="1"/>
              <a:t>Üçüncü</a:t>
            </a:r>
            <a:r>
              <a:rPr lang="en-US" sz="2000" dirty="0"/>
              <a:t> </a:t>
            </a:r>
            <a:r>
              <a:rPr lang="en-US" sz="2000" dirty="0" err="1"/>
              <a:t>dünya</a:t>
            </a:r>
            <a:r>
              <a:rPr lang="en-US" sz="2000" dirty="0"/>
              <a:t> </a:t>
            </a:r>
            <a:r>
              <a:rPr lang="en-US" sz="2000" dirty="0" err="1"/>
              <a:t>devletlerinin</a:t>
            </a:r>
            <a:r>
              <a:rPr lang="en-US" sz="2000" dirty="0"/>
              <a:t> </a:t>
            </a:r>
            <a:r>
              <a:rPr lang="en-US" sz="2000" dirty="0" err="1"/>
              <a:t>çözmesi</a:t>
            </a:r>
            <a:r>
              <a:rPr lang="en-US" sz="2000" dirty="0"/>
              <a:t> </a:t>
            </a:r>
            <a:r>
              <a:rPr lang="en-US" sz="2000" dirty="0" err="1"/>
              <a:t>gereken</a:t>
            </a:r>
            <a:r>
              <a:rPr lang="en-US" sz="2000" dirty="0"/>
              <a:t> </a:t>
            </a:r>
            <a:r>
              <a:rPr lang="en-US" sz="2000" dirty="0" err="1"/>
              <a:t>en</a:t>
            </a:r>
            <a:r>
              <a:rPr lang="en-US" sz="2000" dirty="0"/>
              <a:t> </a:t>
            </a:r>
            <a:r>
              <a:rPr lang="en-US" sz="2000" dirty="0" err="1"/>
              <a:t>acil</a:t>
            </a:r>
            <a:r>
              <a:rPr lang="en-US" sz="2000" dirty="0"/>
              <a:t> </a:t>
            </a:r>
            <a:r>
              <a:rPr lang="en-US" sz="2000" dirty="0" err="1"/>
              <a:t>problemdir</a:t>
            </a:r>
            <a:r>
              <a:rPr lang="en-US" sz="2000" dirty="0"/>
              <a:t>. Bu </a:t>
            </a:r>
            <a:r>
              <a:rPr lang="en-US" sz="2000" dirty="0" err="1"/>
              <a:t>ise</a:t>
            </a:r>
            <a:r>
              <a:rPr lang="en-US" sz="2000" dirty="0"/>
              <a:t> </a:t>
            </a:r>
            <a:r>
              <a:rPr lang="en-US" sz="2000" dirty="0" err="1"/>
              <a:t>ancak</a:t>
            </a:r>
            <a:r>
              <a:rPr lang="en-US" sz="2000" dirty="0"/>
              <a:t> </a:t>
            </a:r>
            <a:r>
              <a:rPr lang="en-US" sz="2000" dirty="0" err="1"/>
              <a:t>bu</a:t>
            </a:r>
            <a:r>
              <a:rPr lang="en-US" sz="2000" dirty="0"/>
              <a:t> </a:t>
            </a:r>
            <a:r>
              <a:rPr lang="en-US" sz="2000" dirty="0" err="1"/>
              <a:t>ülkelerin</a:t>
            </a:r>
            <a:r>
              <a:rPr lang="en-US" sz="2000" dirty="0"/>
              <a:t> </a:t>
            </a:r>
            <a:r>
              <a:rPr lang="en-US" sz="2000" dirty="0" err="1"/>
              <a:t>gelirlerini</a:t>
            </a:r>
            <a:r>
              <a:rPr lang="en-US" sz="2000" dirty="0"/>
              <a:t> </a:t>
            </a:r>
            <a:r>
              <a:rPr lang="en-US" sz="2000" dirty="0" err="1"/>
              <a:t>artırması</a:t>
            </a:r>
            <a:r>
              <a:rPr lang="en-US" sz="2000" dirty="0"/>
              <a:t> </a:t>
            </a:r>
            <a:r>
              <a:rPr lang="en-US" sz="2000" dirty="0" err="1"/>
              <a:t>ve</a:t>
            </a:r>
            <a:r>
              <a:rPr lang="en-US" sz="2000" dirty="0"/>
              <a:t> </a:t>
            </a:r>
            <a:r>
              <a:rPr lang="en-US" sz="2000" dirty="0" err="1"/>
              <a:t>kalkınmaları</a:t>
            </a:r>
            <a:r>
              <a:rPr lang="en-US" sz="2000" dirty="0"/>
              <a:t> </a:t>
            </a:r>
            <a:r>
              <a:rPr lang="en-US" sz="2000" dirty="0" err="1"/>
              <a:t>ile</a:t>
            </a:r>
            <a:r>
              <a:rPr lang="en-US" sz="2000" dirty="0"/>
              <a:t> </a:t>
            </a:r>
            <a:r>
              <a:rPr lang="en-US" sz="2000" dirty="0" err="1"/>
              <a:t>mümkün</a:t>
            </a:r>
            <a:r>
              <a:rPr lang="en-US" sz="2000" dirty="0"/>
              <a:t> </a:t>
            </a:r>
            <a:r>
              <a:rPr lang="en-US" sz="2000" dirty="0" err="1"/>
              <a:t>olacaktır</a:t>
            </a:r>
            <a:r>
              <a:rPr lang="en-US" sz="2000" dirty="0"/>
              <a:t>. </a:t>
            </a:r>
            <a:r>
              <a:rPr lang="en-US" sz="2000" dirty="0" err="1"/>
              <a:t>Ancak</a:t>
            </a:r>
            <a:r>
              <a:rPr lang="en-US" sz="2000" dirty="0"/>
              <a:t>, </a:t>
            </a:r>
            <a:r>
              <a:rPr lang="en-US" sz="2000" dirty="0" err="1"/>
              <a:t>bu</a:t>
            </a:r>
            <a:r>
              <a:rPr lang="en-US" sz="2000" dirty="0"/>
              <a:t> </a:t>
            </a:r>
            <a:r>
              <a:rPr lang="en-US" sz="2000" dirty="0" err="1"/>
              <a:t>ülkelerin</a:t>
            </a:r>
            <a:r>
              <a:rPr lang="en-US" sz="2000" dirty="0"/>
              <a:t> </a:t>
            </a:r>
            <a:r>
              <a:rPr lang="en-US" sz="2000" dirty="0" err="1"/>
              <a:t>borç</a:t>
            </a:r>
            <a:r>
              <a:rPr lang="en-US" sz="2000" dirty="0"/>
              <a:t> </a:t>
            </a:r>
            <a:r>
              <a:rPr lang="en-US" sz="2000" dirty="0" err="1"/>
              <a:t>yükleri</a:t>
            </a:r>
            <a:r>
              <a:rPr lang="en-US" sz="2000" dirty="0"/>
              <a:t>, </a:t>
            </a:r>
            <a:r>
              <a:rPr lang="en-US" sz="2000" dirty="0" err="1"/>
              <a:t>yapısal</a:t>
            </a:r>
            <a:r>
              <a:rPr lang="en-US" sz="2000" dirty="0"/>
              <a:t> </a:t>
            </a:r>
            <a:r>
              <a:rPr lang="en-US" sz="2000" dirty="0" err="1"/>
              <a:t>uyum</a:t>
            </a:r>
            <a:r>
              <a:rPr lang="en-US" sz="2000" dirty="0"/>
              <a:t> </a:t>
            </a:r>
            <a:r>
              <a:rPr lang="en-US" sz="2000" dirty="0" err="1"/>
              <a:t>programları</a:t>
            </a:r>
            <a:r>
              <a:rPr lang="en-US" sz="2000" dirty="0"/>
              <a:t>, </a:t>
            </a:r>
            <a:endParaRPr lang="tr-TR" sz="2000" dirty="0"/>
          </a:p>
          <a:p>
            <a:r>
              <a:rPr lang="en-US" sz="2000" dirty="0"/>
              <a:t>1980lerden </a:t>
            </a:r>
            <a:r>
              <a:rPr lang="en-US" sz="2000" dirty="0" err="1"/>
              <a:t>beri</a:t>
            </a:r>
            <a:r>
              <a:rPr lang="en-US" sz="2000" dirty="0"/>
              <a:t> </a:t>
            </a:r>
            <a:r>
              <a:rPr lang="en-US" sz="2000" dirty="0" err="1"/>
              <a:t>tarımsal</a:t>
            </a:r>
            <a:r>
              <a:rPr lang="en-US" sz="2000" dirty="0"/>
              <a:t> </a:t>
            </a:r>
            <a:r>
              <a:rPr lang="en-US" sz="2000" dirty="0" err="1"/>
              <a:t>ürün</a:t>
            </a:r>
            <a:r>
              <a:rPr lang="en-US" sz="2000" dirty="0"/>
              <a:t> </a:t>
            </a:r>
            <a:r>
              <a:rPr lang="en-US" sz="2000" dirty="0" err="1"/>
              <a:t>fiyatlarındaki</a:t>
            </a:r>
            <a:r>
              <a:rPr lang="en-US" sz="2000" dirty="0"/>
              <a:t> </a:t>
            </a:r>
            <a:r>
              <a:rPr lang="en-US" sz="2000" dirty="0" err="1"/>
              <a:t>düşüşler</a:t>
            </a:r>
            <a:r>
              <a:rPr lang="en-US" sz="2000" dirty="0"/>
              <a:t> </a:t>
            </a:r>
            <a:r>
              <a:rPr lang="en-US" sz="2000" dirty="0" err="1"/>
              <a:t>ve</a:t>
            </a:r>
            <a:r>
              <a:rPr lang="en-US" sz="2000" dirty="0"/>
              <a:t> </a:t>
            </a:r>
            <a:r>
              <a:rPr lang="en-US" sz="2000" dirty="0" err="1"/>
              <a:t>dünya</a:t>
            </a:r>
            <a:r>
              <a:rPr lang="en-US" sz="2000" dirty="0"/>
              <a:t> </a:t>
            </a:r>
            <a:r>
              <a:rPr lang="en-US" sz="2000" dirty="0" err="1"/>
              <a:t>ekonomisinin</a:t>
            </a:r>
            <a:r>
              <a:rPr lang="en-US" sz="2000" dirty="0"/>
              <a:t> </a:t>
            </a:r>
            <a:r>
              <a:rPr lang="en-US" sz="2000" dirty="0" err="1"/>
              <a:t>genel</a:t>
            </a:r>
            <a:r>
              <a:rPr lang="en-US" sz="2000" dirty="0"/>
              <a:t> </a:t>
            </a:r>
            <a:r>
              <a:rPr lang="en-US" sz="2000" dirty="0" err="1"/>
              <a:t>durumu</a:t>
            </a:r>
            <a:r>
              <a:rPr lang="en-US" sz="2000" dirty="0"/>
              <a:t> </a:t>
            </a:r>
            <a:r>
              <a:rPr lang="en-US" sz="2000" dirty="0" err="1"/>
              <a:t>Üçüncü</a:t>
            </a:r>
            <a:r>
              <a:rPr lang="en-US" sz="2000" dirty="0"/>
              <a:t> </a:t>
            </a:r>
            <a:r>
              <a:rPr lang="en-US" sz="2000" dirty="0" err="1"/>
              <a:t>Dünya</a:t>
            </a:r>
            <a:r>
              <a:rPr lang="en-US" sz="2000" dirty="0"/>
              <a:t> </a:t>
            </a:r>
            <a:r>
              <a:rPr lang="en-US" sz="2000" dirty="0" err="1"/>
              <a:t>ülkeleri</a:t>
            </a:r>
            <a:r>
              <a:rPr lang="en-US" sz="2000" dirty="0"/>
              <a:t> </a:t>
            </a:r>
            <a:r>
              <a:rPr lang="en-US" sz="2000" dirty="0" err="1"/>
              <a:t>için</a:t>
            </a:r>
            <a:r>
              <a:rPr lang="en-US" sz="2000" dirty="0"/>
              <a:t> </a:t>
            </a:r>
            <a:r>
              <a:rPr lang="en-US" sz="2000" dirty="0" err="1"/>
              <a:t>dezavantajlı</a:t>
            </a:r>
            <a:r>
              <a:rPr lang="en-US" sz="2000" dirty="0"/>
              <a:t> </a:t>
            </a:r>
            <a:r>
              <a:rPr lang="en-US" sz="2000" dirty="0" err="1"/>
              <a:t>bir</a:t>
            </a:r>
            <a:r>
              <a:rPr lang="en-US" sz="2000" dirty="0"/>
              <a:t> durum </a:t>
            </a:r>
            <a:r>
              <a:rPr lang="en-US" sz="2000" dirty="0" err="1"/>
              <a:t>yaratmaktadır</a:t>
            </a:r>
            <a:r>
              <a:rPr lang="en-US" sz="2000" dirty="0"/>
              <a:t>. Bu </a:t>
            </a:r>
            <a:r>
              <a:rPr lang="en-US" sz="2000" dirty="0" err="1"/>
              <a:t>ülkelerin</a:t>
            </a:r>
            <a:r>
              <a:rPr lang="en-US" sz="2000" dirty="0"/>
              <a:t> </a:t>
            </a:r>
            <a:r>
              <a:rPr lang="en-US" sz="2000" dirty="0" err="1"/>
              <a:t>doğal</a:t>
            </a:r>
            <a:r>
              <a:rPr lang="en-US" sz="2000" dirty="0"/>
              <a:t> </a:t>
            </a:r>
            <a:r>
              <a:rPr lang="en-US" sz="2000" dirty="0" err="1"/>
              <a:t>kaynakları</a:t>
            </a:r>
            <a:r>
              <a:rPr lang="en-US" sz="2000" dirty="0"/>
              <a:t> hem </a:t>
            </a:r>
            <a:r>
              <a:rPr lang="en-US" sz="2000" dirty="0" err="1"/>
              <a:t>kendi</a:t>
            </a:r>
            <a:r>
              <a:rPr lang="en-US" sz="2000" dirty="0"/>
              <a:t> </a:t>
            </a:r>
            <a:r>
              <a:rPr lang="en-US" sz="2000" dirty="0" err="1"/>
              <a:t>ihtiyaçlarını</a:t>
            </a:r>
            <a:r>
              <a:rPr lang="en-US" sz="2000" dirty="0"/>
              <a:t> hem de </a:t>
            </a:r>
            <a:r>
              <a:rPr lang="en-US" sz="2000" dirty="0" err="1"/>
              <a:t>gelişmiş</a:t>
            </a:r>
            <a:r>
              <a:rPr lang="en-US" sz="2000" dirty="0"/>
              <a:t> </a:t>
            </a:r>
            <a:r>
              <a:rPr lang="en-US" sz="2000" dirty="0" err="1"/>
              <a:t>ülkelerin</a:t>
            </a:r>
            <a:r>
              <a:rPr lang="en-US" sz="2000" dirty="0"/>
              <a:t> </a:t>
            </a:r>
            <a:r>
              <a:rPr lang="en-US" sz="2000" dirty="0" err="1"/>
              <a:t>ihtiyaçlarını</a:t>
            </a:r>
            <a:r>
              <a:rPr lang="en-US" sz="2000" dirty="0"/>
              <a:t> </a:t>
            </a:r>
            <a:r>
              <a:rPr lang="en-US" sz="2000" dirty="0" err="1"/>
              <a:t>karşılamak</a:t>
            </a:r>
            <a:r>
              <a:rPr lang="en-US" sz="2000" dirty="0"/>
              <a:t> </a:t>
            </a:r>
            <a:r>
              <a:rPr lang="en-US" sz="2000" dirty="0" err="1"/>
              <a:t>için</a:t>
            </a:r>
            <a:r>
              <a:rPr lang="en-US" sz="2000" dirty="0"/>
              <a:t> </a:t>
            </a:r>
            <a:r>
              <a:rPr lang="en-US" sz="2000" dirty="0" err="1"/>
              <a:t>kullanılırken</a:t>
            </a:r>
            <a:r>
              <a:rPr lang="en-US" sz="2000" dirty="0"/>
              <a:t>, </a:t>
            </a:r>
            <a:r>
              <a:rPr lang="en-US" sz="2000" dirty="0" err="1"/>
              <a:t>varolan</a:t>
            </a:r>
            <a:r>
              <a:rPr lang="en-US" sz="2000" dirty="0"/>
              <a:t> </a:t>
            </a:r>
            <a:r>
              <a:rPr lang="en-US" sz="2000" dirty="0" err="1"/>
              <a:t>siyasi</a:t>
            </a:r>
            <a:r>
              <a:rPr lang="en-US" sz="2000" dirty="0"/>
              <a:t> </a:t>
            </a:r>
            <a:r>
              <a:rPr lang="en-US" sz="2000" dirty="0" err="1"/>
              <a:t>ve</a:t>
            </a:r>
            <a:r>
              <a:rPr lang="en-US" sz="2000" dirty="0"/>
              <a:t> </a:t>
            </a:r>
            <a:r>
              <a:rPr lang="en-US" sz="2000" dirty="0" err="1"/>
              <a:t>ekonomik</a:t>
            </a:r>
            <a:r>
              <a:rPr lang="en-US" sz="2000" dirty="0"/>
              <a:t> </a:t>
            </a:r>
            <a:r>
              <a:rPr lang="en-US" sz="2000" dirty="0" err="1"/>
              <a:t>yapı</a:t>
            </a:r>
            <a:r>
              <a:rPr lang="en-US" sz="2000" dirty="0"/>
              <a:t> </a:t>
            </a:r>
            <a:r>
              <a:rPr lang="en-US" sz="2000" dirty="0" err="1"/>
              <a:t>ile</a:t>
            </a:r>
            <a:r>
              <a:rPr lang="en-US" sz="2000" dirty="0"/>
              <a:t> </a:t>
            </a:r>
            <a:r>
              <a:rPr lang="en-US" sz="2000" dirty="0" err="1"/>
              <a:t>birlikte</a:t>
            </a:r>
            <a:r>
              <a:rPr lang="en-US" sz="2000" dirty="0"/>
              <a:t> </a:t>
            </a:r>
            <a:r>
              <a:rPr lang="en-US" sz="2000" dirty="0" err="1"/>
              <a:t>çevre</a:t>
            </a:r>
            <a:r>
              <a:rPr lang="en-US" sz="2000" dirty="0"/>
              <a:t> </a:t>
            </a:r>
            <a:r>
              <a:rPr lang="en-US" sz="2000" dirty="0" err="1"/>
              <a:t>sorunlarının</a:t>
            </a:r>
            <a:r>
              <a:rPr lang="en-US" sz="2000" dirty="0"/>
              <a:t> </a:t>
            </a:r>
            <a:r>
              <a:rPr lang="en-US" sz="2000" dirty="0" err="1"/>
              <a:t>ve</a:t>
            </a:r>
            <a:r>
              <a:rPr lang="en-US" sz="2000" dirty="0"/>
              <a:t> </a:t>
            </a:r>
            <a:r>
              <a:rPr lang="en-US" sz="2000" dirty="0" err="1"/>
              <a:t>yoksulluğun</a:t>
            </a:r>
            <a:r>
              <a:rPr lang="en-US" sz="2000" dirty="0"/>
              <a:t> </a:t>
            </a:r>
            <a:r>
              <a:rPr lang="en-US" sz="2000" dirty="0" err="1"/>
              <a:t>kısa</a:t>
            </a:r>
            <a:r>
              <a:rPr lang="en-US" sz="2000" dirty="0"/>
              <a:t> </a:t>
            </a:r>
            <a:r>
              <a:rPr lang="en-US" sz="2000" dirty="0" err="1"/>
              <a:t>dönemde</a:t>
            </a:r>
            <a:r>
              <a:rPr lang="en-US" sz="2000" dirty="0"/>
              <a:t> </a:t>
            </a:r>
            <a:r>
              <a:rPr lang="en-US" sz="2000" dirty="0" err="1"/>
              <a:t>çözüleceğini</a:t>
            </a:r>
            <a:r>
              <a:rPr lang="en-US" sz="2000" dirty="0"/>
              <a:t> </a:t>
            </a:r>
            <a:r>
              <a:rPr lang="en-US" sz="2000" dirty="0" err="1"/>
              <a:t>söylemek</a:t>
            </a:r>
            <a:r>
              <a:rPr lang="en-US" sz="2000" dirty="0"/>
              <a:t> </a:t>
            </a:r>
            <a:r>
              <a:rPr lang="en-US" sz="2000" dirty="0" err="1"/>
              <a:t>kolay</a:t>
            </a:r>
            <a:r>
              <a:rPr lang="en-US" sz="2000" dirty="0"/>
              <a:t> </a:t>
            </a:r>
            <a:r>
              <a:rPr lang="en-US" sz="2000" dirty="0" err="1"/>
              <a:t>değildir</a:t>
            </a:r>
            <a:r>
              <a:rPr lang="en-US" sz="2000" dirty="0"/>
              <a:t>. </a:t>
            </a:r>
            <a:endParaRPr lang="tr-TR" sz="2000" dirty="0"/>
          </a:p>
        </p:txBody>
      </p:sp>
    </p:spTree>
    <p:extLst>
      <p:ext uri="{BB962C8B-B14F-4D97-AF65-F5344CB8AC3E}">
        <p14:creationId xmlns:p14="http://schemas.microsoft.com/office/powerpoint/2010/main" val="993493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77F892-4A4E-4F69-8285-2673E1A4C7F8}"/>
              </a:ext>
            </a:extLst>
          </p:cNvPr>
          <p:cNvSpPr>
            <a:spLocks noGrp="1"/>
          </p:cNvSpPr>
          <p:nvPr>
            <p:ph type="title"/>
          </p:nvPr>
        </p:nvSpPr>
        <p:spPr/>
        <p:txBody>
          <a:bodyPr/>
          <a:lstStyle/>
          <a:p>
            <a:r>
              <a:rPr lang="tr-TR" dirty="0"/>
              <a:t>Kaynak </a:t>
            </a:r>
          </a:p>
        </p:txBody>
      </p:sp>
      <p:sp>
        <p:nvSpPr>
          <p:cNvPr id="3" name="İçerik Yer Tutucusu 2">
            <a:extLst>
              <a:ext uri="{FF2B5EF4-FFF2-40B4-BE49-F238E27FC236}">
                <a16:creationId xmlns:a16="http://schemas.microsoft.com/office/drawing/2014/main" id="{E0E4251C-3FB2-458E-89F3-2121CD9A4251}"/>
              </a:ext>
            </a:extLst>
          </p:cNvPr>
          <p:cNvSpPr>
            <a:spLocks noGrp="1"/>
          </p:cNvSpPr>
          <p:nvPr>
            <p:ph idx="1"/>
          </p:nvPr>
        </p:nvSpPr>
        <p:spPr/>
        <p:txBody>
          <a:bodyPr/>
          <a:lstStyle/>
          <a:p>
            <a:r>
              <a:rPr lang="tr-TR" sz="3200" dirty="0"/>
              <a:t>F. Turan, “Azgelişmişlik ve Çevre” Kırsal Çevre Yıllığı 2003, Ankara, 2003</a:t>
            </a:r>
            <a:r>
              <a:rPr lang="tr-TR" sz="3200"/>
              <a:t>.  </a:t>
            </a:r>
          </a:p>
          <a:p>
            <a:r>
              <a:rPr lang="tr-TR" sz="3200"/>
              <a:t>Bu makaleden </a:t>
            </a:r>
            <a:r>
              <a:rPr lang="tr-TR" sz="3200" dirty="0"/>
              <a:t>yararlanılmıştır.</a:t>
            </a:r>
          </a:p>
        </p:txBody>
      </p:sp>
    </p:spTree>
    <p:extLst>
      <p:ext uri="{BB962C8B-B14F-4D97-AF65-F5344CB8AC3E}">
        <p14:creationId xmlns:p14="http://schemas.microsoft.com/office/powerpoint/2010/main" val="344305480"/>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TotalTime>
  <Words>569</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Çevre ve Azgelişmişlik </vt:lpstr>
      <vt:lpstr>Temel Sorular </vt:lpstr>
      <vt:lpstr>Kalkınma Modelleri ve Çevre</vt:lpstr>
      <vt:lpstr>Kalkınma Modelleri ve Çevre </vt:lpstr>
      <vt:lpstr>Kalkınma Modelleri ve Çevre </vt:lpstr>
      <vt:lpstr>Yoksulluk ve Çevre </vt:lpstr>
      <vt:lpstr>Kirlilik ve Tehlikeli Atıklar </vt:lpstr>
      <vt:lpstr>PowerPoint Sunusu</vt:lpstr>
      <vt:lpstr>Kaynak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ve Azgelişmişlik </dc:title>
  <dc:creator>Mavis</dc:creator>
  <cp:lastModifiedBy>Mavis</cp:lastModifiedBy>
  <cp:revision>1</cp:revision>
  <dcterms:created xsi:type="dcterms:W3CDTF">2020-05-19T14:42:52Z</dcterms:created>
  <dcterms:modified xsi:type="dcterms:W3CDTF">2020-05-19T14:44:25Z</dcterms:modified>
</cp:coreProperties>
</file>