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8" r:id="rId17"/>
    <p:sldId id="273" r:id="rId18"/>
    <p:sldId id="275" r:id="rId19"/>
    <p:sldId id="276" r:id="rId20"/>
    <p:sldId id="282" r:id="rId21"/>
    <p:sldId id="281" r:id="rId22"/>
    <p:sldId id="279" r:id="rId23"/>
    <p:sldId id="280" r:id="rId24"/>
    <p:sldId id="283" r:id="rId25"/>
    <p:sldId id="284" r:id="rId26"/>
    <p:sldId id="285" r:id="rId27"/>
    <p:sldId id="286" r:id="rId28"/>
    <p:sldId id="316" r:id="rId29"/>
    <p:sldId id="288" r:id="rId30"/>
    <p:sldId id="289" r:id="rId31"/>
    <p:sldId id="291" r:id="rId32"/>
    <p:sldId id="292" r:id="rId33"/>
    <p:sldId id="293" r:id="rId34"/>
    <p:sldId id="297" r:id="rId35"/>
    <p:sldId id="301" r:id="rId36"/>
    <p:sldId id="302" r:id="rId37"/>
    <p:sldId id="303" r:id="rId38"/>
    <p:sldId id="305" r:id="rId39"/>
    <p:sldId id="306" r:id="rId40"/>
    <p:sldId id="307" r:id="rId41"/>
    <p:sldId id="309" r:id="rId42"/>
    <p:sldId id="317" r:id="rId43"/>
    <p:sldId id="314" r:id="rId44"/>
    <p:sldId id="315" r:id="rId45"/>
    <p:sldId id="319" r:id="rId46"/>
    <p:sldId id="320" r:id="rId47"/>
    <p:sldId id="321" r:id="rId48"/>
    <p:sldId id="322" r:id="rId49"/>
    <p:sldId id="323" r:id="rId50"/>
    <p:sldId id="324" r:id="rId51"/>
    <p:sldId id="327" r:id="rId52"/>
    <p:sldId id="325" r:id="rId53"/>
    <p:sldId id="326" r:id="rId54"/>
    <p:sldId id="328" r:id="rId55"/>
    <p:sldId id="318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9"/>
  </p:normalViewPr>
  <p:slideViewPr>
    <p:cSldViewPr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ECE86B-D970-41AE-BCC0-F9D830C105D7}" type="datetimeFigureOut">
              <a:rPr lang="tr-TR" smtClean="0"/>
              <a:pPr/>
              <a:t>2.03.2023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F524B5-E4F4-4F1F-BA48-04C4F7B2954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medbookshelf.info/smith-and-tanaghos-general-urology-19th-edi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ANAMNESIS PHYSICAL EXAMINATION AND LAB TESTS IN PATIENTS WITH UROLOGIC DISEASES</a:t>
            </a:r>
            <a:endParaRPr lang="tr-TR" sz="2800" dirty="0">
              <a:latin typeface="Arial Black"/>
              <a:cs typeface="Arial Black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Assoc</a:t>
            </a:r>
            <a:r>
              <a:rPr lang="tr-TR" b="0" dirty="0"/>
              <a:t>.</a:t>
            </a:r>
            <a:r>
              <a:rPr lang="tr-TR" b="0" dirty="0" err="1"/>
              <a:t>P</a:t>
            </a:r>
            <a:r>
              <a:rPr lang="tr-TR" dirty="0" err="1"/>
              <a:t>rof</a:t>
            </a:r>
            <a:r>
              <a:rPr lang="tr-TR" b="0" dirty="0" err="1"/>
              <a:t>.</a:t>
            </a:r>
            <a:r>
              <a:rPr lang="tr-TR" b="1" dirty="0" err="1"/>
              <a:t>Dr</a:t>
            </a:r>
            <a:r>
              <a:rPr lang="tr-TR" b="1" dirty="0"/>
              <a:t>. Evren </a:t>
            </a:r>
            <a:r>
              <a:rPr lang="tr-TR" b="1" dirty="0" err="1"/>
              <a:t>Süer</a:t>
            </a:r>
            <a:endParaRPr lang="tr-TR" b="1" dirty="0"/>
          </a:p>
          <a:p>
            <a:r>
              <a:rPr lang="tr-TR" dirty="0" err="1"/>
              <a:t>Department</a:t>
            </a:r>
            <a:r>
              <a:rPr lang="tr-TR" dirty="0"/>
              <a:t> of </a:t>
            </a:r>
            <a:r>
              <a:rPr lang="tr-TR" dirty="0" err="1"/>
              <a:t>Urology</a:t>
            </a:r>
            <a:endParaRPr lang="tr-TR" dirty="0"/>
          </a:p>
          <a:p>
            <a:r>
              <a:rPr lang="tr-TR" b="1" dirty="0"/>
              <a:t>Ankara </a:t>
            </a:r>
            <a:r>
              <a:rPr lang="tr-TR" b="1" dirty="0" err="1"/>
              <a:t>University</a:t>
            </a:r>
            <a:r>
              <a:rPr lang="tr-TR" b="1" dirty="0"/>
              <a:t> </a:t>
            </a:r>
            <a:r>
              <a:rPr lang="tr-TR" b="1" dirty="0" err="1"/>
              <a:t>Faculty</a:t>
            </a:r>
            <a:r>
              <a:rPr lang="tr-TR" b="1" dirty="0"/>
              <a:t> of </a:t>
            </a:r>
            <a:r>
              <a:rPr lang="tr-TR" b="1" dirty="0" err="1"/>
              <a:t>Medicine</a:t>
            </a:r>
            <a:endParaRPr lang="tr-T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PROSTATIC 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en-US" dirty="0"/>
              <a:t>Direct pain from the prostate gland is not common</a:t>
            </a:r>
            <a:endParaRPr lang="tr-TR" dirty="0"/>
          </a:p>
          <a:p>
            <a:endParaRPr lang="tr-TR" dirty="0"/>
          </a:p>
          <a:p>
            <a:r>
              <a:rPr lang="tr-TR" dirty="0"/>
              <a:t>W</a:t>
            </a:r>
            <a:r>
              <a:rPr lang="en-US" dirty="0"/>
              <a:t>hen the prostate is acutely inflamed, the patient may feel discomfort or fullness in the </a:t>
            </a:r>
            <a:r>
              <a:rPr lang="en-US" dirty="0" err="1"/>
              <a:t>perineal</a:t>
            </a:r>
            <a:r>
              <a:rPr lang="en-US" dirty="0"/>
              <a:t> or rectal area (S2–S4) 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Inflammation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gland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dysuria</a:t>
            </a:r>
            <a:r>
              <a:rPr lang="tr-TR" dirty="0"/>
              <a:t>, </a:t>
            </a:r>
            <a:r>
              <a:rPr lang="tr-TR" dirty="0" err="1"/>
              <a:t>frequency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urgency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TESTICULAR 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828932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Testicular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trauma</a:t>
            </a:r>
            <a:r>
              <a:rPr lang="tr-TR" dirty="0"/>
              <a:t>, </a:t>
            </a:r>
            <a:r>
              <a:rPr lang="tr-TR" dirty="0" err="1"/>
              <a:t>torsion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infection</a:t>
            </a:r>
            <a:r>
              <a:rPr lang="tr-TR" dirty="0"/>
              <a:t> is </a:t>
            </a:r>
            <a:r>
              <a:rPr lang="tr-TR" dirty="0" err="1"/>
              <a:t>felt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locally</a:t>
            </a:r>
            <a:r>
              <a:rPr lang="tr-TR" dirty="0"/>
              <a:t> but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radiate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abdomen</a:t>
            </a:r>
          </a:p>
          <a:p>
            <a:r>
              <a:rPr lang="tr-TR" dirty="0" err="1"/>
              <a:t>Uninfected</a:t>
            </a:r>
            <a:r>
              <a:rPr lang="tr-TR" dirty="0"/>
              <a:t> </a:t>
            </a:r>
            <a:r>
              <a:rPr lang="tr-TR" dirty="0" err="1"/>
              <a:t>hydrocele</a:t>
            </a:r>
            <a:r>
              <a:rPr lang="tr-TR" dirty="0"/>
              <a:t>, </a:t>
            </a:r>
            <a:r>
              <a:rPr lang="tr-TR" dirty="0" err="1"/>
              <a:t>spermatocele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testicular</a:t>
            </a:r>
            <a:r>
              <a:rPr lang="tr-TR" dirty="0"/>
              <a:t> </a:t>
            </a:r>
            <a:r>
              <a:rPr lang="tr-TR" dirty="0" err="1"/>
              <a:t>tumor</a:t>
            </a:r>
            <a:r>
              <a:rPr lang="tr-TR" dirty="0"/>
              <a:t> </a:t>
            </a:r>
            <a:r>
              <a:rPr lang="tr-TR" dirty="0" err="1"/>
              <a:t>doesn’t</a:t>
            </a:r>
            <a:r>
              <a:rPr lang="tr-TR" dirty="0"/>
              <a:t> </a:t>
            </a: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pain</a:t>
            </a:r>
            <a:endParaRPr lang="tr-TR" dirty="0"/>
          </a:p>
          <a:p>
            <a:r>
              <a:rPr lang="tr-TR" dirty="0" err="1"/>
              <a:t>Varicocele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a </a:t>
            </a:r>
            <a:r>
              <a:rPr lang="tr-TR" dirty="0" err="1"/>
              <a:t>dull</a:t>
            </a:r>
            <a:r>
              <a:rPr lang="tr-TR" dirty="0"/>
              <a:t> </a:t>
            </a:r>
            <a:r>
              <a:rPr lang="tr-TR" dirty="0" err="1"/>
              <a:t>ache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testicle</a:t>
            </a:r>
            <a:endParaRPr lang="tr-TR" dirty="0"/>
          </a:p>
          <a:p>
            <a:r>
              <a:rPr lang="tr-TR" dirty="0" err="1"/>
              <a:t>Indirect</a:t>
            </a:r>
            <a:r>
              <a:rPr lang="tr-TR" dirty="0"/>
              <a:t> </a:t>
            </a:r>
            <a:r>
              <a:rPr lang="tr-TR" dirty="0" err="1"/>
              <a:t>inguinal</a:t>
            </a:r>
            <a:r>
              <a:rPr lang="tr-TR" dirty="0"/>
              <a:t> </a:t>
            </a:r>
            <a:r>
              <a:rPr lang="tr-TR" dirty="0" err="1"/>
              <a:t>hernia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testicular</a:t>
            </a:r>
            <a:r>
              <a:rPr lang="tr-TR" dirty="0"/>
              <a:t> </a:t>
            </a:r>
            <a:r>
              <a:rPr lang="tr-TR" dirty="0" err="1"/>
              <a:t>pain</a:t>
            </a:r>
            <a:endParaRPr lang="tr-TR" dirty="0"/>
          </a:p>
          <a:p>
            <a:r>
              <a:rPr lang="tr-TR" dirty="0" err="1"/>
              <a:t>Upper</a:t>
            </a:r>
            <a:r>
              <a:rPr lang="tr-TR" dirty="0"/>
              <a:t> </a:t>
            </a:r>
            <a:r>
              <a:rPr lang="tr-TR" dirty="0" err="1"/>
              <a:t>ureter</a:t>
            </a:r>
            <a:r>
              <a:rPr lang="tr-TR" dirty="0"/>
              <a:t> </a:t>
            </a:r>
            <a:r>
              <a:rPr lang="tr-TR" dirty="0" err="1"/>
              <a:t>stone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radiate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testicle</a:t>
            </a:r>
            <a:endParaRPr lang="tr-TR" dirty="0"/>
          </a:p>
        </p:txBody>
      </p:sp>
      <p:pic>
        <p:nvPicPr>
          <p:cNvPr id="52228" name="Picture 4" descr="https://images.squarespace-cdn.com/content/v1/5f28734698799b38264a113b/1596639136137-GC1KO5K0ELD1FNHWIR6I/ke17ZwdGBToddI8pDm48kCpSVWRth1JiDs0S_k8BaN97gQa3H78H3Y0txjaiv_0fDoOvxcdMmMKkDsyUqMSsMWxHk725yiiHCCLfrh8O1z5QPOohDIaIeljMHgDF5CVlOqpeNLcJ80NK65_fV7S1UbkRmDEz5mpBXLHT6gBHtCV9KfC5C9IBvxqN89cdw_fLVoYu0zXaaC0XJ0LK_OwgbQ/Testicular-Tor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6786610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GIS of </a:t>
            </a:r>
            <a:r>
              <a:rPr lang="tr-TR" dirty="0" err="1"/>
              <a:t>urologic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GIS </a:t>
            </a:r>
            <a:r>
              <a:rPr lang="tr-TR" dirty="0" err="1"/>
              <a:t>symptoms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seen</a:t>
            </a:r>
            <a:r>
              <a:rPr lang="tr-TR" dirty="0"/>
              <a:t> in </a:t>
            </a:r>
            <a:r>
              <a:rPr lang="tr-TR" dirty="0" err="1"/>
              <a:t>renal</a:t>
            </a:r>
            <a:r>
              <a:rPr lang="tr-TR" dirty="0"/>
              <a:t>/</a:t>
            </a:r>
            <a:r>
              <a:rPr lang="tr-TR" dirty="0" err="1"/>
              <a:t>ureteral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lang="tr-TR" dirty="0"/>
          </a:p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pyelonephritis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presents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localized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, </a:t>
            </a:r>
            <a:r>
              <a:rPr lang="tr-TR" dirty="0" err="1"/>
              <a:t>vesical</a:t>
            </a:r>
            <a:r>
              <a:rPr lang="tr-TR" dirty="0"/>
              <a:t> </a:t>
            </a:r>
            <a:r>
              <a:rPr lang="tr-TR" dirty="0" err="1"/>
              <a:t>irritation</a:t>
            </a:r>
            <a:r>
              <a:rPr lang="tr-TR" dirty="0"/>
              <a:t> </a:t>
            </a:r>
            <a:r>
              <a:rPr lang="tr-TR" dirty="0" err="1"/>
              <a:t>symptoms</a:t>
            </a:r>
            <a:r>
              <a:rPr lang="tr-TR" dirty="0"/>
              <a:t>, </a:t>
            </a:r>
            <a:r>
              <a:rPr lang="tr-TR" dirty="0" err="1"/>
              <a:t>chills</a:t>
            </a:r>
            <a:r>
              <a:rPr lang="tr-TR" dirty="0"/>
              <a:t>, </a:t>
            </a:r>
            <a:r>
              <a:rPr lang="tr-TR" dirty="0" err="1"/>
              <a:t>fever</a:t>
            </a:r>
            <a:r>
              <a:rPr lang="tr-TR" dirty="0"/>
              <a:t>, </a:t>
            </a:r>
            <a:r>
              <a:rPr lang="tr-TR" dirty="0" err="1"/>
              <a:t>generalized</a:t>
            </a:r>
            <a:r>
              <a:rPr lang="tr-TR" dirty="0"/>
              <a:t>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distention</a:t>
            </a:r>
            <a:endParaRPr lang="tr-TR" dirty="0"/>
          </a:p>
          <a:p>
            <a:r>
              <a:rPr lang="tr-TR" dirty="0"/>
              <a:t>Stone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nausea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vomiting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distention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LOWER URINARY TRACT SYMPTOMS – STORAGE SYMPTOMS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i="1" dirty="0" err="1"/>
              <a:t>Frequency</a:t>
            </a:r>
            <a:endParaRPr lang="tr-TR" i="1" dirty="0"/>
          </a:p>
          <a:p>
            <a:pPr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b="1" dirty="0"/>
              <a:t>Is </a:t>
            </a:r>
            <a:r>
              <a:rPr lang="tr-TR" b="1" dirty="0" err="1"/>
              <a:t>need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urinate</a:t>
            </a:r>
            <a:r>
              <a:rPr lang="tr-TR" b="1" dirty="0"/>
              <a:t> </a:t>
            </a:r>
            <a:r>
              <a:rPr lang="tr-TR" b="1" dirty="0" err="1"/>
              <a:t>more</a:t>
            </a:r>
            <a:r>
              <a:rPr lang="tr-TR" b="1" dirty="0"/>
              <a:t> </a:t>
            </a:r>
            <a:r>
              <a:rPr lang="tr-TR" b="1" dirty="0" err="1"/>
              <a:t>than</a:t>
            </a:r>
            <a:r>
              <a:rPr lang="tr-TR" b="1" dirty="0"/>
              <a:t> </a:t>
            </a:r>
            <a:r>
              <a:rPr lang="tr-TR" b="1" dirty="0" err="1"/>
              <a:t>usual</a:t>
            </a:r>
            <a:endParaRPr lang="tr-TR" b="1" dirty="0"/>
          </a:p>
          <a:p>
            <a:pPr>
              <a:buNone/>
            </a:pPr>
            <a:endParaRPr lang="tr-TR" i="1" dirty="0"/>
          </a:p>
          <a:p>
            <a:r>
              <a:rPr lang="tr-TR" dirty="0"/>
              <a:t>Normal </a:t>
            </a:r>
            <a:r>
              <a:rPr lang="tr-TR" dirty="0" err="1"/>
              <a:t>capacity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is </a:t>
            </a:r>
            <a:r>
              <a:rPr lang="tr-TR" dirty="0" err="1"/>
              <a:t>about</a:t>
            </a:r>
            <a:r>
              <a:rPr lang="tr-TR" dirty="0"/>
              <a:t> 400 mL</a:t>
            </a:r>
          </a:p>
          <a:p>
            <a:r>
              <a:rPr lang="tr-TR" dirty="0" err="1"/>
              <a:t>Residual</a:t>
            </a:r>
            <a:r>
              <a:rPr lang="tr-TR" dirty="0"/>
              <a:t> </a:t>
            </a:r>
            <a:r>
              <a:rPr lang="tr-TR" dirty="0" err="1"/>
              <a:t>urine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frequency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decrease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capacity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organ</a:t>
            </a:r>
          </a:p>
          <a:p>
            <a:r>
              <a:rPr lang="tr-TR" dirty="0" err="1"/>
              <a:t>Inflamation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frequency</a:t>
            </a:r>
            <a:r>
              <a:rPr lang="tr-TR" dirty="0"/>
              <a:t> as a </a:t>
            </a:r>
            <a:r>
              <a:rPr lang="tr-TR" dirty="0" err="1"/>
              <a:t>result</a:t>
            </a:r>
            <a:r>
              <a:rPr lang="tr-TR" dirty="0"/>
              <a:t> of </a:t>
            </a:r>
            <a:r>
              <a:rPr lang="tr-TR" dirty="0" err="1"/>
              <a:t>decreased</a:t>
            </a:r>
            <a:r>
              <a:rPr lang="tr-TR" dirty="0"/>
              <a:t> </a:t>
            </a:r>
            <a:r>
              <a:rPr lang="tr-TR" dirty="0" err="1"/>
              <a:t>capacity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edema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pain</a:t>
            </a:r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cystitis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can not </a:t>
            </a:r>
            <a:r>
              <a:rPr lang="tr-TR" dirty="0" err="1"/>
              <a:t>delay</a:t>
            </a:r>
            <a:r>
              <a:rPr lang="tr-TR" dirty="0"/>
              <a:t> </a:t>
            </a:r>
            <a:r>
              <a:rPr lang="tr-TR" dirty="0" err="1"/>
              <a:t>urination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of </a:t>
            </a:r>
            <a:r>
              <a:rPr lang="tr-TR" dirty="0" err="1"/>
              <a:t>agony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urinate</a:t>
            </a:r>
            <a:r>
              <a:rPr lang="tr-TR" dirty="0"/>
              <a:t> </a:t>
            </a:r>
            <a:r>
              <a:rPr lang="tr-TR" dirty="0" err="1"/>
              <a:t>involuntarily</a:t>
            </a:r>
            <a:endParaRPr lang="tr-TR" dirty="0"/>
          </a:p>
          <a:p>
            <a:r>
              <a:rPr lang="tr-TR" dirty="0"/>
              <a:t>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i="1" dirty="0" err="1"/>
              <a:t>Frequency</a:t>
            </a:r>
            <a:endParaRPr lang="tr-TR" i="1" dirty="0"/>
          </a:p>
          <a:p>
            <a:pPr>
              <a:buNone/>
            </a:pPr>
            <a:endParaRPr lang="tr-TR" dirty="0"/>
          </a:p>
          <a:p>
            <a:r>
              <a:rPr lang="en-US" dirty="0"/>
              <a:t>During severe acute infections, the desire to urinate may be constant, and each voiding may produce only a few milliliters of urine </a:t>
            </a:r>
            <a:endParaRPr lang="tr-TR" dirty="0"/>
          </a:p>
          <a:p>
            <a:r>
              <a:rPr lang="en-US" dirty="0"/>
              <a:t>Diseases that cause fibrosis of the bladder are accompanied</a:t>
            </a:r>
            <a:r>
              <a:rPr lang="tr-TR" dirty="0"/>
              <a:t> </a:t>
            </a:r>
            <a:r>
              <a:rPr lang="en-US" dirty="0"/>
              <a:t>by </a:t>
            </a:r>
            <a:r>
              <a:rPr lang="en-US" dirty="0" err="1"/>
              <a:t>fre</a:t>
            </a:r>
            <a:r>
              <a:rPr lang="tr-TR" dirty="0" err="1"/>
              <a:t>queny</a:t>
            </a:r>
            <a:r>
              <a:rPr lang="tr-TR" dirty="0"/>
              <a:t> </a:t>
            </a:r>
            <a:r>
              <a:rPr lang="en-US" dirty="0"/>
              <a:t>urination</a:t>
            </a:r>
            <a:r>
              <a:rPr lang="tr-TR" dirty="0"/>
              <a:t> (</a:t>
            </a:r>
            <a:r>
              <a:rPr lang="tr-TR" dirty="0" err="1"/>
              <a:t>tuberculosis</a:t>
            </a:r>
            <a:r>
              <a:rPr lang="tr-TR" dirty="0"/>
              <a:t>, </a:t>
            </a:r>
            <a:r>
              <a:rPr lang="tr-TR" dirty="0" err="1"/>
              <a:t>radiation</a:t>
            </a:r>
            <a:r>
              <a:rPr lang="tr-TR" dirty="0"/>
              <a:t> </a:t>
            </a:r>
            <a:r>
              <a:rPr lang="tr-TR" dirty="0" err="1"/>
              <a:t>cystitis</a:t>
            </a:r>
            <a:r>
              <a:rPr lang="tr-TR" dirty="0"/>
              <a:t>, </a:t>
            </a:r>
            <a:r>
              <a:rPr lang="tr-TR" dirty="0" err="1"/>
              <a:t>interstitial</a:t>
            </a:r>
            <a:r>
              <a:rPr lang="tr-TR" dirty="0"/>
              <a:t> </a:t>
            </a:r>
            <a:r>
              <a:rPr lang="tr-TR" dirty="0" err="1"/>
              <a:t>cystitis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schistosomiasis</a:t>
            </a:r>
            <a:r>
              <a:rPr lang="tr-TR" dirty="0"/>
              <a:t>)</a:t>
            </a:r>
          </a:p>
          <a:p>
            <a:r>
              <a:rPr lang="tr-TR" dirty="0"/>
              <a:t>Stones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bodies</a:t>
            </a:r>
            <a:endParaRPr lang="tr-TR" dirty="0"/>
          </a:p>
          <a:p>
            <a:r>
              <a:rPr lang="en-US" dirty="0"/>
              <a:t>Alcohol, caffeine, carbonated beverages, citrus, spicy foods, and chocolate can be bladder irritants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frequency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Nocturia</a:t>
            </a:r>
            <a:endParaRPr lang="tr-TR" i="1" dirty="0"/>
          </a:p>
          <a:p>
            <a:pPr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M</a:t>
            </a:r>
            <a:r>
              <a:rPr lang="en-US" dirty="0"/>
              <a:t>ay be a symptom of renal disease related to a decrease in the functioning renal parenchyma with loss of concentrating power </a:t>
            </a:r>
            <a:endParaRPr lang="tr-TR" dirty="0"/>
          </a:p>
          <a:p>
            <a:r>
              <a:rPr lang="tr-TR" dirty="0"/>
              <a:t>C</a:t>
            </a:r>
            <a:r>
              <a:rPr lang="en-US" dirty="0"/>
              <a:t>an occur in the absence of disease in persons who drink excessive amounts of fluid in the late evening </a:t>
            </a:r>
            <a:endParaRPr lang="tr-TR" dirty="0"/>
          </a:p>
          <a:p>
            <a:r>
              <a:rPr lang="tr-TR" dirty="0" err="1"/>
              <a:t>Mild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in </a:t>
            </a:r>
            <a:r>
              <a:rPr lang="tr-TR" dirty="0" err="1"/>
              <a:t>elderly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nocturia</a:t>
            </a:r>
            <a:endParaRPr lang="tr-TR" dirty="0"/>
          </a:p>
          <a:p>
            <a:r>
              <a:rPr lang="tr-TR" dirty="0" err="1"/>
              <a:t>Diabetes</a:t>
            </a:r>
            <a:r>
              <a:rPr lang="tr-TR" dirty="0"/>
              <a:t> can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nocturia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331640" y="11967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the complaint that the individual has to wake at night one or more times for voiding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Urgency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b="1" dirty="0"/>
              <a:t>A </a:t>
            </a:r>
            <a:r>
              <a:rPr lang="tr-TR" b="1" dirty="0" err="1"/>
              <a:t>strong</a:t>
            </a:r>
            <a:r>
              <a:rPr lang="tr-TR" b="1" dirty="0"/>
              <a:t>, </a:t>
            </a:r>
            <a:r>
              <a:rPr lang="tr-TR" b="1" dirty="0" err="1"/>
              <a:t>sudden</a:t>
            </a:r>
            <a:r>
              <a:rPr lang="tr-TR" b="1" dirty="0"/>
              <a:t> </a:t>
            </a:r>
            <a:r>
              <a:rPr lang="tr-TR" b="1" dirty="0" err="1"/>
              <a:t>desire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urinate</a:t>
            </a:r>
            <a:endParaRPr lang="tr-TR" b="1" dirty="0"/>
          </a:p>
          <a:p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hyperactivity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irritability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as a </a:t>
            </a:r>
            <a:r>
              <a:rPr lang="tr-TR" dirty="0" err="1"/>
              <a:t>result</a:t>
            </a:r>
            <a:r>
              <a:rPr lang="tr-TR" dirty="0"/>
              <a:t> of </a:t>
            </a:r>
            <a:r>
              <a:rPr lang="tr-TR" dirty="0" err="1"/>
              <a:t>obstruction</a:t>
            </a:r>
            <a:r>
              <a:rPr lang="tr-TR" dirty="0"/>
              <a:t>, </a:t>
            </a:r>
            <a:r>
              <a:rPr lang="tr-TR" dirty="0" err="1"/>
              <a:t>inflammation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neuropathic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</a:t>
            </a:r>
            <a:r>
              <a:rPr lang="tr-TR" dirty="0" err="1"/>
              <a:t>disease</a:t>
            </a:r>
            <a:endParaRPr lang="tr-TR" dirty="0"/>
          </a:p>
          <a:p>
            <a:r>
              <a:rPr lang="tr-TR" dirty="0" err="1"/>
              <a:t>Most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time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can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sudden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void</a:t>
            </a:r>
            <a:r>
              <a:rPr lang="tr-TR" dirty="0"/>
              <a:t> </a:t>
            </a:r>
            <a:r>
              <a:rPr lang="tr-TR" dirty="0" err="1"/>
              <a:t>temporarily</a:t>
            </a:r>
            <a:r>
              <a:rPr lang="tr-TR" dirty="0"/>
              <a:t> but </a:t>
            </a:r>
            <a:r>
              <a:rPr lang="tr-TR" dirty="0" err="1"/>
              <a:t>loss</a:t>
            </a:r>
            <a:r>
              <a:rPr lang="tr-TR" dirty="0"/>
              <a:t> of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amounts</a:t>
            </a:r>
            <a:r>
              <a:rPr lang="tr-TR" dirty="0"/>
              <a:t> of </a:t>
            </a:r>
            <a:r>
              <a:rPr lang="tr-TR" dirty="0" err="1"/>
              <a:t>urine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tr-TR" dirty="0"/>
              <a:t> (</a:t>
            </a:r>
            <a:r>
              <a:rPr lang="tr-TR" dirty="0" err="1"/>
              <a:t>urgency</a:t>
            </a:r>
            <a:r>
              <a:rPr lang="tr-TR" dirty="0"/>
              <a:t>  </a:t>
            </a:r>
            <a:r>
              <a:rPr lang="tr-TR" dirty="0" err="1"/>
              <a:t>incontinence</a:t>
            </a:r>
            <a:r>
              <a:rPr lang="tr-TR"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Dysuria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tr-TR" dirty="0" err="1"/>
              <a:t>Painful</a:t>
            </a:r>
            <a:r>
              <a:rPr lang="tr-TR" dirty="0"/>
              <a:t> </a:t>
            </a:r>
            <a:r>
              <a:rPr lang="tr-TR" dirty="0" err="1"/>
              <a:t>urination</a:t>
            </a:r>
            <a:r>
              <a:rPr lang="tr-TR" dirty="0"/>
              <a:t> is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inflammation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, </a:t>
            </a:r>
            <a:r>
              <a:rPr lang="tr-TR" dirty="0" err="1"/>
              <a:t>urethra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prostate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Dysuria</a:t>
            </a:r>
            <a:r>
              <a:rPr lang="en-US" dirty="0"/>
              <a:t> often is the first symptom suggesting urinary infection and is often associated with urinary frequency and urgency. 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LOWER URINARY TRACT SYMPTOMS – EMPTYING SYMPTOMS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i="1" dirty="0" err="1"/>
              <a:t>Hesitancy</a:t>
            </a:r>
            <a:endParaRPr lang="tr-TR" i="1" dirty="0"/>
          </a:p>
          <a:p>
            <a:endParaRPr lang="tr-TR" dirty="0"/>
          </a:p>
          <a:p>
            <a:r>
              <a:rPr lang="tr-TR" dirty="0" err="1"/>
              <a:t>Hesitancy</a:t>
            </a:r>
            <a:r>
              <a:rPr lang="tr-TR" dirty="0"/>
              <a:t> 	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symptoms</a:t>
            </a:r>
            <a:r>
              <a:rPr lang="tr-TR" dirty="0"/>
              <a:t> of </a:t>
            </a:r>
            <a:r>
              <a:rPr lang="tr-TR" dirty="0" err="1"/>
              <a:t>bladder</a:t>
            </a:r>
            <a:r>
              <a:rPr lang="tr-TR" dirty="0"/>
              <a:t> </a:t>
            </a:r>
            <a:r>
              <a:rPr lang="tr-TR" dirty="0" err="1"/>
              <a:t>outlet</a:t>
            </a:r>
            <a:r>
              <a:rPr lang="tr-TR" dirty="0"/>
              <a:t> </a:t>
            </a:r>
            <a:r>
              <a:rPr lang="tr-TR" dirty="0" err="1"/>
              <a:t>obstruction</a:t>
            </a:r>
            <a:endParaRPr lang="tr-TR" dirty="0"/>
          </a:p>
          <a:p>
            <a:r>
              <a:rPr lang="tr-TR" dirty="0" err="1"/>
              <a:t>Prostate</a:t>
            </a:r>
            <a:r>
              <a:rPr lang="tr-TR" dirty="0"/>
              <a:t> </a:t>
            </a:r>
            <a:r>
              <a:rPr lang="tr-TR" dirty="0" err="1"/>
              <a:t>obstruction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urethral</a:t>
            </a:r>
            <a:r>
              <a:rPr lang="tr-TR" dirty="0"/>
              <a:t> </a:t>
            </a:r>
            <a:r>
              <a:rPr lang="tr-TR" dirty="0" err="1"/>
              <a:t>stricture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</a:t>
            </a:r>
            <a:r>
              <a:rPr lang="tr-TR" dirty="0" err="1"/>
              <a:t>obstruction</a:t>
            </a:r>
            <a:endParaRPr lang="tr-TR" dirty="0"/>
          </a:p>
          <a:p>
            <a:r>
              <a:rPr lang="tr-TR" dirty="0" err="1"/>
              <a:t>Hesitancy</a:t>
            </a:r>
            <a:r>
              <a:rPr lang="tr-TR" dirty="0"/>
              <a:t> is </a:t>
            </a:r>
            <a:r>
              <a:rPr lang="tr-TR" dirty="0" err="1"/>
              <a:t>prolonged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obstruction</a:t>
            </a:r>
            <a:r>
              <a:rPr lang="tr-TR" dirty="0"/>
              <a:t> </a:t>
            </a:r>
            <a:r>
              <a:rPr lang="tr-TR" dirty="0" err="1"/>
              <a:t>increases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Loss</a:t>
            </a:r>
            <a:r>
              <a:rPr lang="tr-TR" i="1" dirty="0"/>
              <a:t> of </a:t>
            </a:r>
            <a:r>
              <a:rPr lang="tr-TR" i="1" dirty="0" err="1"/>
              <a:t>force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decrease</a:t>
            </a:r>
            <a:r>
              <a:rPr lang="tr-TR" i="1" dirty="0"/>
              <a:t> of </a:t>
            </a:r>
            <a:r>
              <a:rPr lang="tr-TR" i="1" dirty="0" err="1"/>
              <a:t>stream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tr-TR" dirty="0" err="1"/>
              <a:t>Despite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intravesical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</a:t>
            </a:r>
            <a:r>
              <a:rPr lang="tr-TR" dirty="0" err="1"/>
              <a:t>urethral</a:t>
            </a:r>
            <a:r>
              <a:rPr lang="tr-TR" dirty="0"/>
              <a:t> </a:t>
            </a:r>
            <a:r>
              <a:rPr lang="tr-TR" dirty="0" err="1"/>
              <a:t>resistance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progressive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of </a:t>
            </a:r>
            <a:r>
              <a:rPr lang="tr-TR" dirty="0" err="1"/>
              <a:t>force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decrease</a:t>
            </a:r>
            <a:r>
              <a:rPr lang="tr-TR" dirty="0"/>
              <a:t> in </a:t>
            </a:r>
            <a:r>
              <a:rPr lang="tr-TR" dirty="0" err="1"/>
              <a:t>urinary</a:t>
            </a:r>
            <a:r>
              <a:rPr lang="tr-TR" dirty="0"/>
              <a:t> </a:t>
            </a:r>
            <a:r>
              <a:rPr lang="tr-TR" dirty="0" err="1"/>
              <a:t>stream</a:t>
            </a:r>
            <a:r>
              <a:rPr lang="tr-TR" dirty="0"/>
              <a:t> </a:t>
            </a:r>
          </a:p>
          <a:p>
            <a:r>
              <a:rPr lang="en-US" dirty="0"/>
              <a:t>This can be evaluated by</a:t>
            </a:r>
            <a:r>
              <a:rPr lang="tr-TR" dirty="0"/>
              <a:t> </a:t>
            </a:r>
            <a:r>
              <a:rPr lang="en-US" dirty="0"/>
              <a:t>measuring urinary flow rates</a:t>
            </a:r>
            <a:endParaRPr lang="tr-TR" dirty="0"/>
          </a:p>
          <a:p>
            <a:r>
              <a:rPr lang="tr-TR" dirty="0"/>
              <a:t>I</a:t>
            </a:r>
            <a:r>
              <a:rPr lang="en-US" dirty="0"/>
              <a:t>n normal circumstances with</a:t>
            </a:r>
            <a:r>
              <a:rPr lang="tr-TR" dirty="0"/>
              <a:t> </a:t>
            </a:r>
            <a:r>
              <a:rPr lang="en-US" dirty="0"/>
              <a:t>a full bladder, a maximal flow of 20 </a:t>
            </a:r>
            <a:r>
              <a:rPr lang="en-US" dirty="0" err="1"/>
              <a:t>mL</a:t>
            </a:r>
            <a:r>
              <a:rPr lang="en-US" dirty="0"/>
              <a:t>/s should be achieved</a:t>
            </a:r>
            <a:endParaRPr lang="tr-TR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500570"/>
            <a:ext cx="3714776" cy="207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Düz Ok Bağlayıcısı"/>
          <p:cNvCxnSpPr/>
          <p:nvPr/>
        </p:nvCxnSpPr>
        <p:spPr>
          <a:xfrm>
            <a:off x="5929322" y="507207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6643702" y="49291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Uroflowmeter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MEDICAL HISTORY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dirty="0"/>
              <a:t>A </a:t>
            </a:r>
            <a:r>
              <a:rPr lang="tr-TR" i="1" dirty="0" err="1"/>
              <a:t>complete</a:t>
            </a:r>
            <a:r>
              <a:rPr lang="tr-TR" i="1" dirty="0"/>
              <a:t> </a:t>
            </a:r>
            <a:r>
              <a:rPr lang="tr-TR" i="1" dirty="0" err="1"/>
              <a:t>history</a:t>
            </a:r>
            <a:r>
              <a:rPr lang="tr-TR" i="1" dirty="0"/>
              <a:t> </a:t>
            </a:r>
            <a:r>
              <a:rPr lang="tr-TR" i="1" dirty="0" err="1"/>
              <a:t>includes</a:t>
            </a:r>
            <a:endParaRPr lang="tr-TR" i="1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Chief</a:t>
            </a:r>
            <a:r>
              <a:rPr lang="tr-TR" dirty="0"/>
              <a:t> </a:t>
            </a:r>
            <a:r>
              <a:rPr lang="tr-TR" dirty="0" err="1"/>
              <a:t>Complaint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History</a:t>
            </a:r>
            <a:r>
              <a:rPr lang="tr-TR" dirty="0"/>
              <a:t> of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illness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Past</a:t>
            </a:r>
            <a:r>
              <a:rPr lang="tr-TR" dirty="0"/>
              <a:t> </a:t>
            </a: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surgical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History</a:t>
            </a:r>
            <a:r>
              <a:rPr lang="tr-TR" dirty="0"/>
              <a:t> of </a:t>
            </a:r>
            <a:r>
              <a:rPr lang="tr-TR" dirty="0" err="1"/>
              <a:t>allergic</a:t>
            </a:r>
            <a:r>
              <a:rPr lang="tr-TR" dirty="0"/>
              <a:t> </a:t>
            </a:r>
            <a:r>
              <a:rPr lang="tr-TR" dirty="0" err="1"/>
              <a:t>reactions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family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Review</a:t>
            </a:r>
            <a:r>
              <a:rPr lang="tr-TR" dirty="0"/>
              <a:t> of </a:t>
            </a:r>
            <a:r>
              <a:rPr lang="tr-TR" dirty="0" err="1"/>
              <a:t>systems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>
              <a:buNone/>
            </a:pPr>
            <a:r>
              <a:rPr lang="tr-TR" i="1" dirty="0"/>
              <a:t>Sense of  </a:t>
            </a:r>
            <a:r>
              <a:rPr lang="tr-TR" i="1" dirty="0" err="1"/>
              <a:t>Incomplete</a:t>
            </a:r>
            <a:r>
              <a:rPr lang="tr-TR" i="1" dirty="0"/>
              <a:t> </a:t>
            </a:r>
            <a:r>
              <a:rPr lang="tr-TR" i="1" dirty="0" err="1"/>
              <a:t>Emptying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en-US" dirty="0"/>
              <a:t>The patient often feels that urine is still in the bladder even</a:t>
            </a:r>
            <a:r>
              <a:rPr lang="tr-TR" dirty="0"/>
              <a:t> </a:t>
            </a:r>
            <a:r>
              <a:rPr lang="en-US" dirty="0"/>
              <a:t>after urination has been completed.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Intermittent</a:t>
            </a:r>
            <a:r>
              <a:rPr lang="tr-TR" i="1" dirty="0"/>
              <a:t>  </a:t>
            </a:r>
            <a:r>
              <a:rPr lang="tr-TR" i="1" dirty="0" err="1"/>
              <a:t>Urinary</a:t>
            </a:r>
            <a:r>
              <a:rPr lang="tr-TR" i="1" dirty="0"/>
              <a:t> </a:t>
            </a:r>
            <a:r>
              <a:rPr lang="tr-TR" i="1" dirty="0" err="1"/>
              <a:t>Stream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en-US" dirty="0"/>
              <a:t>Interruption may be abrupt and accompanied by severe pain radiating down the urethra </a:t>
            </a:r>
            <a:endParaRPr lang="tr-TR" dirty="0"/>
          </a:p>
          <a:p>
            <a:r>
              <a:rPr lang="en-US" dirty="0"/>
              <a:t>This type of reaction strongly</a:t>
            </a:r>
            <a:r>
              <a:rPr lang="tr-TR" dirty="0"/>
              <a:t> </a:t>
            </a:r>
            <a:r>
              <a:rPr lang="en-US" dirty="0"/>
              <a:t>suggests the complication of </a:t>
            </a:r>
            <a:r>
              <a:rPr lang="en-US" dirty="0" err="1"/>
              <a:t>vesical</a:t>
            </a:r>
            <a:r>
              <a:rPr lang="en-US" dirty="0"/>
              <a:t> calculus or prostate</a:t>
            </a:r>
            <a:r>
              <a:rPr lang="tr-TR" dirty="0"/>
              <a:t> </a:t>
            </a:r>
            <a:r>
              <a:rPr lang="tr-TR" dirty="0" err="1"/>
              <a:t>growth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Acute</a:t>
            </a:r>
            <a:r>
              <a:rPr lang="tr-TR" i="1" dirty="0"/>
              <a:t> </a:t>
            </a:r>
            <a:r>
              <a:rPr lang="tr-TR" i="1" dirty="0" err="1"/>
              <a:t>Urinary</a:t>
            </a:r>
            <a:r>
              <a:rPr lang="tr-TR" i="1" dirty="0"/>
              <a:t> </a:t>
            </a:r>
            <a:r>
              <a:rPr lang="tr-TR" i="1" dirty="0" err="1"/>
              <a:t>Retention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tr-TR" dirty="0"/>
              <a:t>A </a:t>
            </a:r>
            <a:r>
              <a:rPr lang="tr-TR" dirty="0" err="1"/>
              <a:t>sudden</a:t>
            </a:r>
            <a:r>
              <a:rPr lang="tr-TR" dirty="0"/>
              <a:t> </a:t>
            </a:r>
            <a:r>
              <a:rPr lang="tr-TR" dirty="0" err="1"/>
              <a:t>inability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urinate</a:t>
            </a:r>
            <a:endParaRPr lang="tr-TR" dirty="0"/>
          </a:p>
          <a:p>
            <a:r>
              <a:rPr lang="en-US" dirty="0"/>
              <a:t>The patient experiences</a:t>
            </a:r>
            <a:r>
              <a:rPr lang="tr-TR" dirty="0"/>
              <a:t> </a:t>
            </a:r>
            <a:r>
              <a:rPr lang="en-US" dirty="0"/>
              <a:t>increasingly agonizing </a:t>
            </a:r>
            <a:r>
              <a:rPr lang="en-US" dirty="0" err="1"/>
              <a:t>suprapubic</a:t>
            </a:r>
            <a:r>
              <a:rPr lang="en-US" dirty="0"/>
              <a:t> pain associated with</a:t>
            </a:r>
            <a:r>
              <a:rPr lang="tr-TR" dirty="0"/>
              <a:t> </a:t>
            </a:r>
            <a:r>
              <a:rPr lang="en-US" dirty="0"/>
              <a:t>severe urgency and may dribble only small amounts of urine.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Chronic</a:t>
            </a:r>
            <a:r>
              <a:rPr lang="tr-TR" i="1" dirty="0"/>
              <a:t> </a:t>
            </a:r>
            <a:r>
              <a:rPr lang="tr-TR" i="1" dirty="0" err="1"/>
              <a:t>Urinary</a:t>
            </a:r>
            <a:r>
              <a:rPr lang="tr-TR" i="1" dirty="0"/>
              <a:t> </a:t>
            </a:r>
            <a:r>
              <a:rPr lang="tr-TR" i="1" dirty="0" err="1"/>
              <a:t>Retention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urinary</a:t>
            </a:r>
            <a:r>
              <a:rPr lang="tr-TR" dirty="0"/>
              <a:t> </a:t>
            </a:r>
            <a:r>
              <a:rPr lang="tr-TR" dirty="0" err="1"/>
              <a:t>retention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a </a:t>
            </a:r>
            <a:r>
              <a:rPr lang="tr-TR" dirty="0" err="1"/>
              <a:t>little</a:t>
            </a:r>
            <a:r>
              <a:rPr lang="tr-TR" dirty="0"/>
              <a:t> </a:t>
            </a:r>
            <a:r>
              <a:rPr lang="tr-TR" dirty="0" err="1"/>
              <a:t>discomfort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though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great</a:t>
            </a:r>
            <a:r>
              <a:rPr lang="tr-TR" dirty="0"/>
              <a:t> </a:t>
            </a:r>
            <a:r>
              <a:rPr lang="tr-TR" dirty="0" err="1"/>
              <a:t>hesitancy</a:t>
            </a:r>
            <a:r>
              <a:rPr lang="tr-TR" dirty="0"/>
              <a:t> in </a:t>
            </a:r>
            <a:r>
              <a:rPr lang="tr-TR" dirty="0" err="1"/>
              <a:t>starting</a:t>
            </a:r>
            <a:r>
              <a:rPr lang="tr-TR" dirty="0"/>
              <a:t> </a:t>
            </a:r>
            <a:r>
              <a:rPr lang="tr-TR" dirty="0" err="1"/>
              <a:t>voiding</a:t>
            </a:r>
            <a:endParaRPr lang="tr-TR" dirty="0"/>
          </a:p>
          <a:p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/>
              <a:t>dribbling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seen</a:t>
            </a:r>
            <a:r>
              <a:rPr lang="tr-TR" dirty="0"/>
              <a:t> (</a:t>
            </a:r>
            <a:r>
              <a:rPr lang="tr-TR" dirty="0" err="1"/>
              <a:t>overflow</a:t>
            </a:r>
            <a:r>
              <a:rPr lang="tr-TR" dirty="0"/>
              <a:t> </a:t>
            </a:r>
            <a:r>
              <a:rPr lang="tr-TR" dirty="0" err="1"/>
              <a:t>incontinence</a:t>
            </a:r>
            <a:r>
              <a:rPr lang="tr-TR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INCONTINENCE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i="1" dirty="0" err="1"/>
              <a:t>True</a:t>
            </a:r>
            <a:r>
              <a:rPr lang="tr-TR" i="1" dirty="0"/>
              <a:t> </a:t>
            </a:r>
            <a:r>
              <a:rPr lang="tr-TR" i="1" dirty="0" err="1"/>
              <a:t>Incontinence</a:t>
            </a:r>
            <a:endParaRPr lang="tr-TR" i="1" dirty="0"/>
          </a:p>
          <a:p>
            <a:pPr>
              <a:buNone/>
            </a:pPr>
            <a:endParaRPr lang="tr-TR" dirty="0"/>
          </a:p>
          <a:p>
            <a:pPr marL="0" indent="0">
              <a:buNone/>
            </a:pPr>
            <a:r>
              <a:rPr lang="en-US" b="1" dirty="0"/>
              <a:t>The patient may lose urine without warning; this may be a constant or periodic symptom </a:t>
            </a:r>
            <a:endParaRPr lang="tr-TR" b="1" dirty="0"/>
          </a:p>
          <a:p>
            <a:endParaRPr lang="tr-TR" dirty="0"/>
          </a:p>
          <a:p>
            <a:r>
              <a:rPr lang="tr-TR" dirty="0" err="1"/>
              <a:t>Exstrophy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bladder</a:t>
            </a:r>
            <a:endParaRPr lang="tr-TR" dirty="0"/>
          </a:p>
          <a:p>
            <a:r>
              <a:rPr lang="tr-TR" dirty="0" err="1"/>
              <a:t>Epispadias</a:t>
            </a:r>
            <a:endParaRPr lang="tr-TR" dirty="0"/>
          </a:p>
          <a:p>
            <a:r>
              <a:rPr lang="tr-TR" dirty="0" err="1"/>
              <a:t>Vesicovaginal</a:t>
            </a:r>
            <a:r>
              <a:rPr lang="tr-TR" dirty="0"/>
              <a:t> </a:t>
            </a:r>
            <a:r>
              <a:rPr lang="tr-TR" dirty="0" err="1"/>
              <a:t>fistula</a:t>
            </a:r>
            <a:r>
              <a:rPr lang="tr-TR" dirty="0"/>
              <a:t> </a:t>
            </a:r>
          </a:p>
          <a:p>
            <a:r>
              <a:rPr lang="tr-TR" dirty="0" err="1"/>
              <a:t>Ectopic</a:t>
            </a:r>
            <a:r>
              <a:rPr lang="tr-TR" dirty="0"/>
              <a:t> </a:t>
            </a:r>
            <a:r>
              <a:rPr lang="tr-TR" dirty="0" err="1"/>
              <a:t>ureteral</a:t>
            </a:r>
            <a:r>
              <a:rPr lang="tr-TR" dirty="0"/>
              <a:t> </a:t>
            </a:r>
            <a:r>
              <a:rPr lang="tr-TR" dirty="0" err="1"/>
              <a:t>orifice</a:t>
            </a:r>
            <a:r>
              <a:rPr lang="tr-TR" dirty="0"/>
              <a:t> </a:t>
            </a:r>
          </a:p>
          <a:p>
            <a:endParaRPr lang="tr-TR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Stress</a:t>
            </a:r>
            <a:r>
              <a:rPr lang="tr-TR" i="1" dirty="0"/>
              <a:t> </a:t>
            </a:r>
            <a:r>
              <a:rPr lang="tr-TR" i="1" dirty="0" err="1"/>
              <a:t>Incontinence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en-US" dirty="0"/>
              <a:t>When slight weakness of the </a:t>
            </a:r>
            <a:r>
              <a:rPr lang="en-US" dirty="0" err="1"/>
              <a:t>sphincteric</a:t>
            </a:r>
            <a:r>
              <a:rPr lang="en-US" dirty="0"/>
              <a:t> mechanisms is present,</a:t>
            </a:r>
            <a:r>
              <a:rPr lang="tr-TR" dirty="0"/>
              <a:t> </a:t>
            </a:r>
            <a:r>
              <a:rPr lang="en-US" dirty="0"/>
              <a:t>urine may be lost in association with physical strain (</a:t>
            </a:r>
            <a:r>
              <a:rPr lang="en-US" dirty="0" err="1"/>
              <a:t>eg,coughing</a:t>
            </a:r>
            <a:r>
              <a:rPr lang="en-US" dirty="0"/>
              <a:t>, laughing, rising from a chair)</a:t>
            </a:r>
            <a:endParaRPr lang="tr-TR" dirty="0"/>
          </a:p>
          <a:p>
            <a:r>
              <a:rPr lang="en-US" dirty="0"/>
              <a:t>Common</a:t>
            </a:r>
            <a:r>
              <a:rPr lang="tr-TR" dirty="0"/>
              <a:t> </a:t>
            </a:r>
            <a:r>
              <a:rPr lang="en-US" dirty="0"/>
              <a:t>in </a:t>
            </a:r>
            <a:r>
              <a:rPr lang="en-US" dirty="0" err="1"/>
              <a:t>multiparous</a:t>
            </a:r>
            <a:r>
              <a:rPr lang="en-US" dirty="0"/>
              <a:t> women who have weakened muscle support</a:t>
            </a:r>
            <a:r>
              <a:rPr lang="tr-TR" dirty="0"/>
              <a:t> </a:t>
            </a:r>
            <a:r>
              <a:rPr lang="en-US" dirty="0"/>
              <a:t>of the bladder neck and urethra and in men who have</a:t>
            </a:r>
            <a:r>
              <a:rPr lang="tr-TR" dirty="0"/>
              <a:t> </a:t>
            </a:r>
            <a:r>
              <a:rPr lang="en-US" dirty="0"/>
              <a:t>undergone radical prostatectomy</a:t>
            </a:r>
            <a:endParaRPr lang="tr-TR" dirty="0"/>
          </a:p>
          <a:p>
            <a:r>
              <a:rPr lang="tr-TR" dirty="0" err="1"/>
              <a:t>Occasionally</a:t>
            </a:r>
            <a:r>
              <a:rPr lang="tr-TR" dirty="0"/>
              <a:t>, </a:t>
            </a:r>
            <a:r>
              <a:rPr lang="tr-TR" dirty="0" err="1"/>
              <a:t>neuropathic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</a:t>
            </a:r>
            <a:r>
              <a:rPr lang="tr-TR" dirty="0" err="1"/>
              <a:t>dysfunction</a:t>
            </a:r>
            <a:r>
              <a:rPr lang="tr-TR" dirty="0"/>
              <a:t> can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 </a:t>
            </a:r>
            <a:r>
              <a:rPr lang="tr-TR" dirty="0" err="1"/>
              <a:t>incontinence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Urge</a:t>
            </a:r>
            <a:r>
              <a:rPr lang="tr-TR" i="1" dirty="0"/>
              <a:t> </a:t>
            </a:r>
            <a:r>
              <a:rPr lang="tr-TR" i="1" dirty="0" err="1"/>
              <a:t>Incontinence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en-US" dirty="0"/>
              <a:t>Urgency may be so precipitate and severe that there is involuntary loss of urine</a:t>
            </a:r>
            <a:r>
              <a:rPr lang="tr-TR" dirty="0"/>
              <a:t> </a:t>
            </a:r>
          </a:p>
          <a:p>
            <a:r>
              <a:rPr lang="en-US" dirty="0"/>
              <a:t>Urge incontinence frequently occurs with acute cystitis, particularly in women, since women seem to have relatively poor anatomic sphincters</a:t>
            </a:r>
            <a:endParaRPr lang="tr-TR" dirty="0"/>
          </a:p>
          <a:p>
            <a:r>
              <a:rPr lang="en-US" dirty="0"/>
              <a:t>Urge incontinence is a common symptom of an upper motor neuron lesion 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Overflow</a:t>
            </a:r>
            <a:r>
              <a:rPr lang="tr-TR" i="1" dirty="0"/>
              <a:t> </a:t>
            </a:r>
            <a:r>
              <a:rPr lang="tr-TR" i="1" dirty="0" err="1"/>
              <a:t>Incontinence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en-US" dirty="0" err="1"/>
              <a:t>Paradoxic</a:t>
            </a:r>
            <a:r>
              <a:rPr lang="en-US" dirty="0"/>
              <a:t> incontinence is loss of urine due to chronic urinary</a:t>
            </a:r>
            <a:r>
              <a:rPr lang="tr-TR" dirty="0"/>
              <a:t> </a:t>
            </a:r>
            <a:r>
              <a:rPr lang="en-US" dirty="0"/>
              <a:t>retention or secondary to a flaccid bladder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/>
              <a:t>intravesical</a:t>
            </a:r>
            <a:r>
              <a:rPr lang="tr-TR" dirty="0"/>
              <a:t> </a:t>
            </a:r>
            <a:r>
              <a:rPr lang="en-US" dirty="0"/>
              <a:t>pressure finally equals the urethral resistance; urine then</a:t>
            </a:r>
            <a:r>
              <a:rPr lang="tr-TR" dirty="0"/>
              <a:t> </a:t>
            </a:r>
            <a:r>
              <a:rPr lang="en-US" dirty="0"/>
              <a:t>constantly dribbles forth.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 descr="https://www.uromed.eu/layout/img/inhalt/inkontinenz-ar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893605" cy="392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PNEUMATURIA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en-US" dirty="0"/>
              <a:t>The passage of gas in the urine strongly suggests a fistula between the urinary tract and the bowel </a:t>
            </a:r>
            <a:endParaRPr lang="tr-TR" dirty="0"/>
          </a:p>
          <a:p>
            <a:r>
              <a:rPr lang="en-US" dirty="0"/>
              <a:t>This occurs most commonly in the bladder or urethra but may be seen also in the </a:t>
            </a:r>
            <a:r>
              <a:rPr lang="en-US" dirty="0" err="1"/>
              <a:t>ureter</a:t>
            </a:r>
            <a:r>
              <a:rPr lang="en-US" dirty="0"/>
              <a:t> or renal pelvis</a:t>
            </a:r>
            <a:endParaRPr lang="tr-TR" dirty="0"/>
          </a:p>
          <a:p>
            <a:r>
              <a:rPr lang="tr-TR" dirty="0" err="1"/>
              <a:t>Carcinoma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sigmoid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, </a:t>
            </a:r>
            <a:r>
              <a:rPr lang="tr-TR" dirty="0" err="1"/>
              <a:t>diverticulitis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abscess</a:t>
            </a:r>
            <a:r>
              <a:rPr lang="tr-TR" dirty="0"/>
              <a:t> </a:t>
            </a:r>
            <a:r>
              <a:rPr lang="tr-TR" dirty="0" err="1"/>
              <a:t>formation</a:t>
            </a:r>
            <a:r>
              <a:rPr lang="tr-TR" dirty="0"/>
              <a:t>, </a:t>
            </a:r>
            <a:r>
              <a:rPr lang="tr-TR" dirty="0" err="1"/>
              <a:t>regional</a:t>
            </a:r>
            <a:r>
              <a:rPr lang="tr-TR" dirty="0"/>
              <a:t> </a:t>
            </a:r>
            <a:r>
              <a:rPr lang="tr-TR" dirty="0" err="1"/>
              <a:t>enteritis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trauma</a:t>
            </a:r>
            <a:endParaRPr lang="tr-TR" dirty="0"/>
          </a:p>
          <a:p>
            <a:r>
              <a:rPr lang="tr-TR" dirty="0" err="1"/>
              <a:t>Congenital</a:t>
            </a:r>
            <a:r>
              <a:rPr lang="tr-TR" dirty="0"/>
              <a:t> </a:t>
            </a:r>
            <a:r>
              <a:rPr lang="tr-TR" dirty="0" err="1"/>
              <a:t>anomalies</a:t>
            </a:r>
            <a:r>
              <a:rPr lang="tr-TR" dirty="0"/>
              <a:t> </a:t>
            </a:r>
            <a:r>
              <a:rPr lang="tr-TR" dirty="0" err="1"/>
              <a:t>account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urethroenteric</a:t>
            </a:r>
            <a:r>
              <a:rPr lang="tr-TR" dirty="0"/>
              <a:t> </a:t>
            </a:r>
            <a:r>
              <a:rPr lang="tr-TR" dirty="0" err="1"/>
              <a:t>fistulas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SYSTEMİC MANIFESTATIONS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dirty="0" err="1"/>
              <a:t>Fever</a:t>
            </a:r>
            <a:endParaRPr lang="tr-TR" i="1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Simple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cystitis</a:t>
            </a:r>
            <a:r>
              <a:rPr lang="tr-TR" dirty="0"/>
              <a:t> is </a:t>
            </a:r>
            <a:r>
              <a:rPr lang="tr-TR" dirty="0" err="1"/>
              <a:t>essentially</a:t>
            </a:r>
            <a:r>
              <a:rPr lang="tr-TR" dirty="0"/>
              <a:t> an </a:t>
            </a:r>
            <a:r>
              <a:rPr lang="tr-TR" dirty="0" err="1"/>
              <a:t>afebrile</a:t>
            </a:r>
            <a:r>
              <a:rPr lang="tr-TR" dirty="0"/>
              <a:t> </a:t>
            </a:r>
            <a:r>
              <a:rPr lang="tr-TR" dirty="0" err="1"/>
              <a:t>disease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prostatitis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pyelonephritis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tempratures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carcinomas</a:t>
            </a:r>
            <a:r>
              <a:rPr lang="tr-TR" dirty="0"/>
              <a:t> </a:t>
            </a:r>
            <a:r>
              <a:rPr lang="tr-TR" dirty="0" err="1"/>
              <a:t>sometimes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fever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39 </a:t>
            </a:r>
            <a:r>
              <a:rPr lang="tr-TR" dirty="0" err="1"/>
              <a:t>degrees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Absence</a:t>
            </a:r>
            <a:r>
              <a:rPr lang="tr-TR" dirty="0"/>
              <a:t> of </a:t>
            </a:r>
            <a:r>
              <a:rPr lang="tr-TR" dirty="0" err="1"/>
              <a:t>fever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rule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infection</a:t>
            </a:r>
            <a:r>
              <a:rPr lang="tr-TR" dirty="0"/>
              <a:t> (e.g.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pyelonephritis</a:t>
            </a:r>
            <a:r>
              <a:rPr lang="tr-TR" dirty="0"/>
              <a:t>)</a:t>
            </a:r>
          </a:p>
          <a:p>
            <a:pP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PYURIA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Infection</a:t>
            </a:r>
            <a:endParaRPr lang="tr-TR" dirty="0"/>
          </a:p>
          <a:p>
            <a:r>
              <a:rPr lang="tr-TR" dirty="0"/>
              <a:t>C</a:t>
            </a:r>
            <a:r>
              <a:rPr lang="en-US" dirty="0" err="1"/>
              <a:t>loudy</a:t>
            </a:r>
            <a:r>
              <a:rPr lang="en-US" dirty="0"/>
              <a:t> </a:t>
            </a:r>
            <a:r>
              <a:rPr lang="tr-TR" dirty="0" err="1"/>
              <a:t>appearance</a:t>
            </a:r>
            <a:r>
              <a:rPr lang="tr-TR" dirty="0"/>
              <a:t> is </a:t>
            </a:r>
            <a:r>
              <a:rPr lang="tr-TR" dirty="0" err="1"/>
              <a:t>because</a:t>
            </a:r>
            <a:r>
              <a:rPr lang="tr-TR" dirty="0"/>
              <a:t> of </a:t>
            </a:r>
            <a:r>
              <a:rPr lang="en-US" dirty="0"/>
              <a:t>alkaline; this causes precipitation of phosphate </a:t>
            </a:r>
            <a:endParaRPr lang="tr-TR" dirty="0"/>
          </a:p>
          <a:p>
            <a:endParaRPr lang="tr-TR" dirty="0"/>
          </a:p>
        </p:txBody>
      </p:sp>
      <p:pic>
        <p:nvPicPr>
          <p:cNvPr id="29698" name="Picture 2" descr="https://upload.wikimedia.org/wikipedia/commons/thumb/2/29/Pyuria2011.JPG/220px-Pyuria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20955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HEMATURIA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Danger</a:t>
            </a:r>
            <a:r>
              <a:rPr lang="tr-TR" dirty="0"/>
              <a:t> </a:t>
            </a:r>
            <a:r>
              <a:rPr lang="tr-TR" dirty="0" err="1"/>
              <a:t>signal</a:t>
            </a:r>
            <a:r>
              <a:rPr lang="tr-TR" dirty="0"/>
              <a:t>;</a:t>
            </a:r>
          </a:p>
          <a:p>
            <a:pPr>
              <a:buNone/>
            </a:pPr>
            <a:r>
              <a:rPr lang="en-US" dirty="0"/>
              <a:t>Carcinoma of the kidney or bladder</a:t>
            </a:r>
            <a:endParaRPr lang="tr-TR" dirty="0"/>
          </a:p>
          <a:p>
            <a:pPr>
              <a:buNone/>
            </a:pPr>
            <a:r>
              <a:rPr lang="tr-TR" dirty="0"/>
              <a:t>C</a:t>
            </a:r>
            <a:r>
              <a:rPr lang="en-US" dirty="0" err="1"/>
              <a:t>alculi</a:t>
            </a:r>
            <a:endParaRPr lang="tr-TR" dirty="0"/>
          </a:p>
          <a:p>
            <a:pPr>
              <a:buNone/>
            </a:pPr>
            <a:r>
              <a:rPr lang="tr-TR" dirty="0"/>
              <a:t>I</a:t>
            </a:r>
            <a:r>
              <a:rPr lang="en-US" dirty="0" err="1"/>
              <a:t>nfection</a:t>
            </a:r>
            <a:endParaRPr lang="tr-TR" dirty="0"/>
          </a:p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questioned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en-US" dirty="0"/>
              <a:t>urination is painful, whether the </a:t>
            </a:r>
            <a:r>
              <a:rPr lang="en-US" dirty="0" err="1"/>
              <a:t>hematuria</a:t>
            </a:r>
            <a:r>
              <a:rPr lang="en-US" dirty="0"/>
              <a:t> is associated with symptoms of </a:t>
            </a:r>
            <a:r>
              <a:rPr lang="en-US" dirty="0" err="1"/>
              <a:t>vesical</a:t>
            </a:r>
            <a:r>
              <a:rPr lang="en-US" dirty="0"/>
              <a:t> irritability, and whether blood is seen in all or only a portion of the urinary stream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/>
              <a:t>hemoglobinuria</a:t>
            </a:r>
            <a:r>
              <a:rPr lang="en-US" dirty="0"/>
              <a:t> that occurs as a feature of the hemolytic syndromes may also cause the urine to be red 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/>
          </a:p>
          <a:p>
            <a:r>
              <a:rPr lang="en-US" dirty="0" err="1"/>
              <a:t>Hematuria</a:t>
            </a:r>
            <a:r>
              <a:rPr lang="en-US" dirty="0"/>
              <a:t> associated with renal colic suggests a </a:t>
            </a:r>
            <a:r>
              <a:rPr lang="en-US" dirty="0" err="1"/>
              <a:t>ureteral</a:t>
            </a:r>
            <a:r>
              <a:rPr lang="en-US" dirty="0"/>
              <a:t> stone, although a clot from a bleeding renal tumor can cause the same type of pain</a:t>
            </a:r>
            <a:endParaRPr lang="tr-TR" dirty="0"/>
          </a:p>
          <a:p>
            <a:r>
              <a:rPr lang="en-US" dirty="0" err="1"/>
              <a:t>Hematuria</a:t>
            </a:r>
            <a:r>
              <a:rPr lang="en-US" dirty="0"/>
              <a:t> is commonly associated with nonspecific, </a:t>
            </a:r>
            <a:r>
              <a:rPr lang="en-US" dirty="0" err="1"/>
              <a:t>tuberculous</a:t>
            </a:r>
            <a:r>
              <a:rPr lang="en-US" dirty="0"/>
              <a:t>, or </a:t>
            </a:r>
            <a:r>
              <a:rPr lang="en-US" dirty="0" err="1"/>
              <a:t>schistosomal</a:t>
            </a:r>
            <a:r>
              <a:rPr lang="en-US" dirty="0"/>
              <a:t> infection of the bladder  </a:t>
            </a:r>
            <a:endParaRPr lang="tr-TR" dirty="0"/>
          </a:p>
          <a:p>
            <a:r>
              <a:rPr lang="tr-TR" dirty="0" err="1"/>
              <a:t>Hematuria</a:t>
            </a:r>
            <a:r>
              <a:rPr lang="tr-TR" dirty="0"/>
              <a:t> </a:t>
            </a:r>
            <a:r>
              <a:rPr lang="en-US" dirty="0"/>
              <a:t>is often terminal (bladder neck or prostate), although it may be present throughout urination (</a:t>
            </a:r>
            <a:r>
              <a:rPr lang="en-US" dirty="0" err="1"/>
              <a:t>vesical</a:t>
            </a:r>
            <a:r>
              <a:rPr lang="en-US" dirty="0"/>
              <a:t> or upper tract) </a:t>
            </a:r>
            <a:endParaRPr lang="tr-TR" dirty="0"/>
          </a:p>
        </p:txBody>
      </p:sp>
      <p:sp>
        <p:nvSpPr>
          <p:cNvPr id="26626" name="AutoShape 2" descr="data:image/jpeg;base64,/9j/4AAQSkZJRgABAQAAAQABAAD/2wCEAAkGBxITEhURERIVFRUWFxYXFxUXFRcXFRUVFRUXFxgWFhYYHiggGBolGxYVITEhJSorLi4uFx8zODMsNygtLisBCgoKDg0OGhAQGismICYvNS0tLS8tLS0tLS0uLS0tLS0tLS0tLS8tLS0vLS4tLSstLS0tLS0vLS0tKy4tLSstLf/AABEIAM0A9gMBIgACEQEDEQH/xAAcAAABBQEBAQAAAAAAAAAAAAAAAgMEBQYHAQj/xABKEAACAQIDBAYECQkHBAMBAAABAgMAEQQSIQUGMVETIkFhcZEygaGxByNCUmJykrLBFBUkM1NzgsLRFkNjk6LS8ERUs+E0o+IX/8QAGgEBAAMBAQEAAAAAAAAAAAAAAAECBAMFBv/EACwRAAICAQMDAgYCAwEAAAAAAAABAhEDBCExEkFRBRMiYXGBocEykRU0UhT/2gAMAwEAAhEDEQA/AO41nt+Noyw4dOhbI8uIw8GcAEos0yozKCCMwBNr9taGoO2dlR4mIwyg5cysCrFWV0YMrKw1BDAGgMjs7eqVEiiS+MeTGPhg8l8PIgRDITKDHYsAp4AA6UiH4QpWhkm/IxpEk8QExOaF5jEzy2jvHktnIAbS/LXQ4HdLDRFGUSFkmfEBmkZiZpEKMzEnW4J04a1Hw+5GFRXVDKMwQKRKwMSxyGVViPyVzm9u3QHTSgK3C78yvNhYjhkAxCKwf8oBV7swP5OclpcoAYglTZuFxTm3d5Z8NjigQSQZMKGBfIUbEYgwh16pzm7LoSNAanQ7kYRDEQJLRFWCmRirMjM6u69rBnY376lbT2LhJZGklIzMIQfjLf8Ax5emj0v2OL99AZnD/CSXE7LhgwjDNHaVtcuJGHyykx2jclg4AzaX5XqVg998QZDHLhI1GfFxgric15cIucg5o1CoR8on1VMTdfADOOkJV7gKZ+rGpmE5WMX6oMgv7OFSZd18FLmB6wZsQ5AkJucUmSXgeBB0HZQGcTfvESiAxwxr+lmGXLKWR0/JmmUxu0YNiLa5fk6XBvUtvhAboOmXCZmMWAkVOmtdscwUJmyaZSRrbXkKuI9zMMANZSemWcuZGLNIsXRXJPYU0twpGD3HwkadGBIw+I9KVmIGFYPCovwCkDTuoCmx2+k2HjxMhhVzHiHjyPOFsEw6ylY8kRZyTcAWPMm1bjA4jpI0kAtnVWtyzAG3tqk2huZhZixcSAtJJKxWRlJaWHoHAI4Ax6WFXuFgWNFjX0VUKL66AWGtAO0UUUAVWbz454MHicRHbPFBNItxcZo42ZbjtFwKs6h7X2euIgmw7khZo5ImK2zBZEKEi+l7GgOfbH39xU2JwGHZEHSiQYo5TcPlnMYTXq3GHLdujCrvYm+vSDCp0M0rywwSySJGqrGJ2ZEZkzsQMyG9iQo1JqVg9yMPHMMQrSZ+mWY6rYsmGbDAHT0crs3ieWlN4LcaOJoGixE6CGKGIqGA6ZMO7PGHIAPFjcCwYaGgIR+EmLoUxH5JiQjpJMLiIHoIujzTWEhut5QAL3OVu68mff6FWxQMExXChyzjIblMnVy5rpmzjKWADWblScX8HsLwQYcTyqsMD4YkZC0kMhQsrXWwPUFiLWuaVtHcCKaSd5J5fjYpIgBkBRJChtmy3cKUGUNe1zzoD3Gb9JEFMmFxCkLI8ykIDBHHMITIbt11LG4y3uoJ5XRit+k+NRYpUKpjckjKjIz4FgktlD3IuQRe1+6l43cRZQBLip3LLJHMWyMZopJhMY9R1FBGUZbWU25WibN3FLGZsTM4zvtARomTKkeNmzFwct8xUJobgG9AW2yd6BNMIBDKbBQ84UdEsphjmyMASVusi68L6XqHJvgYsZLh5o2MYlWJJVC2VjhmnIcZsxNkfgOVTtnbqLDiOnjxEwXQtDcCN5BCkId7C7dSNdOF7mvcZujDJKZWeS7TLOVutsy4d8Pl4XylZGPO9AVez/hGgmQNHBKzF8Oqxq0LMRigzRMSHyr6DXUm4twpezt/klBIwk6noGnRWMXXVJhDIAQ9lyuw1YgW17Kd2VuJFCqJ08riN4GS4jWwwysqKQq2NwxzNxOlIl+D+AoqCaUZYmiB6h0bFJibkZbN10AtwKkgg0BA/wD6OpZJVhf8n/J8ZNJbIXDYR1UhCHyspubHtzL32t5984llEKwTu5xAwwChPT6ETF9W9AIdTx0OlRH+DyEpk6eWxTGRufi7suNYPJwUAEMARblapmz9zUjkSZp5ZJFmM5LZAGdoOgIIVRZcuumt+2gK9N+1jw8M80cjiSSVDIojjC5MSYFGVpCWbgbKSSFJ04VtlNY3EfB3AyxKJ5gIxMv92Syz4gYhhcrp11AuNctx21slWgPaKKKAKh4jaMaHLfM3zV1b1js9dVOO2k8kjwRGxQ5SuYI7mwPpfJXWwtqTfhbWFsDYZlUyzmysTaFCQpyki8jcXJ1q3T3ZDfgsJdvEtlQC/wA1R0r+sLovrNJK4uTghQc5JMp+zGPxq8w+HRBlRVUDsUADyFO0vwKM0+7TubySp4CMt7XY3r1d1AP74jwjjH4VpKKdTHSjPDddf2z/AGI/9tNybqcpR/FDGfcBWlop1MdKMx+Y8Qg+LdD4GSL3Ej2U2NqzxNkkzgjiSFlXzWzVq6qcZhwXJt/ywqU75IrwQ4N6UvlcX+kl2A8VIDDyNXmFxSSKHjYMp7QahvsuKRAJEB0Fm4MPBhqKpegOFkJQ3ygMezpIicpDD56k6N21FJ8C2uTWUUmNwQCOBF/OlVUsFFeE1R7W3hWNSUAIHy2Nk/h7XPhp31KVhui8vUd8fGNM1zyXre6qCAYnEDNlIU/KluoPesK6n+IirCLYQItLK7/RB6NPsp2eNTSXJFisTt6NOIPrZF95v7Krv7WX9GIfbY+xUNXeG2XAnoQoO8KL+fGpYFLQ3Mx/aeT9mPsyn+Sj+0sg4xrbwlH8laii1LXgU/Jm4d61OjKvqkF/JwtWMO3I24hx/DceaXFT5MOjaMqnxANVG0tiQ5SyIEbTrISh/wBNNmNy1w+LR/QdW8Dr5U7WS/NUr9USgkDQuLsPBxZhRh8Zi8O4jkBdTwDG+a3ZHJ2ta/VanSR1GuopnB4lZFDobg+YPaCOwinqqWCiiigCiiigIeN2cknWtlkHoyAWdfX2juOlZzZO1SHZVsjhmDxMbRu6khmhf5NzrY6eFa+srgsMj9IrqGHTTcR/iHhV48bkMvYtpIdHvGeTi3k3on1GpgNUX5mkUfEzHL+zkGdPDXUe2mo4JU44dh34eWwP8BIHsqKQs0dFUH5ytxedPrw3HmBSTttR/wBVEPrRkH71R0sWaGis5+fR/wB1B6lP+6kvtcnhiC37uH+t6npYs0tQMVKqkl2VfEge+qJsRI/BcW/heMezJTK7OlJuuHii+k5DP7mPtqVEiy8bbcQXqkuQPkjT7RsKoJ5ZcTOEQi7DK9tVjhBudeJYnw7KkS7Ga15ZmbuQZR56n21M3LwiJC7qLF5ZLniSEcoLnwX2mp2Ssbsv40CgKOAAA8BSqKK5liFtjCNLE0aPlJtrxBsQcrfRNrHuJrOyYNQ8bTQKZY2zELrnjAtmjv6WU2OWwOnDhWvqh3tw+ZYrMVYTLZl4rcG9qtF9iGi4w2JSRcyMGHMc+R5Hup6smplTrujMe2WHRz+8jOj+2p+D2yW0Vo5O4kxSDxU3B8xRxFl7RUNcf86ORf4cw80Jr385xdrgeII94qtEkuiof50g/ap9oV4drQftV87+6lCybTWJGnrqIdsRdmdvqxv77WqLiNrsR1YSBzkdUHkpYmppkWTsMnWPh+IpneB1ED5uJFlHaX+Tl772qhm264NulQH5salm82/21AnmnkkRVVs0jZRJIdQLEkgcRoCbACrKLsizQ7tzZnmKm63S/LpLde3sq+qLszApDGI0Gg7e1idSx7yalVVvclBRRRUEhRRRQBWd2SOtL+9k++1aKs/skdeb97J981aPDIL2MaUukR0uqkhSSg5DypVFAI6Mch5ClAV7RQBUGQdY+NTqguesfGpQGcaNPVTe6Q/RU72lPnM5p/HDqnwpG7K2w0fgT5sT+NWf8SO5aUUUVQkKqN5PQj/fR/jVvVRvIepH+9j95qY8hkjBCncVs6GT041bvIF/PjScGNBUyjBWfmRB+rklT6shI8mvSTs6YejiWP10VvdarWilsiimOAxX/cR/5P8A+q9XZ2I7cQo+rFb+ariilsUUx2ET6eIlPhlX8L15Ju9ABdgz/Xkdh5XtV1TWJ4eulsUiDBh0QEIiqPoqF91Vlr4zD93Sn/67fjV0BoaqIl/TYu6OU/cH41ZdwaOiiiqEhRRRQBRRRQBVFsodeb96/wB41e1k8RtmPC9K73JMrhVHFjf2DvqbSTbLQhKclGKts1SUmXEIvpMq+JA99cw2hvXipRo/RL81ND624+6s+5LG7EsebEk+2s7zrseti9HyS3nJL8nY323hhxxEQ/jX+tIO8GE/7iL7YrkASlhap778Ghej4+82ddXb2FP/AFEX2xT0e1IG9GaM+Dr/AFrjmSvOh7qe+/BD9Ix/9s7akingQfA3qoxU9pGHfXMIMy6qSPAke6rTC7WmUi7Fvra+3jXSOdd0ZM3pcor4JX+DpGMHUPh+FebEFsPF9Qe0XqrwW3UnjZSMr5T1TwNvmmrfZItBF9RfcK7KSa2PNnCUJdMluS6KKKFQqp3j/Vp+9j+9VtVVvF+rT99F96pjyGSsJwHhUuosDAAXPYKU2J5CueTLCH8mSk2SKKhnEN3V507cx5VwesxlvbZNoqF07c/ZXonbu8qLWY/mT7bJlMYs6eukCc91IxbllsB211hnhLuVcGhUJveq+BP0wd0MnteKpmz76g6cKYiX9LPdEfa6/wBK7plC2oooqpIUUUUAUUUUAVy3fdgJ7Hm/3hXUqyr7Nilml6VA/XIF+wWB0qso9UWjTpM6w5VNqznyJ1dOVNqlbzH7ixsLwOYzyOq/1FYzbOy8RhGAltZr5WFiDasksbR9Hp9ZizPpjLfwxpVpwJUFca3IGn1x/wBEedUo0yhPwS1jpw4UtwYr4BT94GoqY76A86fj2ifmL6yaI4ThN9ibhsDbizN429lgKeGAPHgPKoX52k7Cq+C/1qJNinY9ZifE/hVrRx9nJ3Zf4eVA4VDc9pHDh7a6FgltGg+ivuFcs2Q3xij63sRjXSknKgDuHHw51pwbxZ5HqUenIl8v2yfRTEeJB46e7zp+up5wVV7wD4tP3sX3xVpVXvE1ogeNpIvvipXIFwi4BpwrUTDzNa5jI71ObzHHyqTFiFPAg+/yryckGncjsn4Pcte5aXmFHSLz99RHEnwyepiMte5aUJV+cKQ+MiGjSIO4sAffXVYCOoaWbW2R/HLYe2nJ9BTT7Ww4/vVPct2PkoJpU+JBQEKbHXUW9h1Fd44qK9VjmF1BpnC64mQ8o1Hmx/pRg5SwPZ3Ck4JwJpSeSD2vXeFW0irWxa0UlJAeBvSquVCiiigCiiigCqGP9dL9f+VavqzyN8fL3P8AyrVkC+j4Vi/hR/VQ/Xb7tbOPhWN+E/8AVQ/Xb7tcJ8M2aD/Zh9TnQWnFSvVtT8YFZD7CUhKJSnDD0QD4m34GpFtNNT2Dh7aRnf8AZj7Y/pSjNPJ2G4g3ygB4En8KCutPxBz6QUDua591KaOhClaJmwx8aPB//G1dV6IEWIrmGwl+NH1W9ot+NdRzVqwP4fufP+qu8y+n7ZDmw3LypnC4kqcreidNfkn+lWTEVW4iPOcq8e08q0Lc8wtKrdvj4r+OP761YILACoG3v1X8Uf31qFySe7POlSMRhUf0lHjwI8DxqNs06VYGqy5BWYNyUUnjbU8+y9PUxgf1a+H4mn68WS+J15NC4PaS0YPEA+IFKrwuOFx512gmBsTxqbZkBOlrgXPKvcUOrTbNCmpMa95yj208+o01B4VqRUawQ0PjXmEizSS/w/zU7h1sKNmelL9Ye7/3XbFyyk+D1oWXv99CY22jcOfaPGpxFQ8Xh7612OZMBr2oGy3NivYDofwqfUMkKKKKADXOt6NsPhsUWSxBJup+VYL5HXjXRa5tv/sp2kaQXJHXA5oQoYjmVKi/c1VnfS6NehWN54rJw9vwXmyd+cK6jpCYj9LVftCqX4QtsQzLEkMivZixKm4AtYa1i0GlLjjrM8jao97F6Zix5Vki3t2PY0qZFHXkUdTYY65G3JM8SKkzAgaKW9YFvOpZFgTYm3YBc+oDjUdsYvzJf8mT+lSkZJZF5GUVj6S5fXelAGnYpMx9BwObLb2XvTwioFPYlbE9Py9siCt82K76wuCQJZm0uQf4VN/awA9Rq82fHJiD2rH2tz7hWjGtjw9bNSyN/YtlxDSNlj4drdgqzghCiw8+015hoFRQqiwH/NaeruYAqt3gHxJ+tH/5Fqyqu3gNoGPIofKRalcgZ2ZKAcp0PI9vhzq1NZyI30OtTViuLBnA5Bj/AMFYv/Sr+JHZ4vDDAk5F/wCdtSNaI0AAA4DS1LtWNq22X4Ea01LhkbVlU+IBNSLUWrpCLFkZYIl+TGPUoqQDVJt3a2GwlsyhpGuUjVQXa3E/RX6R0qAMcJUV8TOUDAHoICQADraST0mbwKjuNd265JWOTVpbGixW0YYheWWOMc3dVH+o1V4DerABpL43Ci7i18RELjKBp1vGslt3GwRlngiTQAKcovcjViTqTWWixsrtdjcVeM6N2P01zScnX2O5Q7Rjdc0ciOOasGHmDSFkMpsvoji34Cud7o4eJ5TDJEpDKWVgMrqy2vZ1sbEe6pWM3tlwErILz4dWy5Gt0ygaEpILZhe+jAn6VdIZldMy5dBkjNxjvW/2OkRxgCw4UuqzYO3YMXH0uHfMODDg6N8114qfGrOuxiarZhRRRQgKi7QwSyrla4IN1Yekp5j+nbUqigOcbd3UKkuAF7wPij3/AOGe46d9UMmAdNHUjkbaHvB4GuyEVBm2TGeAKX+boD4qeqfKuUsMZcbHpYPU8uNdMt1+TlscdS4lrazbujsETeKFG+0ht7Kjtu7/AIP2Zz/MlcvYkav8njlymZkCmZ3I4IW8LaeZFar+zp/ZN/nL/spabtn5iD60jv7FC++p9mRV6/F8/wCjJ4fM3FCvIXBJ8qsBhgljICWPoxD9Y3K4+Svea1OG3fC8X9SKEHnq3tqxw2AjT0EUHtNtT4niavHClyZsuvclUP7M3szd95G6XE6A2tGNNBwB5Acq1UUYUAAWA4AUsCva60YHKwoooqSoU3PEHUowuGBBHMHQ05VHvptP8nwU8wfI4QiNrAnpG0QAHTjagKHeLHHAJdxmJIWIk2Eh5MfksBqedr1CwW/0ZwhxJTrK4jyXIDNYN1WI4AG50rl+2ttYzEkdNI0igWXNoAGsTaw14AeqoEuJlIWLMcqCyqbZVBN28CT48KiemjLd8kLM0fQO623kxkJmRStmKEHUXABupsLjUe2rms9upiV/I4GjhkWMxrawz+N7WN737Kt12jFwMig8mOU+TWrK8DT2R2UlXJLrJ76bxQ4Xqi8mIfRI1dgByaTKeqvbzNjap+I2wJWMWGljABtJOWUqnNYgTZ5Oy/or23tlOFx+zelnaQQSvECViYXYyAGzSF9cxdhx5KvYKmunc76fGss6b27kTDxO4MkjF3b0nbUkDs7hyFJxEbnnWpTYs0aBzHoRqo1KDsBqOVubdGb8rH3VybtnrynGaqPCM/PhmMQzcDpemsJhUQdeQW5DjV5i8Yka55DYdi9p9R7Kz8u2EYnLCtj29tEaYTlSRstxMAxdsUwIWxWO/wAq51Yd2lr99PbybqNK7SREHMbsh017Sp7+VP7h7TaWJ0Yk9GVAJ45SNF9VqvNo7RSIdYgG17k6AczVLfUeZPNmhqH088fYxexNg43DyCWCNUYeldgFlUfIexPqPYfXfouzcas0YkW44hlPpI6mzIw5g3Fc5n3/APjMqOp17V0Ptq33X3hD4mxUJ03VYD0elVSVccsyKwPei860YptOmcdZgyyXutL51+zdUUUVqPMCiiigCiiigCiiigCiiigCiiigCiiigCiiigKrbz4iyphXjjc3JaRGdcq2uAFI1N6yO8Gytq4iJ4JWw0sbgXyDIQQbiwYcbjnW1xg+MT6r/wAtZ/asksl1V2UXK2VspsCRe41Otu0aVMbvYNbHKZNw8Ssh6SB3a1wMyADsB9LXhV3uH8HcRnDYyOUOh6RY/izEQpFgxBLHXsNhSNubCkZ+lmjTK4zLJcZyqaHMQwuw4+uuj7tzQYbAREdVAMoHpO7kmwUDV2Y8AON66SbS5OcUrNC7KikkqqqCSTZVVRxJPAACqYl8XwzR4bnqss/LL2xx9/pNf5I4rjwT4hhJihlQEFMPoQCNQ8xGjvwsvBe86i5FcjoU+20jw+ElaKJB0cTdGAoADZbIOHO1KwGFEUSQrwRFQeCgC9I3wlCYSV21C5GI5hZEJHleuS7W+EGV5TlZgl+CHKB5an11m1CbpGvS4HkvejslVu8mJMeHdl46C/IMQCfKszuzvHJ0qRSOXjlHVJ9JG7BftFbaaJXUqwupFiDwINZGqZ2njeDIurfucS25FLPLdVJTgLcAB2U/FgstktmkOgQakmt1PuJGWJSd0U/Jte3gbj21cbE2Fh8PfogC/a5IL/8Ar1V061RvlroRVx3Gd0NjHDQ2f9Y5zN9HkvqrE/CLiXMkig8CF9Vh/Wup5e6shvhu48rdPCMxsA8Z+Vbgw5+FVi97Zm0maPutzfKOW4LZw0PbWs2DCbyyL/coJL/SidHUevKR507hdiTuckeG6PmxBFvWa2WH2PHhsJKg1Jjcu3zjkPsFXcqNWrzwjicFyzVxvcAjtAPnRTOA/VR/UX7or2t588P0UUUAUUUUAUUUUAUUUUAUUUUAUUUUAUUUGgKrakg6RBmCko9tQO1K5VtlsXho2z4npmMxjS+ZCGXrOWIJFrHTvrYb+7vSYmWLohHmBz5mJDDILWGnC7KePZWc+EqJY44jla5mZyxN0zZWzW5E2B8KvErIyeL3txAALQoQhIF3LajU2uP6Vrti7v7TxCRY2DEQRrIolVCZWF2W1/om2lxzPOtBuTsTBvhYnmjhkkfM4zhWaxOmh1tYDzrcRIFAVQABoABYAcgBwo2lwEvJj908RjElMe0MQuZgQkJjyksDxjluRILdg1HaBWyFM4zCRyoY5UV1PFWAI7j4jnVY2GxEGsLGePtikb41R/hzH0vqvx+cKo2WHd6NnnEYTEQDjJE6j62U5fbavn/ZOyDKqyAaMAR3XF6+h9n7UilJVSQ6+lGwyyJfmp1t3jQ86wmO2DMMVJhY8iRteWMnS6O3XUdpysezgGWuWVbWb9BmjCTUu5VbvYItiIY11yEEnw1NdBm2vArZWlUG9jrwPIngKosRhEwkawxn4yW+aTgci8bctdKwu8G8wV+gjQFV0/531ka6uDe8S1D65bLsdI3o2h0aR/Ncm5B4gC4F+RvXJ9rbaxHTMLBVBOWw7PGtpufiFxUb4Oa5Ur0kfNCDZgPO/nSMfujiENkyzJ2djDxBqFS2Z0xKGFvHJ0/PlGUwmNxD8T7Sa3WxMbLFJCjtdZB1lJ0Xk3dVThdlYteEGW3aQNPOmZsQYTmJzyHt7BVnR0yuEo1af5OmRzq2gYH161B3jb9HdBxkKxLzvKwT2ZifVWCwWOdj1vURWx3fmOKkjZtVw18x7GnZSq+OWNifFxVccLkkeTqMPtw6kzWRrYADgAB5UUqivRPPCiiigCiiigCiiigCiiigCiiigCiiigCmMXigguQSTwAFyfCn6gbWilKhoQhdT6LkhWB4i44GgKFpsdJjLiKNcMoIDMRnIZQSAATrmFI2jsnM+d0ZlVswQ9ZL9ptc2v3AcalPtvox+lYeSG3ywOkj8Q6aj1irHCYqOVc0Th15qQ1TdMHA9uQ2xkwYZcj5l0I6tvkg8BXa9yMSqYHDh2YHIDd7i9zf0j2a1LmYXBkWK44ZwCRflmtaouK29hk/WYmFe7OvuvVm7KpUaMMDqNRXtZzYW0YJpf0d8wAu5UEIQdBrYBtb8K0gqrLEPaGzIprdIvWW5R1JWRCeJRxqt9L249tUW1sLiVUXPTBDmjmVR00ZtYiSMaSoRoclj9EnWtTRaqtWDl+19spO+ZDqsZVkvqjhjmBrmsKXnYnmffXfNv7q4fEnOwMcwFhMlg4HJux17mvXPto7nzYdy7QdOOyWG/m8XpKfq5hWd4nHg9vS63H0RhLZr8kn4PoD+U3+bGxPrKgV0espuYII1YmaPpXtmTMA6AcFKnUGtSXAFyRbn2edZZ8mbV5VkyNr6DeLQlGA4lSPZXOcRgy7Zh2aW5VvJtt4dTl6VWb5iHpH+ylzVZiNiyYp86I2GU+k7W6R/qxC4X6zG/0atCEnwiMOojjTUjOYXASSP0EQHSEanisSn5b/AIDiT6yOkbH2YmHiWGPgvEnizE3ZmPaSSTXmydlRYdMkS2BN2JN2dvnOx1Y1OrbjxqKM2o1Dyv5BRRRXQzhRRRQBRRRQBRRRQBRRRQBRRRQBRRRQBRRRQARVPjt2cLISTEFY8WjJjY+JQiriigM2u42z/lYZXPNyzn/UatMJsTDRW6LDwpb5saA+YFWFFTYPAK9ooqAFFFFAFFFFAR8XgYpRaWJJBydFYe0VBG6+A4/kWF/yIv8AbVtRQDWHwyIMsaKg5KoUeQp2iigCiiigCi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6628" name="Picture 4" descr="Hematuria Guide: Causes, Symptoms and Treatment Op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643447"/>
            <a:ext cx="2914650" cy="2000263"/>
          </a:xfrm>
          <a:prstGeom prst="rect">
            <a:avLst/>
          </a:prstGeom>
          <a:noFill/>
        </p:spPr>
      </p:pic>
      <p:sp>
        <p:nvSpPr>
          <p:cNvPr id="26630" name="AutoShape 6" descr="Hematüri Nedir ? | My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632" name="AutoShape 8" descr="Hematüri Nedir ? | My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6634" name="Picture 10" descr="İdrarda Kan Görülmesi (Hematüri) Neden Olur ? - Sagliklimiyim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768438"/>
            <a:ext cx="3143272" cy="1803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/>
          </a:bodyPr>
          <a:lstStyle/>
          <a:p>
            <a:r>
              <a:rPr lang="en-US" dirty="0" err="1"/>
              <a:t>Hematuria</a:t>
            </a:r>
            <a:r>
              <a:rPr lang="en-US" dirty="0"/>
              <a:t> without other symptoms (silent </a:t>
            </a:r>
            <a:r>
              <a:rPr lang="en-US" dirty="0" err="1"/>
              <a:t>hematuria</a:t>
            </a:r>
            <a:r>
              <a:rPr lang="en-US" dirty="0"/>
              <a:t>) must be regarded as a symptom of tumor of the bladder or kidney until proved otherwise</a:t>
            </a:r>
            <a:r>
              <a:rPr lang="tr-TR" dirty="0"/>
              <a:t>!!!</a:t>
            </a:r>
          </a:p>
          <a:p>
            <a:r>
              <a:rPr lang="en-US" dirty="0"/>
              <a:t>It is usually intermittent; bleeding may not recur for months </a:t>
            </a:r>
            <a:endParaRPr lang="tr-TR" dirty="0"/>
          </a:p>
          <a:p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</a:t>
            </a:r>
            <a:r>
              <a:rPr lang="tr-TR" dirty="0" err="1"/>
              <a:t>silent</a:t>
            </a:r>
            <a:r>
              <a:rPr lang="tr-TR" dirty="0"/>
              <a:t> </a:t>
            </a:r>
            <a:r>
              <a:rPr lang="tr-TR" dirty="0" err="1"/>
              <a:t>hematuria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staghorn</a:t>
            </a:r>
            <a:r>
              <a:rPr lang="tr-TR" dirty="0"/>
              <a:t> </a:t>
            </a:r>
            <a:r>
              <a:rPr lang="tr-TR" dirty="0" err="1"/>
              <a:t>calculus</a:t>
            </a:r>
            <a:r>
              <a:rPr lang="tr-TR" dirty="0"/>
              <a:t>, </a:t>
            </a:r>
            <a:r>
              <a:rPr lang="tr-TR" dirty="0" err="1"/>
              <a:t>polycystic</a:t>
            </a:r>
            <a:r>
              <a:rPr lang="tr-TR" dirty="0"/>
              <a:t> </a:t>
            </a:r>
            <a:r>
              <a:rPr lang="tr-TR" dirty="0" err="1"/>
              <a:t>kidneys</a:t>
            </a:r>
            <a:r>
              <a:rPr lang="tr-TR" dirty="0"/>
              <a:t>, </a:t>
            </a:r>
            <a:r>
              <a:rPr lang="tr-TR" dirty="0" err="1"/>
              <a:t>benign</a:t>
            </a:r>
            <a:r>
              <a:rPr lang="tr-TR" dirty="0"/>
              <a:t> </a:t>
            </a:r>
            <a:r>
              <a:rPr lang="tr-TR" dirty="0" err="1"/>
              <a:t>prostatic</a:t>
            </a:r>
            <a:r>
              <a:rPr lang="tr-TR" dirty="0"/>
              <a:t> </a:t>
            </a:r>
            <a:r>
              <a:rPr lang="tr-TR" dirty="0" err="1"/>
              <a:t>hyperplasia</a:t>
            </a:r>
            <a:r>
              <a:rPr lang="tr-TR" dirty="0"/>
              <a:t>, </a:t>
            </a:r>
            <a:r>
              <a:rPr lang="tr-TR" dirty="0" err="1"/>
              <a:t>solitary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cyst</a:t>
            </a:r>
            <a:r>
              <a:rPr lang="tr-TR" dirty="0"/>
              <a:t>, </a:t>
            </a:r>
            <a:r>
              <a:rPr lang="tr-TR" dirty="0" err="1"/>
              <a:t>sickle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,</a:t>
            </a:r>
            <a:r>
              <a:rPr lang="tr-TR" dirty="0" err="1"/>
              <a:t>hydronephrosis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glomerulonephritis</a:t>
            </a:r>
            <a:endParaRPr lang="tr-TR" dirty="0"/>
          </a:p>
          <a:p>
            <a:r>
              <a:rPr lang="en-US" dirty="0"/>
              <a:t>Joggers and people who engage in contact sports frequently develop transient </a:t>
            </a:r>
            <a:r>
              <a:rPr lang="en-US" dirty="0" err="1"/>
              <a:t>proteinuria</a:t>
            </a:r>
            <a:r>
              <a:rPr lang="en-US" dirty="0"/>
              <a:t> and gross or microscopic </a:t>
            </a:r>
            <a:r>
              <a:rPr lang="en-US" dirty="0" err="1"/>
              <a:t>hematuria</a:t>
            </a:r>
            <a:r>
              <a:rPr lang="en-US" dirty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PALPABLE MASSES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May be </a:t>
            </a:r>
            <a:r>
              <a:rPr lang="tr-TR" dirty="0" err="1"/>
              <a:t>seen</a:t>
            </a:r>
            <a:r>
              <a:rPr lang="tr-TR" dirty="0"/>
              <a:t> in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tumors</a:t>
            </a:r>
            <a:r>
              <a:rPr lang="tr-TR" dirty="0"/>
              <a:t>, </a:t>
            </a:r>
            <a:r>
              <a:rPr lang="tr-TR" dirty="0" err="1"/>
              <a:t>hydronephrosis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polycystic</a:t>
            </a:r>
            <a:r>
              <a:rPr lang="tr-TR" dirty="0"/>
              <a:t> </a:t>
            </a:r>
            <a:r>
              <a:rPr lang="tr-TR" dirty="0" err="1"/>
              <a:t>kidney</a:t>
            </a:r>
            <a:endParaRPr lang="tr-TR" dirty="0"/>
          </a:p>
          <a:p>
            <a:r>
              <a:rPr lang="tr-TR" dirty="0" err="1"/>
              <a:t>Enlarged</a:t>
            </a:r>
            <a:r>
              <a:rPr lang="tr-TR" dirty="0"/>
              <a:t> </a:t>
            </a:r>
            <a:r>
              <a:rPr lang="tr-TR" dirty="0" err="1"/>
              <a:t>lymph</a:t>
            </a:r>
            <a:r>
              <a:rPr lang="tr-TR" dirty="0"/>
              <a:t> </a:t>
            </a:r>
            <a:r>
              <a:rPr lang="tr-TR" dirty="0" err="1"/>
              <a:t>nodes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neck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contain</a:t>
            </a:r>
            <a:r>
              <a:rPr lang="tr-TR" dirty="0"/>
              <a:t> </a:t>
            </a:r>
            <a:r>
              <a:rPr lang="tr-TR" dirty="0" err="1"/>
              <a:t>metastatic</a:t>
            </a:r>
            <a:r>
              <a:rPr lang="tr-TR" dirty="0"/>
              <a:t> </a:t>
            </a:r>
            <a:r>
              <a:rPr lang="tr-TR" dirty="0" err="1"/>
              <a:t>tumor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prostate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testis</a:t>
            </a:r>
          </a:p>
          <a:p>
            <a:r>
              <a:rPr lang="tr-TR" dirty="0" err="1"/>
              <a:t>Lumps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groin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repressent</a:t>
            </a:r>
            <a:r>
              <a:rPr lang="tr-TR" dirty="0"/>
              <a:t> spread of </a:t>
            </a:r>
            <a:r>
              <a:rPr lang="tr-TR" dirty="0" err="1"/>
              <a:t>penile</a:t>
            </a:r>
            <a:r>
              <a:rPr lang="tr-TR" dirty="0"/>
              <a:t> </a:t>
            </a:r>
            <a:r>
              <a:rPr lang="tr-TR" dirty="0" err="1"/>
              <a:t>tumor</a:t>
            </a:r>
            <a:r>
              <a:rPr lang="tr-TR" dirty="0"/>
              <a:t>, </a:t>
            </a:r>
            <a:r>
              <a:rPr lang="tr-TR" dirty="0" err="1"/>
              <a:t>chancroid</a:t>
            </a:r>
            <a:r>
              <a:rPr lang="tr-TR" dirty="0"/>
              <a:t>, </a:t>
            </a:r>
            <a:r>
              <a:rPr lang="tr-TR" dirty="0" err="1"/>
              <a:t>syphilis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lymphogranuloma</a:t>
            </a:r>
            <a:r>
              <a:rPr lang="tr-TR" dirty="0"/>
              <a:t> </a:t>
            </a:r>
            <a:r>
              <a:rPr lang="tr-TR" dirty="0" err="1"/>
              <a:t>venereum</a:t>
            </a:r>
            <a:endParaRPr lang="tr-TR" dirty="0"/>
          </a:p>
          <a:p>
            <a:r>
              <a:rPr lang="tr-TR" dirty="0" err="1"/>
              <a:t>Painless</a:t>
            </a:r>
            <a:r>
              <a:rPr lang="tr-TR" dirty="0"/>
              <a:t> </a:t>
            </a:r>
            <a:r>
              <a:rPr lang="tr-TR" dirty="0" err="1"/>
              <a:t>masses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skrotum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hydrocele</a:t>
            </a:r>
            <a:r>
              <a:rPr lang="tr-TR" dirty="0"/>
              <a:t>, </a:t>
            </a:r>
            <a:r>
              <a:rPr lang="tr-TR" dirty="0" err="1"/>
              <a:t>varicocele</a:t>
            </a:r>
            <a:r>
              <a:rPr lang="tr-TR" dirty="0"/>
              <a:t>, </a:t>
            </a:r>
            <a:r>
              <a:rPr lang="tr-TR" dirty="0" err="1"/>
              <a:t>spermatocele</a:t>
            </a:r>
            <a:r>
              <a:rPr lang="tr-TR" dirty="0"/>
              <a:t>,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epididiymitis</a:t>
            </a:r>
            <a:r>
              <a:rPr lang="tr-TR" dirty="0"/>
              <a:t>, </a:t>
            </a:r>
            <a:r>
              <a:rPr lang="tr-TR" dirty="0" err="1"/>
              <a:t>hernia</a:t>
            </a:r>
            <a:r>
              <a:rPr lang="tr-TR" dirty="0"/>
              <a:t>, </a:t>
            </a:r>
            <a:r>
              <a:rPr lang="tr-TR" dirty="0" err="1"/>
              <a:t>testicular</a:t>
            </a:r>
            <a:r>
              <a:rPr lang="tr-TR" dirty="0"/>
              <a:t> </a:t>
            </a:r>
            <a:r>
              <a:rPr lang="tr-TR" dirty="0" err="1"/>
              <a:t>tumor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PHYSICAL EXAMINATION OF GENITOURINARY TRACT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i="1" dirty="0" err="1"/>
              <a:t>Kidneys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pPr marL="0" indent="0">
              <a:buNone/>
            </a:pPr>
            <a:r>
              <a:rPr lang="tr-TR" dirty="0" err="1"/>
              <a:t>Inspection</a:t>
            </a:r>
            <a:r>
              <a:rPr lang="tr-TR" dirty="0"/>
              <a:t>; </a:t>
            </a:r>
          </a:p>
          <a:p>
            <a:r>
              <a:rPr lang="tr-TR" dirty="0" err="1"/>
              <a:t>Mass</a:t>
            </a:r>
            <a:endParaRPr lang="tr-TR" dirty="0"/>
          </a:p>
          <a:p>
            <a:r>
              <a:rPr lang="tr-TR" dirty="0" err="1"/>
              <a:t>Fullness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costovertebral</a:t>
            </a:r>
            <a:r>
              <a:rPr lang="tr-TR" dirty="0"/>
              <a:t> </a:t>
            </a:r>
            <a:r>
              <a:rPr lang="tr-TR" dirty="0" err="1"/>
              <a:t>angle</a:t>
            </a:r>
            <a:r>
              <a:rPr lang="tr-TR" dirty="0"/>
              <a:t> (CVA)</a:t>
            </a:r>
          </a:p>
          <a:p>
            <a:r>
              <a:rPr lang="tr-TR" dirty="0" err="1"/>
              <a:t>Indentations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perinephric</a:t>
            </a:r>
            <a:r>
              <a:rPr lang="tr-TR" dirty="0"/>
              <a:t> </a:t>
            </a:r>
            <a:r>
              <a:rPr lang="tr-TR" dirty="0" err="1"/>
              <a:t>abscess</a:t>
            </a:r>
            <a:endParaRPr lang="tr-TR" dirty="0"/>
          </a:p>
        </p:txBody>
      </p:sp>
      <p:pic>
        <p:nvPicPr>
          <p:cNvPr id="17410" name="Picture 2" descr="Costovertebral or Renal angle tenderness | Epomedi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14818"/>
            <a:ext cx="3071834" cy="2428868"/>
          </a:xfrm>
          <a:prstGeom prst="rect">
            <a:avLst/>
          </a:prstGeom>
          <a:noFill/>
        </p:spPr>
      </p:pic>
      <p:pic>
        <p:nvPicPr>
          <p:cNvPr id="17412" name="Picture 4" descr="Costovertebral angle tenderness – Made For Medi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143380"/>
            <a:ext cx="378621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Kidneys</a:t>
            </a:r>
            <a:endParaRPr lang="tr-TR" i="1" dirty="0"/>
          </a:p>
          <a:p>
            <a:pPr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Palpation</a:t>
            </a:r>
            <a:r>
              <a:rPr lang="tr-TR" dirty="0"/>
              <a:t>;</a:t>
            </a:r>
          </a:p>
          <a:p>
            <a:r>
              <a:rPr lang="en-US" dirty="0"/>
              <a:t>The kidneys are difficult to palpate because of  resistance from abdominal muscle tone and </a:t>
            </a:r>
            <a:r>
              <a:rPr lang="tr-TR" dirty="0" err="1"/>
              <a:t>fixated</a:t>
            </a:r>
            <a:r>
              <a:rPr lang="tr-TR" dirty="0"/>
              <a:t> </a:t>
            </a:r>
            <a:r>
              <a:rPr lang="tr-TR" dirty="0" err="1"/>
              <a:t>position</a:t>
            </a:r>
            <a:endParaRPr lang="tr-TR" dirty="0"/>
          </a:p>
          <a:p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difficult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palpate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left</a:t>
            </a:r>
            <a:r>
              <a:rPr lang="tr-TR" dirty="0"/>
              <a:t> </a:t>
            </a:r>
            <a:r>
              <a:rPr lang="tr-TR" dirty="0" err="1"/>
              <a:t>kidney</a:t>
            </a:r>
            <a:r>
              <a:rPr lang="tr-TR" dirty="0"/>
              <a:t> but in 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right</a:t>
            </a:r>
            <a:r>
              <a:rPr lang="tr-TR" dirty="0"/>
              <a:t> </a:t>
            </a:r>
            <a:r>
              <a:rPr lang="tr-TR" dirty="0" err="1"/>
              <a:t>kidney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palpated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lying</a:t>
            </a:r>
            <a:r>
              <a:rPr lang="tr-TR" dirty="0"/>
              <a:t> in </a:t>
            </a:r>
            <a:r>
              <a:rPr lang="tr-TR" dirty="0" err="1"/>
              <a:t>supine</a:t>
            </a:r>
            <a:r>
              <a:rPr lang="tr-TR" dirty="0"/>
              <a:t> </a:t>
            </a:r>
            <a:r>
              <a:rPr lang="tr-TR" dirty="0" err="1"/>
              <a:t>position</a:t>
            </a:r>
            <a:r>
              <a:rPr lang="tr-TR" dirty="0"/>
              <a:t> on a hard </a:t>
            </a:r>
            <a:r>
              <a:rPr lang="tr-TR" dirty="0" err="1"/>
              <a:t>surface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kidney</a:t>
            </a:r>
            <a:r>
              <a:rPr lang="tr-TR" dirty="0"/>
              <a:t> is </a:t>
            </a:r>
            <a:r>
              <a:rPr lang="tr-TR" dirty="0" err="1"/>
              <a:t>lifted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hand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CVA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Kidneys</a:t>
            </a:r>
            <a:endParaRPr lang="tr-TR" i="1" dirty="0"/>
          </a:p>
          <a:p>
            <a:pPr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Palpation</a:t>
            </a:r>
            <a:r>
              <a:rPr lang="tr-TR" dirty="0"/>
              <a:t>;</a:t>
            </a:r>
          </a:p>
          <a:p>
            <a:r>
              <a:rPr lang="tr-TR" dirty="0"/>
              <a:t>On </a:t>
            </a:r>
            <a:r>
              <a:rPr lang="tr-TR" dirty="0" err="1"/>
              <a:t>deep</a:t>
            </a:r>
            <a:r>
              <a:rPr lang="tr-TR" dirty="0"/>
              <a:t> </a:t>
            </a:r>
            <a:r>
              <a:rPr lang="tr-TR" dirty="0" err="1"/>
              <a:t>inspiration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kidney</a:t>
            </a:r>
            <a:r>
              <a:rPr lang="tr-TR" dirty="0"/>
              <a:t> </a:t>
            </a:r>
            <a:r>
              <a:rPr lang="tr-TR" dirty="0" err="1"/>
              <a:t>moves</a:t>
            </a:r>
            <a:r>
              <a:rPr lang="tr-TR" dirty="0"/>
              <a:t> </a:t>
            </a:r>
            <a:r>
              <a:rPr lang="tr-TR" dirty="0" err="1"/>
              <a:t>downward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hand</a:t>
            </a:r>
            <a:r>
              <a:rPr lang="tr-TR" dirty="0"/>
              <a:t> is </a:t>
            </a:r>
            <a:r>
              <a:rPr lang="tr-TR" dirty="0" err="1"/>
              <a:t>pushed</a:t>
            </a:r>
            <a:r>
              <a:rPr lang="tr-TR" dirty="0"/>
              <a:t> </a:t>
            </a:r>
            <a:r>
              <a:rPr lang="tr-TR" dirty="0" err="1"/>
              <a:t>beneath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costal</a:t>
            </a:r>
            <a:r>
              <a:rPr lang="tr-TR" dirty="0"/>
              <a:t> </a:t>
            </a:r>
            <a:r>
              <a:rPr lang="tr-TR" dirty="0" err="1"/>
              <a:t>margin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palpate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kidney</a:t>
            </a:r>
            <a:endParaRPr lang="tr-TR" dirty="0"/>
          </a:p>
          <a:p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size, </a:t>
            </a:r>
            <a:r>
              <a:rPr lang="tr-TR" dirty="0" err="1"/>
              <a:t>shape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consistency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organ can be </a:t>
            </a:r>
            <a:r>
              <a:rPr lang="tr-TR" dirty="0" err="1"/>
              <a:t>palpated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>
              <a:buNone/>
            </a:pPr>
            <a:r>
              <a:rPr lang="tr-TR" i="1" dirty="0" err="1"/>
              <a:t>Bladder</a:t>
            </a:r>
            <a:endParaRPr lang="tr-TR" i="1" dirty="0"/>
          </a:p>
          <a:p>
            <a:pPr>
              <a:buNone/>
            </a:pPr>
            <a:endParaRPr lang="tr-TR" i="1" dirty="0"/>
          </a:p>
          <a:p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palpate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it </a:t>
            </a:r>
            <a:r>
              <a:rPr lang="tr-TR" dirty="0" err="1"/>
              <a:t>needs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contain</a:t>
            </a:r>
            <a:r>
              <a:rPr lang="tr-TR" dirty="0"/>
              <a:t> at </a:t>
            </a:r>
            <a:r>
              <a:rPr lang="tr-TR" dirty="0" err="1"/>
              <a:t>least</a:t>
            </a:r>
            <a:r>
              <a:rPr lang="tr-TR" dirty="0"/>
              <a:t> 150 mL of </a:t>
            </a:r>
            <a:r>
              <a:rPr lang="tr-TR" dirty="0" err="1"/>
              <a:t>urine</a:t>
            </a:r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retention</a:t>
            </a:r>
            <a:r>
              <a:rPr lang="tr-TR" dirty="0"/>
              <a:t> it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rise</a:t>
            </a:r>
            <a:r>
              <a:rPr lang="tr-TR" dirty="0"/>
              <a:t> </a:t>
            </a:r>
            <a:r>
              <a:rPr lang="tr-TR" dirty="0" err="1"/>
              <a:t>above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umbilicus</a:t>
            </a:r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male</a:t>
            </a:r>
            <a:r>
              <a:rPr lang="tr-TR" dirty="0"/>
              <a:t> </a:t>
            </a:r>
            <a:r>
              <a:rPr lang="tr-TR" dirty="0" err="1"/>
              <a:t>infants</a:t>
            </a:r>
            <a:r>
              <a:rPr lang="tr-TR" dirty="0"/>
              <a:t> </a:t>
            </a:r>
            <a:r>
              <a:rPr lang="tr-TR" dirty="0" err="1"/>
              <a:t>hypertrophied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obstruction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/>
              <a:t>urethral</a:t>
            </a:r>
            <a:r>
              <a:rPr lang="tr-TR" dirty="0"/>
              <a:t> </a:t>
            </a:r>
            <a:r>
              <a:rPr lang="tr-TR" dirty="0" err="1"/>
              <a:t>valves</a:t>
            </a:r>
            <a:r>
              <a:rPr lang="tr-TR" dirty="0"/>
              <a:t> can be  </a:t>
            </a:r>
            <a:r>
              <a:rPr lang="tr-TR" dirty="0" err="1"/>
              <a:t>palpated</a:t>
            </a:r>
            <a:endParaRPr lang="tr-TR" dirty="0"/>
          </a:p>
        </p:txBody>
      </p:sp>
      <p:pic>
        <p:nvPicPr>
          <p:cNvPr id="13314" name="Picture 2" descr="Bladder globe, easily and rapidly detectable by ultrasound (*), example... 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4643446"/>
            <a:ext cx="3571900" cy="196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Examination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male</a:t>
            </a:r>
            <a:r>
              <a:rPr lang="tr-TR" dirty="0"/>
              <a:t> </a:t>
            </a:r>
            <a:r>
              <a:rPr lang="tr-TR" dirty="0" err="1"/>
              <a:t>genitalia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i="1" dirty="0"/>
              <a:t>Penis</a:t>
            </a:r>
            <a:endParaRPr lang="tr-TR" dirty="0"/>
          </a:p>
          <a:p>
            <a:r>
              <a:rPr lang="en-US" dirty="0"/>
              <a:t>If the patient has not been circumcised, the foreskin should be retracted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en-US" dirty="0"/>
              <a:t>tumor or </a:t>
            </a:r>
            <a:r>
              <a:rPr lang="en-US" dirty="0" err="1"/>
              <a:t>balanitis</a:t>
            </a:r>
            <a:r>
              <a:rPr lang="en-US" dirty="0"/>
              <a:t> as the cause of foul discharge </a:t>
            </a:r>
            <a:r>
              <a:rPr lang="tr-TR" dirty="0"/>
              <a:t>can be </a:t>
            </a:r>
            <a:r>
              <a:rPr lang="tr-TR" dirty="0" err="1"/>
              <a:t>inspected</a:t>
            </a:r>
            <a:endParaRPr lang="tr-TR" dirty="0"/>
          </a:p>
          <a:p>
            <a:r>
              <a:rPr lang="tr-TR" dirty="0" err="1"/>
              <a:t>Retraction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not be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of </a:t>
            </a:r>
            <a:r>
              <a:rPr lang="tr-TR" dirty="0" err="1"/>
              <a:t>phimosis</a:t>
            </a:r>
            <a:endParaRPr lang="tr-TR" dirty="0"/>
          </a:p>
          <a:p>
            <a:r>
              <a:rPr lang="tr-TR" dirty="0" err="1"/>
              <a:t>Venereal</a:t>
            </a:r>
            <a:r>
              <a:rPr lang="tr-TR" dirty="0"/>
              <a:t> </a:t>
            </a:r>
            <a:r>
              <a:rPr lang="tr-TR" dirty="0" err="1"/>
              <a:t>warts</a:t>
            </a:r>
            <a:r>
              <a:rPr lang="tr-TR" dirty="0"/>
              <a:t>/</a:t>
            </a:r>
            <a:r>
              <a:rPr lang="tr-TR" dirty="0" err="1"/>
              <a:t>scars</a:t>
            </a:r>
            <a:endParaRPr lang="tr-TR" dirty="0"/>
          </a:p>
          <a:p>
            <a:r>
              <a:rPr lang="tr-TR" dirty="0" err="1"/>
              <a:t>Meatal</a:t>
            </a:r>
            <a:r>
              <a:rPr lang="tr-TR" dirty="0"/>
              <a:t> </a:t>
            </a:r>
            <a:r>
              <a:rPr lang="tr-TR" dirty="0" err="1"/>
              <a:t>stenosis</a:t>
            </a:r>
            <a:r>
              <a:rPr lang="tr-TR" dirty="0"/>
              <a:t> 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position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meatus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inspected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SYSTEMİC MANIFESTATIONS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dirty="0" err="1"/>
              <a:t>Weight</a:t>
            </a:r>
            <a:r>
              <a:rPr lang="tr-TR" i="1" dirty="0"/>
              <a:t> </a:t>
            </a:r>
            <a:r>
              <a:rPr lang="tr-TR" i="1" dirty="0" err="1"/>
              <a:t>loss</a:t>
            </a:r>
            <a:endParaRPr lang="tr-TR" i="1" dirty="0"/>
          </a:p>
          <a:p>
            <a:pPr>
              <a:buFont typeface="Wingdings" pitchFamily="2" charset="2"/>
              <a:buChar char="v"/>
            </a:pP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expected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advanced</a:t>
            </a:r>
            <a:r>
              <a:rPr lang="tr-TR" dirty="0"/>
              <a:t> </a:t>
            </a:r>
            <a:r>
              <a:rPr lang="tr-TR" dirty="0" err="1"/>
              <a:t>stages</a:t>
            </a:r>
            <a:r>
              <a:rPr lang="tr-TR" dirty="0"/>
              <a:t> of </a:t>
            </a:r>
            <a:r>
              <a:rPr lang="tr-TR" dirty="0" err="1"/>
              <a:t>cancer</a:t>
            </a:r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/>
              <a:t>May be </a:t>
            </a:r>
            <a:r>
              <a:rPr lang="tr-TR" dirty="0" err="1"/>
              <a:t>noticed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insufficiency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obstruction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infection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>
              <a:buNone/>
            </a:pPr>
            <a:r>
              <a:rPr lang="tr-TR" i="1" dirty="0"/>
              <a:t>Penis</a:t>
            </a:r>
          </a:p>
          <a:p>
            <a:r>
              <a:rPr lang="tr-TR" dirty="0" err="1"/>
              <a:t>Micropenis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macropenis</a:t>
            </a:r>
            <a:r>
              <a:rPr lang="tr-TR" dirty="0"/>
              <a:t> </a:t>
            </a:r>
          </a:p>
          <a:p>
            <a:r>
              <a:rPr lang="en-US" dirty="0"/>
              <a:t>Palpation of the dorsal surface of the shaft may reveal a fibrous plaque involving the tunica </a:t>
            </a:r>
            <a:r>
              <a:rPr lang="en-US" dirty="0" err="1"/>
              <a:t>albuginea</a:t>
            </a:r>
            <a:r>
              <a:rPr lang="en-US" dirty="0"/>
              <a:t> covering of the corpora </a:t>
            </a:r>
            <a:r>
              <a:rPr lang="en-US" dirty="0" err="1"/>
              <a:t>cavernosa</a:t>
            </a:r>
            <a:r>
              <a:rPr lang="en-US" dirty="0"/>
              <a:t>, typical of </a:t>
            </a:r>
            <a:r>
              <a:rPr lang="en-US" dirty="0" err="1"/>
              <a:t>Peyronie’s</a:t>
            </a:r>
            <a:r>
              <a:rPr lang="en-US" dirty="0"/>
              <a:t> disease</a:t>
            </a:r>
            <a:endParaRPr lang="tr-TR" dirty="0"/>
          </a:p>
          <a:p>
            <a:r>
              <a:rPr lang="en-US" dirty="0"/>
              <a:t>Tender areas of </a:t>
            </a:r>
            <a:r>
              <a:rPr lang="en-US" dirty="0" err="1"/>
              <a:t>induration</a:t>
            </a:r>
            <a:r>
              <a:rPr lang="en-US" dirty="0"/>
              <a:t> felt along the urethra may signify </a:t>
            </a:r>
            <a:r>
              <a:rPr lang="en-US" dirty="0" err="1"/>
              <a:t>periurethritis</a:t>
            </a:r>
            <a:r>
              <a:rPr lang="en-US" dirty="0"/>
              <a:t> secondary to urethral stricture 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>
              <a:buNone/>
            </a:pPr>
            <a:r>
              <a:rPr lang="tr-TR" i="1" dirty="0"/>
              <a:t>Testis</a:t>
            </a:r>
            <a:endParaRPr lang="tr-TR" dirty="0"/>
          </a:p>
          <a:p>
            <a:r>
              <a:rPr lang="en-US" dirty="0"/>
              <a:t>The testes should be carefully palpated with the fingers of both hands </a:t>
            </a:r>
            <a:endParaRPr lang="tr-TR" dirty="0"/>
          </a:p>
          <a:p>
            <a:r>
              <a:rPr lang="tr-TR" dirty="0" err="1"/>
              <a:t>Tumors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palpated</a:t>
            </a:r>
            <a:r>
              <a:rPr lang="tr-TR" dirty="0"/>
              <a:t> as hard </a:t>
            </a:r>
            <a:r>
              <a:rPr lang="tr-TR" dirty="0" err="1"/>
              <a:t>masses</a:t>
            </a:r>
            <a:endParaRPr lang="tr-TR" dirty="0"/>
          </a:p>
          <a:p>
            <a:r>
              <a:rPr lang="tr-TR" dirty="0" err="1"/>
              <a:t>Transillumination</a:t>
            </a:r>
            <a:r>
              <a:rPr lang="tr-TR" dirty="0"/>
              <a:t> of </a:t>
            </a:r>
            <a:r>
              <a:rPr lang="tr-TR" dirty="0" err="1"/>
              <a:t>scortal</a:t>
            </a:r>
            <a:r>
              <a:rPr lang="tr-TR" dirty="0"/>
              <a:t> </a:t>
            </a:r>
            <a:r>
              <a:rPr lang="tr-TR" dirty="0" err="1"/>
              <a:t>masses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evaluated</a:t>
            </a:r>
            <a:r>
              <a:rPr lang="tr-TR" dirty="0"/>
              <a:t> (</a:t>
            </a:r>
            <a:r>
              <a:rPr lang="tr-TR" dirty="0" err="1"/>
              <a:t>hydrocele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red</a:t>
            </a:r>
            <a:r>
              <a:rPr lang="tr-TR" dirty="0"/>
              <a:t> </a:t>
            </a:r>
            <a:r>
              <a:rPr lang="tr-TR" dirty="0" err="1"/>
              <a:t>glow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a </a:t>
            </a:r>
            <a:r>
              <a:rPr lang="tr-TR" dirty="0" err="1"/>
              <a:t>tumor</a:t>
            </a:r>
            <a:r>
              <a:rPr lang="tr-TR" dirty="0"/>
              <a:t> is </a:t>
            </a:r>
            <a:r>
              <a:rPr lang="tr-TR" dirty="0" err="1"/>
              <a:t>dark</a:t>
            </a:r>
            <a:r>
              <a:rPr lang="tr-TR" dirty="0"/>
              <a:t>)</a:t>
            </a:r>
          </a:p>
          <a:p>
            <a:r>
              <a:rPr lang="en-US" dirty="0"/>
              <a:t>About 10% of tumors are associated with a secondary </a:t>
            </a:r>
            <a:r>
              <a:rPr lang="en-US" dirty="0" err="1"/>
              <a:t>hydrocele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The testis may be absent from the scrotum, and this may</a:t>
            </a:r>
            <a:r>
              <a:rPr lang="tr-TR" dirty="0"/>
              <a:t> </a:t>
            </a:r>
            <a:r>
              <a:rPr lang="en-US" dirty="0"/>
              <a:t>be transient (physiologic retractile testis) or true </a:t>
            </a:r>
            <a:r>
              <a:rPr lang="en-US" dirty="0" err="1"/>
              <a:t>cryptorchidism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7826" name="Picture 2" descr="Grab Your Gonads | I Heart Gu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00105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PROSTATE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specimen of urine for routine analysis should be collected before the rectal examination </a:t>
            </a:r>
            <a:endParaRPr lang="tr-TR" dirty="0"/>
          </a:p>
          <a:p>
            <a:r>
              <a:rPr lang="tr-TR" dirty="0" err="1"/>
              <a:t>Avarage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width</a:t>
            </a:r>
            <a:r>
              <a:rPr lang="tr-TR" dirty="0"/>
              <a:t> 4 cm</a:t>
            </a:r>
          </a:p>
          <a:p>
            <a:r>
              <a:rPr lang="en-US" dirty="0"/>
              <a:t>Normally, the consistency of the gland is similar to the consistency of the contracted </a:t>
            </a:r>
            <a:r>
              <a:rPr lang="en-US" dirty="0" err="1"/>
              <a:t>thenar</a:t>
            </a:r>
            <a:r>
              <a:rPr lang="en-US" dirty="0"/>
              <a:t> eminence of the thumb </a:t>
            </a:r>
            <a:endParaRPr lang="tr-TR" dirty="0"/>
          </a:p>
          <a:p>
            <a:r>
              <a:rPr lang="tr-TR" dirty="0" err="1"/>
              <a:t>Suspicious</a:t>
            </a:r>
            <a:r>
              <a:rPr lang="tr-TR" dirty="0"/>
              <a:t> </a:t>
            </a:r>
            <a:r>
              <a:rPr lang="tr-TR" dirty="0" err="1"/>
              <a:t>lesions</a:t>
            </a:r>
            <a:r>
              <a:rPr lang="tr-TR" dirty="0"/>
              <a:t> of </a:t>
            </a:r>
            <a:r>
              <a:rPr lang="tr-TR" dirty="0" err="1"/>
              <a:t>prostate</a:t>
            </a:r>
            <a:r>
              <a:rPr lang="tr-TR" dirty="0"/>
              <a:t> </a:t>
            </a:r>
            <a:r>
              <a:rPr lang="tr-TR" dirty="0" err="1"/>
              <a:t>cancer</a:t>
            </a:r>
            <a:r>
              <a:rPr lang="tr-TR" dirty="0"/>
              <a:t> is </a:t>
            </a:r>
            <a:r>
              <a:rPr lang="tr-TR" dirty="0" err="1"/>
              <a:t>seldom</a:t>
            </a:r>
            <a:r>
              <a:rPr lang="tr-TR" dirty="0"/>
              <a:t> </a:t>
            </a:r>
            <a:r>
              <a:rPr lang="tr-TR" dirty="0" err="1"/>
              <a:t>raised</a:t>
            </a:r>
            <a:r>
              <a:rPr lang="tr-TR" dirty="0"/>
              <a:t>; </a:t>
            </a:r>
            <a:r>
              <a:rPr lang="tr-TR" dirty="0" err="1"/>
              <a:t>rather</a:t>
            </a:r>
            <a:r>
              <a:rPr lang="tr-TR" dirty="0"/>
              <a:t>, it is hard </a:t>
            </a:r>
            <a:r>
              <a:rPr lang="tr-TR" dirty="0" err="1"/>
              <a:t>and</a:t>
            </a:r>
            <a:r>
              <a:rPr lang="tr-TR" dirty="0"/>
              <a:t> has a </a:t>
            </a:r>
            <a:r>
              <a:rPr lang="tr-TR" dirty="0" err="1"/>
              <a:t>sharp</a:t>
            </a:r>
            <a:r>
              <a:rPr lang="tr-TR" dirty="0"/>
              <a:t> </a:t>
            </a:r>
            <a:r>
              <a:rPr lang="tr-TR" dirty="0" err="1"/>
              <a:t>edge</a:t>
            </a:r>
            <a:r>
              <a:rPr lang="tr-TR" dirty="0"/>
              <a:t>,it </a:t>
            </a:r>
            <a:r>
              <a:rPr lang="tr-TR" dirty="0" err="1"/>
              <a:t>tends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arise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sulcus</a:t>
            </a:r>
            <a:endParaRPr lang="tr-TR" dirty="0"/>
          </a:p>
          <a:p>
            <a:r>
              <a:rPr lang="tr-TR" dirty="0" err="1"/>
              <a:t>Advanced</a:t>
            </a:r>
            <a:r>
              <a:rPr lang="tr-TR" dirty="0"/>
              <a:t> </a:t>
            </a:r>
            <a:r>
              <a:rPr lang="tr-TR" dirty="0" err="1"/>
              <a:t>carcinomas</a:t>
            </a:r>
            <a:r>
              <a:rPr lang="tr-TR" dirty="0"/>
              <a:t> </a:t>
            </a:r>
            <a:r>
              <a:rPr lang="tr-TR" dirty="0" err="1"/>
              <a:t>tend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fixated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PROSTATE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Massage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Prostatic</a:t>
            </a:r>
            <a:r>
              <a:rPr lang="tr-TR" dirty="0"/>
              <a:t> </a:t>
            </a:r>
            <a:r>
              <a:rPr lang="tr-TR" dirty="0" err="1"/>
              <a:t>Smear</a:t>
            </a:r>
            <a:endParaRPr lang="tr-TR" dirty="0"/>
          </a:p>
          <a:p>
            <a:pPr>
              <a:buNone/>
            </a:pP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avoided</a:t>
            </a:r>
            <a:r>
              <a:rPr lang="tr-TR" dirty="0"/>
              <a:t> in;</a:t>
            </a:r>
          </a:p>
          <a:p>
            <a:r>
              <a:rPr lang="tr-TR" dirty="0"/>
              <a:t>A</a:t>
            </a:r>
            <a:r>
              <a:rPr lang="en-US" dirty="0"/>
              <a:t>cute urethral discharge</a:t>
            </a:r>
            <a:endParaRPr lang="tr-TR" dirty="0"/>
          </a:p>
          <a:p>
            <a:r>
              <a:rPr lang="tr-TR" dirty="0"/>
              <a:t>A</a:t>
            </a:r>
            <a:r>
              <a:rPr lang="en-US" dirty="0"/>
              <a:t>cute </a:t>
            </a:r>
            <a:r>
              <a:rPr lang="en-US" dirty="0" err="1"/>
              <a:t>prostatitis</a:t>
            </a:r>
            <a:endParaRPr lang="tr-TR" dirty="0"/>
          </a:p>
          <a:p>
            <a:r>
              <a:rPr lang="tr-TR" dirty="0"/>
              <a:t>A</a:t>
            </a:r>
            <a:r>
              <a:rPr lang="en-US" dirty="0"/>
              <a:t>cute</a:t>
            </a:r>
            <a:r>
              <a:rPr lang="tr-TR" dirty="0"/>
              <a:t> </a:t>
            </a:r>
            <a:r>
              <a:rPr lang="en-US" dirty="0" err="1"/>
              <a:t>prostatocystitis</a:t>
            </a:r>
            <a:endParaRPr lang="tr-TR" dirty="0"/>
          </a:p>
          <a:p>
            <a:r>
              <a:rPr lang="tr-TR" dirty="0"/>
              <a:t>I</a:t>
            </a:r>
            <a:r>
              <a:rPr lang="en-US" dirty="0"/>
              <a:t>n men near the stage of complete urinary</a:t>
            </a:r>
            <a:r>
              <a:rPr lang="tr-TR" dirty="0"/>
              <a:t> </a:t>
            </a:r>
            <a:r>
              <a:rPr lang="en-US" dirty="0"/>
              <a:t>retention (because it may precipitate complete retention)</a:t>
            </a:r>
            <a:endParaRPr lang="tr-TR" dirty="0"/>
          </a:p>
          <a:p>
            <a:r>
              <a:rPr lang="tr-TR" dirty="0"/>
              <a:t>I</a:t>
            </a:r>
            <a:r>
              <a:rPr lang="en-US" dirty="0"/>
              <a:t>n men suffering from obvious cancer of the gland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LAB TESTS</a:t>
            </a:r>
          </a:p>
        </p:txBody>
      </p:sp>
    </p:spTree>
    <p:extLst>
      <p:ext uri="{BB962C8B-B14F-4D97-AF65-F5344CB8AC3E}">
        <p14:creationId xmlns:p14="http://schemas.microsoft.com/office/powerpoint/2010/main" val="3098831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Evaluation of voided urine includes gross examination, dipstick chemical analysis, and microscopic analyses.</a:t>
            </a:r>
          </a:p>
          <a:p>
            <a:r>
              <a:rPr lang="en-US" dirty="0"/>
              <a:t>Midstream urine sample is obtained</a:t>
            </a:r>
          </a:p>
        </p:txBody>
      </p:sp>
    </p:spTree>
    <p:extLst>
      <p:ext uri="{BB962C8B-B14F-4D97-AF65-F5344CB8AC3E}">
        <p14:creationId xmlns:p14="http://schemas.microsoft.com/office/powerpoint/2010/main" val="568851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and Gross Examination of Urine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7710394" cy="420469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851920" y="2060848"/>
            <a:ext cx="648072" cy="288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555776" y="2708920"/>
            <a:ext cx="648072" cy="288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771800" y="3212976"/>
            <a:ext cx="648072" cy="3516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843808" y="5013176"/>
            <a:ext cx="648072" cy="288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3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Urinary pH may vary from 4.5 to 8</a:t>
            </a:r>
          </a:p>
          <a:p>
            <a:r>
              <a:rPr lang="en-US" dirty="0">
                <a:latin typeface="†p˘øª6‚"/>
              </a:rPr>
              <a:t>A urinary pH between 4.5 and 5.5 is considered acidic, whereas a pH between 6.5 and 8 is considered alkaline</a:t>
            </a:r>
          </a:p>
          <a:p>
            <a:r>
              <a:rPr lang="en-US" dirty="0"/>
              <a:t>Urinary pH is usually acidic in patients with uric acid and </a:t>
            </a:r>
            <a:r>
              <a:rPr lang="en-US" dirty="0" err="1"/>
              <a:t>cystine</a:t>
            </a:r>
            <a:r>
              <a:rPr lang="en-US" dirty="0"/>
              <a:t> </a:t>
            </a:r>
            <a:r>
              <a:rPr lang="en-US" dirty="0" err="1"/>
              <a:t>lithiasis</a:t>
            </a:r>
            <a:r>
              <a:rPr lang="en-US" dirty="0"/>
              <a:t>. </a:t>
            </a:r>
            <a:r>
              <a:rPr lang="en-US" dirty="0" err="1"/>
              <a:t>Alkalinization</a:t>
            </a:r>
            <a:r>
              <a:rPr lang="en-US" dirty="0"/>
              <a:t> of the urine is an important feature of therapy in both conditions</a:t>
            </a:r>
          </a:p>
          <a:p>
            <a:r>
              <a:rPr lang="en-US" dirty="0"/>
              <a:t>Alkaline urine with a pH greater than 7.5 suggests infection with a </a:t>
            </a:r>
            <a:r>
              <a:rPr lang="en-US" dirty="0" err="1"/>
              <a:t>ureasplitting</a:t>
            </a:r>
            <a:r>
              <a:rPr lang="en-US" dirty="0"/>
              <a:t> organism, most commonly Proteus</a:t>
            </a:r>
          </a:p>
        </p:txBody>
      </p:sp>
    </p:spTree>
    <p:extLst>
      <p:ext uri="{BB962C8B-B14F-4D97-AF65-F5344CB8AC3E}">
        <p14:creationId xmlns:p14="http://schemas.microsoft.com/office/powerpoint/2010/main" val="3216185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Blood/Hematuria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Hematuria can be distinguished from </a:t>
            </a:r>
            <a:r>
              <a:rPr lang="en-US" dirty="0" err="1"/>
              <a:t>hemoglobinuria</a:t>
            </a:r>
            <a:r>
              <a:rPr lang="en-US" dirty="0"/>
              <a:t> and </a:t>
            </a:r>
            <a:r>
              <a:rPr lang="en-US" dirty="0" err="1"/>
              <a:t>myoglobinuria</a:t>
            </a:r>
            <a:r>
              <a:rPr lang="en-US" dirty="0"/>
              <a:t> by microscopic examination</a:t>
            </a:r>
          </a:p>
          <a:p>
            <a:r>
              <a:rPr lang="en-US" dirty="0"/>
              <a:t>Identifying the hematuria as </a:t>
            </a:r>
            <a:r>
              <a:rPr lang="en-US" dirty="0" err="1"/>
              <a:t>nephrologic</a:t>
            </a:r>
            <a:r>
              <a:rPr lang="en-US" dirty="0"/>
              <a:t> versus urologic and glomerular versus </a:t>
            </a:r>
            <a:r>
              <a:rPr lang="en-US" dirty="0" err="1"/>
              <a:t>nonglomerular</a:t>
            </a:r>
            <a:r>
              <a:rPr lang="en-US" dirty="0"/>
              <a:t> is one of the first steps in the analysis.</a:t>
            </a:r>
          </a:p>
          <a:p>
            <a:r>
              <a:rPr lang="en-US" dirty="0"/>
              <a:t>Asymptomatic microscopic hematuria (AMH) “is defined as three or greater RBC/HPF on a properly collected urinary specimen in the absence of an obvious benign cause</a:t>
            </a:r>
          </a:p>
        </p:txBody>
      </p:sp>
    </p:spTree>
    <p:extLst>
      <p:ext uri="{BB962C8B-B14F-4D97-AF65-F5344CB8AC3E}">
        <p14:creationId xmlns:p14="http://schemas.microsoft.com/office/powerpoint/2010/main" val="359577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Local pain is felt in or near the involved organ</a:t>
            </a:r>
            <a:endParaRPr lang="tr-TR" dirty="0"/>
          </a:p>
          <a:p>
            <a:endParaRPr lang="tr-TR" dirty="0"/>
          </a:p>
          <a:p>
            <a:r>
              <a:rPr lang="en-US" dirty="0"/>
              <a:t>Referred pain originates in a diseased organ but is felt at some distance from that organ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646744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Leukocyte Esterase and Nitrite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Leukocyte esterase activity indicates the presence of white blood cells in the urine</a:t>
            </a:r>
          </a:p>
          <a:p>
            <a:r>
              <a:rPr lang="en-US" dirty="0"/>
              <a:t>The presence of nitrites in the urine is strongly suggestive of </a:t>
            </a:r>
            <a:r>
              <a:rPr lang="en-US" dirty="0" err="1"/>
              <a:t>bacteriuria</a:t>
            </a:r>
            <a:endParaRPr lang="en-US" dirty="0"/>
          </a:p>
          <a:p>
            <a:pPr lvl="1"/>
            <a:r>
              <a:rPr lang="en-US" dirty="0"/>
              <a:t>many species of </a:t>
            </a:r>
            <a:r>
              <a:rPr lang="en-US" dirty="0" err="1"/>
              <a:t>gramnegative</a:t>
            </a:r>
            <a:r>
              <a:rPr lang="en-US" dirty="0"/>
              <a:t> bacteria can convert nitrates to nitrites</a:t>
            </a:r>
          </a:p>
          <a:p>
            <a:r>
              <a:rPr lang="en-US" dirty="0"/>
              <a:t>Leukocyte esterase is produced by neutrophils</a:t>
            </a:r>
          </a:p>
        </p:txBody>
      </p:sp>
    </p:spTree>
    <p:extLst>
      <p:ext uri="{BB962C8B-B14F-4D97-AF65-F5344CB8AC3E}">
        <p14:creationId xmlns:p14="http://schemas.microsoft.com/office/powerpoint/2010/main" val="3847988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Urinary cytology is ordered when </a:t>
            </a:r>
            <a:r>
              <a:rPr lang="en-US" dirty="0" err="1"/>
              <a:t>urothelial</a:t>
            </a:r>
            <a:r>
              <a:rPr lang="en-US" dirty="0"/>
              <a:t> malignancy is suspected</a:t>
            </a:r>
          </a:p>
          <a:p>
            <a:r>
              <a:rPr lang="en-US" dirty="0" err="1"/>
              <a:t>Standart</a:t>
            </a:r>
            <a:r>
              <a:rPr lang="en-US" dirty="0"/>
              <a:t> in </a:t>
            </a:r>
            <a:r>
              <a:rPr lang="en-US" dirty="0" err="1"/>
              <a:t>Urothelial</a:t>
            </a:r>
            <a:r>
              <a:rPr lang="en-US" dirty="0"/>
              <a:t> Cancer(UC) Evaluation</a:t>
            </a:r>
          </a:p>
          <a:p>
            <a:r>
              <a:rPr lang="en-US" dirty="0" err="1"/>
              <a:t>Speicific</a:t>
            </a:r>
            <a:r>
              <a:rPr lang="en-US" dirty="0"/>
              <a:t> for High Grade UC</a:t>
            </a:r>
          </a:p>
          <a:p>
            <a:r>
              <a:rPr lang="en-US" dirty="0"/>
              <a:t>Moderate Sensitivity</a:t>
            </a:r>
          </a:p>
          <a:p>
            <a:pPr lvl="1"/>
            <a:r>
              <a:rPr lang="en-US" dirty="0"/>
              <a:t>Lower in Low Grade UC</a:t>
            </a:r>
          </a:p>
        </p:txBody>
      </p:sp>
    </p:spTree>
    <p:extLst>
      <p:ext uri="{BB962C8B-B14F-4D97-AF65-F5344CB8AC3E}">
        <p14:creationId xmlns:p14="http://schemas.microsoft.com/office/powerpoint/2010/main" val="3116802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Laboratory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serum </a:t>
            </a:r>
            <a:r>
              <a:rPr lang="en-US" dirty="0" err="1"/>
              <a:t>creatinine</a:t>
            </a:r>
            <a:r>
              <a:rPr lang="en-US" dirty="0"/>
              <a:t> and calculated glomerular filtration rate (GFR) is often used to assess baseline or current renal function</a:t>
            </a:r>
          </a:p>
          <a:p>
            <a:pPr lvl="1"/>
            <a:r>
              <a:rPr lang="en-US" dirty="0"/>
              <a:t>BPH</a:t>
            </a:r>
          </a:p>
          <a:p>
            <a:pPr lvl="1"/>
            <a:r>
              <a:rPr lang="en-US" dirty="0"/>
              <a:t>Urologic Cancers</a:t>
            </a:r>
          </a:p>
          <a:p>
            <a:pPr lvl="1"/>
            <a:r>
              <a:rPr lang="en-US" dirty="0" err="1"/>
              <a:t>Urolithiasis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Complete blood count (CBC)</a:t>
            </a:r>
          </a:p>
          <a:p>
            <a:pPr lvl="1"/>
            <a:r>
              <a:rPr lang="en-US" dirty="0"/>
              <a:t>WBC in systemic infection and postoperative surveillance</a:t>
            </a:r>
          </a:p>
          <a:p>
            <a:pPr lvl="1"/>
            <a:r>
              <a:rPr lang="en-US" dirty="0" err="1"/>
              <a:t>Hb</a:t>
            </a:r>
            <a:r>
              <a:rPr lang="en-US" dirty="0"/>
              <a:t> and </a:t>
            </a:r>
            <a:r>
              <a:rPr lang="en-US" dirty="0" err="1"/>
              <a:t>Htc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052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TUMOR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PSA, also known as human </a:t>
            </a:r>
            <a:r>
              <a:rPr lang="en-US" dirty="0" err="1"/>
              <a:t>kallikrein</a:t>
            </a:r>
            <a:r>
              <a:rPr lang="en-US" dirty="0"/>
              <a:t> peptidase 3(hK3), is a serine protease and a member of the </a:t>
            </a:r>
            <a:r>
              <a:rPr lang="en-US" dirty="0" err="1"/>
              <a:t>kallikrein</a:t>
            </a:r>
            <a:r>
              <a:rPr lang="en-US" dirty="0"/>
              <a:t> gene family. It is produced by prostatic luminal epithelial cells (Examined in Blood)</a:t>
            </a:r>
          </a:p>
          <a:p>
            <a:pPr lvl="1"/>
            <a:r>
              <a:rPr lang="en-US" dirty="0" err="1"/>
              <a:t>Screeining</a:t>
            </a:r>
            <a:r>
              <a:rPr lang="en-US" dirty="0"/>
              <a:t> for prostate cancer</a:t>
            </a:r>
          </a:p>
          <a:p>
            <a:pPr lvl="1"/>
            <a:r>
              <a:rPr lang="en-US" dirty="0"/>
              <a:t>High sensitivity</a:t>
            </a:r>
          </a:p>
          <a:p>
            <a:pPr lvl="1"/>
            <a:r>
              <a:rPr lang="en-US" dirty="0"/>
              <a:t>Low </a:t>
            </a:r>
            <a:r>
              <a:rPr lang="en-US" dirty="0" err="1"/>
              <a:t>Specifity</a:t>
            </a:r>
            <a:endParaRPr lang="en-US" dirty="0"/>
          </a:p>
          <a:p>
            <a:pPr lvl="1"/>
            <a:r>
              <a:rPr lang="en-US" dirty="0"/>
              <a:t>Organ Specific</a:t>
            </a:r>
          </a:p>
          <a:p>
            <a:pPr lvl="1"/>
            <a:r>
              <a:rPr lang="en-US" dirty="0"/>
              <a:t>Useful in Prostate Cancer Surveillance</a:t>
            </a:r>
          </a:p>
        </p:txBody>
      </p:sp>
    </p:spTree>
    <p:extLst>
      <p:ext uri="{BB962C8B-B14F-4D97-AF65-F5344CB8AC3E}">
        <p14:creationId xmlns:p14="http://schemas.microsoft.com/office/powerpoint/2010/main" val="2256438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TUMOR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alpha-fetoprotein (AFP)</a:t>
            </a:r>
          </a:p>
          <a:p>
            <a:r>
              <a:rPr lang="en-US" dirty="0"/>
              <a:t>human chorionic gonadotropin (HCG)</a:t>
            </a:r>
          </a:p>
          <a:p>
            <a:r>
              <a:rPr lang="en-US" dirty="0"/>
              <a:t>lactate dehydrogenase (LDH)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Germ Cell Tumors</a:t>
            </a:r>
          </a:p>
          <a:p>
            <a:pPr lvl="1"/>
            <a:r>
              <a:rPr lang="en-US" dirty="0"/>
              <a:t>Non organ – non tumor specific</a:t>
            </a:r>
          </a:p>
          <a:p>
            <a:pPr lvl="1"/>
            <a:r>
              <a:rPr lang="en-US" dirty="0"/>
              <a:t>Mostly expressed in Non-Seminomas</a:t>
            </a:r>
          </a:p>
          <a:p>
            <a:pPr lvl="1"/>
            <a:r>
              <a:rPr lang="en-US" dirty="0"/>
              <a:t>In 15% of Seminoma cases HCG increases</a:t>
            </a:r>
          </a:p>
          <a:p>
            <a:pPr lvl="1"/>
            <a:r>
              <a:rPr lang="en-US" dirty="0"/>
              <a:t>Utilized in diagnosis, follow-up ad prognostic evaluation </a:t>
            </a:r>
          </a:p>
        </p:txBody>
      </p:sp>
    </p:spTree>
    <p:extLst>
      <p:ext uri="{BB962C8B-B14F-4D97-AF65-F5344CB8AC3E}">
        <p14:creationId xmlns:p14="http://schemas.microsoft.com/office/powerpoint/2010/main" val="4292327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err="1"/>
              <a:t>Campbell</a:t>
            </a:r>
            <a:r>
              <a:rPr lang="tr-TR" dirty="0"/>
              <a:t>-</a:t>
            </a:r>
            <a:r>
              <a:rPr lang="tr-TR" dirty="0" err="1"/>
              <a:t>Walsh</a:t>
            </a:r>
            <a:r>
              <a:rPr lang="tr-TR" dirty="0"/>
              <a:t> </a:t>
            </a:r>
            <a:r>
              <a:rPr lang="tr-TR" dirty="0" err="1"/>
              <a:t>Urology</a:t>
            </a:r>
            <a:r>
              <a:rPr lang="tr-TR" dirty="0"/>
              <a:t> (12th </a:t>
            </a:r>
            <a:r>
              <a:rPr lang="tr-TR" dirty="0" err="1"/>
              <a:t>Edition</a:t>
            </a:r>
            <a:r>
              <a:rPr lang="tr-TR" dirty="0"/>
              <a:t>-2020)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Smith</a:t>
            </a:r>
            <a:r>
              <a:rPr lang="tr-TR" dirty="0"/>
              <a:t> &amp; </a:t>
            </a:r>
            <a:r>
              <a:rPr lang="tr-TR" dirty="0" err="1"/>
              <a:t>Tanagho's</a:t>
            </a:r>
            <a:r>
              <a:rPr lang="tr-TR" dirty="0"/>
              <a:t> General </a:t>
            </a:r>
            <a:r>
              <a:rPr lang="tr-TR" dirty="0" err="1"/>
              <a:t>Urology</a:t>
            </a:r>
            <a:r>
              <a:rPr lang="tr-TR" dirty="0"/>
              <a:t> (19th </a:t>
            </a:r>
            <a:r>
              <a:rPr lang="tr-TR" dirty="0" err="1"/>
              <a:t>Edition</a:t>
            </a:r>
            <a:r>
              <a:rPr lang="tr-TR" dirty="0"/>
              <a:t>-2020)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Harrison's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of 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Medicine</a:t>
            </a:r>
            <a:r>
              <a:rPr lang="tr-TR" dirty="0"/>
              <a:t> (20th </a:t>
            </a:r>
            <a:r>
              <a:rPr lang="tr-TR" dirty="0" err="1"/>
              <a:t>Edition</a:t>
            </a:r>
            <a:r>
              <a:rPr lang="tr-TR" dirty="0"/>
              <a:t>)</a:t>
            </a:r>
            <a:endParaRPr lang="tr-TR" u="sng" dirty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EAU </a:t>
            </a:r>
            <a:r>
              <a:rPr lang="tr-TR" dirty="0" err="1"/>
              <a:t>Guidelines</a:t>
            </a:r>
            <a:r>
              <a:rPr lang="tr-TR" dirty="0"/>
              <a:t> 2020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AUA </a:t>
            </a:r>
            <a:r>
              <a:rPr lang="tr-TR" dirty="0" err="1"/>
              <a:t>Guidlines</a:t>
            </a:r>
            <a:r>
              <a:rPr lang="tr-TR" dirty="0"/>
              <a:t>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KIDNEY 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r>
              <a:rPr lang="en-US" dirty="0"/>
              <a:t>Typical renal pain is felt as a dull and constant ache in the </a:t>
            </a:r>
            <a:r>
              <a:rPr lang="en-US" dirty="0" err="1"/>
              <a:t>costovertebral</a:t>
            </a:r>
            <a:r>
              <a:rPr lang="en-US" dirty="0"/>
              <a:t> angle just lateral to the </a:t>
            </a:r>
            <a:r>
              <a:rPr lang="en-US" dirty="0" err="1"/>
              <a:t>sacrospinalis</a:t>
            </a:r>
            <a:r>
              <a:rPr lang="en-US" dirty="0"/>
              <a:t> muscle and just below the 12th rib </a:t>
            </a:r>
            <a:endParaRPr lang="tr-TR" dirty="0"/>
          </a:p>
          <a:p>
            <a:endParaRPr lang="tr-TR" dirty="0"/>
          </a:p>
          <a:p>
            <a:r>
              <a:rPr lang="tr-TR" dirty="0"/>
              <a:t>P</a:t>
            </a:r>
            <a:r>
              <a:rPr lang="en-US" dirty="0" err="1"/>
              <a:t>ain</a:t>
            </a:r>
            <a:r>
              <a:rPr lang="en-US" dirty="0"/>
              <a:t> often spreads along the </a:t>
            </a:r>
            <a:r>
              <a:rPr lang="en-US" dirty="0" err="1"/>
              <a:t>subcostal</a:t>
            </a:r>
            <a:r>
              <a:rPr lang="en-US" dirty="0"/>
              <a:t> area toward the umbilicus or lower abdominal quadrant </a:t>
            </a:r>
            <a:endParaRPr lang="tr-TR" dirty="0"/>
          </a:p>
          <a:p>
            <a:endParaRPr lang="tr-TR" dirty="0"/>
          </a:p>
          <a:p>
            <a:r>
              <a:rPr lang="tr-TR" dirty="0"/>
              <a:t>M</a:t>
            </a:r>
            <a:r>
              <a:rPr lang="en-US" dirty="0"/>
              <a:t>any urologic renal diseases are painless because their progression is so slow that sudden capsular distention does not occur </a:t>
            </a:r>
            <a:r>
              <a:rPr lang="tr-TR" dirty="0"/>
              <a:t>(e.g. </a:t>
            </a:r>
            <a:r>
              <a:rPr lang="tr-TR" dirty="0" err="1"/>
              <a:t>cancer</a:t>
            </a:r>
            <a:r>
              <a:rPr lang="tr-TR" dirty="0"/>
              <a:t>,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pyelonephritis</a:t>
            </a:r>
            <a:r>
              <a:rPr lang="tr-TR" dirty="0"/>
              <a:t>,</a:t>
            </a:r>
            <a:r>
              <a:rPr lang="tr-TR" dirty="0" err="1"/>
              <a:t>staghorn</a:t>
            </a:r>
            <a:r>
              <a:rPr lang="tr-TR" dirty="0"/>
              <a:t> </a:t>
            </a:r>
            <a:r>
              <a:rPr lang="tr-TR" dirty="0" err="1"/>
              <a:t>calculus</a:t>
            </a:r>
            <a:r>
              <a:rPr lang="tr-TR" dirty="0"/>
              <a:t>…)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URETERAL 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Ureteral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is </a:t>
            </a:r>
            <a:r>
              <a:rPr lang="tr-TR" dirty="0" err="1"/>
              <a:t>typically</a:t>
            </a:r>
            <a:r>
              <a:rPr lang="tr-TR" dirty="0"/>
              <a:t> </a:t>
            </a:r>
            <a:r>
              <a:rPr lang="tr-TR" dirty="0" err="1"/>
              <a:t>triggered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obstruction</a:t>
            </a:r>
            <a:r>
              <a:rPr lang="tr-TR" dirty="0"/>
              <a:t> (</a:t>
            </a:r>
            <a:r>
              <a:rPr lang="tr-TR" dirty="0" err="1"/>
              <a:t>stone</a:t>
            </a:r>
            <a:r>
              <a:rPr lang="tr-TR" dirty="0"/>
              <a:t>,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cloth</a:t>
            </a:r>
            <a:r>
              <a:rPr lang="tr-TR" dirty="0"/>
              <a:t>)</a:t>
            </a:r>
          </a:p>
          <a:p>
            <a:r>
              <a:rPr lang="tr-TR" dirty="0" err="1"/>
              <a:t>Typical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capsular</a:t>
            </a:r>
            <a:r>
              <a:rPr lang="tr-TR" dirty="0"/>
              <a:t> </a:t>
            </a:r>
            <a:r>
              <a:rPr lang="tr-TR" dirty="0" err="1"/>
              <a:t>distention</a:t>
            </a:r>
            <a:endParaRPr lang="tr-TR" dirty="0"/>
          </a:p>
          <a:p>
            <a:r>
              <a:rPr lang="tr-TR" dirty="0" err="1"/>
              <a:t>Colicky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pelvic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ureteral</a:t>
            </a:r>
            <a:r>
              <a:rPr lang="tr-TR" dirty="0"/>
              <a:t> </a:t>
            </a:r>
            <a:r>
              <a:rPr lang="tr-TR" dirty="0" err="1"/>
              <a:t>muscle</a:t>
            </a:r>
            <a:r>
              <a:rPr lang="tr-TR" dirty="0"/>
              <a:t> </a:t>
            </a:r>
            <a:r>
              <a:rPr lang="tr-TR" dirty="0" err="1"/>
              <a:t>spasm</a:t>
            </a:r>
            <a:endParaRPr lang="tr-TR" dirty="0"/>
          </a:p>
          <a:p>
            <a:r>
              <a:rPr lang="tr-TR" dirty="0" err="1"/>
              <a:t>Radiates</a:t>
            </a:r>
            <a:r>
              <a:rPr lang="tr-TR" dirty="0"/>
              <a:t> </a:t>
            </a:r>
            <a:r>
              <a:rPr lang="en-US" dirty="0"/>
              <a:t>from the </a:t>
            </a:r>
            <a:r>
              <a:rPr lang="en-US" dirty="0" err="1"/>
              <a:t>costovertebral</a:t>
            </a:r>
            <a:r>
              <a:rPr lang="en-US" dirty="0"/>
              <a:t> angle down toward the lower anterior abdominal quadrant, along the course of the </a:t>
            </a:r>
            <a:r>
              <a:rPr lang="en-US" dirty="0" err="1"/>
              <a:t>ureter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URETERAL 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men, it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radiate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, </a:t>
            </a:r>
            <a:r>
              <a:rPr lang="tr-TR" dirty="0" err="1"/>
              <a:t>scrotum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testicle</a:t>
            </a:r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 it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radiate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vulva</a:t>
            </a:r>
          </a:p>
          <a:p>
            <a:endParaRPr lang="tr-TR" dirty="0"/>
          </a:p>
        </p:txBody>
      </p:sp>
      <p:sp>
        <p:nvSpPr>
          <p:cNvPr id="2050" name="AutoShape 2" descr="data:image/jpeg;base64,/9j/4AAQSkZJRgABAQAAAQABAAD/2wCEAAkGBxISEhUQEBIVFRUVFRUVFxUVFRUVFhUVGBUWFhUVFRUYHSggGBolHRcWITEhJSkrLi4uFx8zODMtNygtLisBCgoKDg0OGBAQFy0dHR0tKy0tLS0tLSstLS0rLSstLS0tLS0tLS0tKysrLS0tLSstLS03Ny03LS0tKzcrNystK//AABEIAMMBAgMBIgACEQEDEQH/xAAcAAABBQEBAQAAAAAAAAAAAAAAAQMEBQYHAgj/xABDEAABAwIEAwUGBAIIBQUAAAABAAIDBBEFEiExBkFRBxMiYXEUMlKBkaEjQrHwcsEVM2JzkrLR4UNjgpPxFiQ0U1T/xAAaAQEAAwEBAQAAAAAAAAAAAAAAAQIDBAUG/8QAJhEBAQACAQQBBAIDAAAAAAAAAAECEQMEEiExQRMyUXEiYQUjM//aAAwDAQACEQMRAD8A7MiyAhZLCyRKgIBFkIQCEiVAWQhCAQhCAQhCAQhCAQkXPeKeK5JnPpqM5ImG01RzJ5xxHr5qLlppx8eXJdYtTjHFVHSm00zQfhb4nfQKuo+0OhkdlJlZrbM+J7W/4raLBtngiAdl1J3sHPPUklTHOz2c1xs7xcrW5C1lleX+nfOhx15vl1iGVrwHMIc07EG4K9rAcIYqYZRC42ZIQLcg87FvkdiugWWuN7o4eXivHl20iLJbFZ+j4up5RdgkJ9odTBmXxF7ffcB8I5lSyX9kKDhteZBIZIzDkkMYL3NOcDZ4tyKh8L8QtrIXT5REGyyxWc4H+rcWl1/kp0LpC8ukaBcuAHI3FjfoUpeNdRpvqNPVQFQEIQCEIQCRCECoQhAICEIBCEIESoSXRJUJLougVCS6ECoSFyVAIQkJA1OgGp9BuiGO7QsdMbBSQutJKLuI3ZHtf1Kw2JzNFOI4DaxDTyPmXep5r0MSFTWVdS82bmLI7/C3QfLS/wA1WR1V7lws07G2h9f3zXPllt7PBxTjx8+yxUbzG6Rx/DZo5xNrHnlPNSK7xZY48xa1ovlvYADQuPK6bwZhlL6YuLgbvYL6eYS4/C6nYQ0mNkr2scM97eTiq6WmXwcosNa9okldIHg+ENe4aDW+i6vDw7C5rXZ59Wg/17+Y9Vg8BpC50UWYEvIytBDjlGrnm2wA/VdWaLAAbAWWvFuOLrbjbJPcQsOwmOFxcx0huLeORzx8gVzThjDK2irHVvcyPilqp4ZYct3RxuIcyojHwnmV1kpQStpdOFyd2E1Qe100Mz6duJSSSxgEl0ZbaN+W9yzNZN4Bw7OW0kc1PI2NtRWuewggBjw7us9jruLXXXLpCVPcacepsFqxHRCpZOIGsq4nta0yPic6U908x3v7trO5K9fgUzK2CKN73Q1MDPaC8kPHs5zNdbkXaAroocVHFI3vTPY5ywMvf8oN7AclGw+UIKFAEIQgRCVIgW6YrJsjc52BF/S9k+F4mjD2uYdnAj6ol5EqUPWepK8i8b/ejOQ+dk//AEmOqp3t8eC30vM6MyqY68HmpLZ074i8NiYXrwXqMZV4Mqd5ONL7xJ3ihGZeDMq9630lgZQNyvYesvjVcc0cbN8we49GjS3zVuKrVW7lbxh1U59S2Ee63xu8yNgrZZ/h9+aeY87DS99ytArxlZqhZ3j/ABEwUMpBs59ox/1aH7LRLAdschFNEOst/WwVc7rGtODHu5JL+WIwfKILFoOYuJ116BMRzdy59m+CVmR19cove7R1XmKF3skT27G4Plqm4ml7GOLmG8hYW5gHG2x9PNc0exnWrwltNS908uLs9y0htw0cy5ScR4QZOJSX5u9Oa2oB5gjoVIoZIoRHBO05iLhwbmaS78oI5LSMAGgAAA2H70Ub8uWqPhFlHh5MboHQSPs3vnuL2yAbASH3Rflot8xwIuCCDsRsfRZ2opmyNLHDQ7g6hU9JVSYe5updTOOV4vd0JOzhf8q2w5Phy8nFv+UbtCRjgQCDcEAgjY+iVbOYIQhEBCEIBCEIBCEIEQhCBQkcUBeZNkSwPFk5hqc492Vo9A5uh+aqmYgSd1Z8csLmE82HMPTmsnTynQrk5PufS9Fxy8c20TsX7tpedbbDqeQWexziWaO0jJ3d40g5R7n8Nk1itRYNHqf5BZWphfK5sbSBncGgk2FydyeijC7a83BjMe7Tu+DYj38Ec9rZ2BxHQ81JdIqzB6buII4Ab5GBt+RPMqXmS15PY9ukTL5kjzoob33UbXmMNStsC46uJFz8xdSHVKh1R8JHWw+6YqZCBf8Aduqdx2RZ8EzXqaht/wArfsSFslz3s9ferm/uh/mK6EuvD083nms6Fgu2SG9Gx/wyj7iy3qzPaVRGXDpw0XLQJAP4TcqcpuVHDl2543+3KMEqs1MInWcA4i3qlqqNoymzWuzAMGx8j6Kq4VrxHIWuNmyAC52B5OVzjETiS8C40bfz6jqFyvbym1qziZ1PeGVgcY9z71z0aU1Djj4HXfE7vC7O9xdqY3agW6WVVR0YaQx2t7n67Jqjw2TvfECdSNST5WuVPhj9N0+lxAOaHsN2kXA8ipUrGytc02s4Wv6jQrmOFV8wqZqanOdkUfen+xYgPLfrsrvEMcFMwSBxJc24LtWlxBAFuR20SYVz52S6bngKqL6QNcSTE50V+uUkBaNUXBOGugo42yWzuvI63Vxur1dM9ODL3QhCLKVQhCLIBF0EICICEIRJEJbIRAC8yDRegkcETGJ4jj3v5rBZcr3M6H7cl1HH6W4XNcXhLJx0LVzcs8vo/wDH8kuOlVirrn/pCpKk7WFyHNI+uyvMVZYB/ICx/kqCtmAGm/7sq4R3ctlw06vwliIkjyhxcABlvuORafQrQArB9nsDozkk0dlLiOmYg2Pmty0qmX3V5NmjVY/YdTt1A3UUPXurPjPk23zKj3Qkeak3sD1UTFX2YT6fqpcw0v02VdjJ/DN+n81CVj2Zt/HqXW2YwX+ZXQli+zGEd1NLzfLb5NFrLaLux9R5HPd50LzKwOBa4XDgWkdQdCF6QpYvmzi3An4fVPgcDkJLoncnxk3A9Rt8k9Q46/uxE4hzBsHe83yBHJd04o4ahr4TDMNtWvHvMPUFcK4m4Dr6ElwjM0XKSIZtOWZo1BWOXH+HrdP1WNkxyWRxOIua4sIAGoDv00TWN8U+EtgaI73u6+Z59DyWRifM85WxyOdtYMcTf0st3wb2YVNQ9s1e0wwgg927+sk52I/KFXHC78t+Tm4sZva77GsBc2Gpr5W2EzDHGCNSxty9+vIm30XvsywoTyySzkyMi91jrFocSbac7BdJrYWsppGMAa1sLg0DYAN2CyPZO0dzN5vH6La+48m590yyaM4dJB4qR1286eQnIevdv3YfLZSqHFWSHuyDHKN4pNHerTs8eYU5R66hjmGWRt7ag7Ob5tduCrMEhAVQTUU+4dURDpbvmj0/P+qn0FdHM3PE8OF7G24PwuG7T6obYGl4vqJK+qwxsrWy9+1sLnNGWOEMDpLfG83sArWo4nhpJax0klRKY3wRiIhhBkeLMZBru4732Xit7Po5Hzzd+5sstRHUMkAGaF7Blyg8wRoU9inArZzO905EkskEocGg93JBYg25g9FbwhU4LxcYX10tU2dzfbYoI4fC58Zextm2vb3j1Vwzj2n7tznRTMkbU+y9w4NEhmtmABva2XW900/gXN3hfUEulqoatxDQBnjy2aB8JyhFbwHHJ3r+9IfJVisY4tBDJAzLkI/M0gbJ4Sk0nHdK90TS2Rnfd8A5wAa2SDN3kTjffwm1t1oaCqEsbJQ0tDwHAO94A7XWW4owBs7KSmeAX+0tkzxMyNa1vikJA2BAy/NbCw5bDb05KKBCEKABCAhBFq4cwIXO+NqHJ3cn9vL9V00hYrtIAEEbRu6UW+Wqz5Jubd3R81xzk/LFOaBuN9wotHh1OH5+6FxqL7A9QFNqG6KNGbFcu6+jxksW+DVA9qfruCB6gBa2MrnOFZhVt10uXeeoW+jk0VXFz4dtMSnxP9R+iZT8u/qmrKWCNiMzWNbmNsz2t9STso2Mts0jTcDXXmveP0xeyMj8krXH05Fe6wXFz6lTfSJfK57NJfw5mdJA76hbNYfs1GtQfNnzW4XZh9seTzzXJQhCFZiAlBSIQA+X0CLIQiTFcLxyA7Fjh9isP2Tnw1Dejgt5OLtcOrXfosB2VO1qG8w4X+pVb7jTD7K6EEJD+/8AdVU2Kue4xUbRI4e9IdIY/Uj3yPhCsyT62sZC3NI4NHLqT0aOazeIsldNFUsaKculYzpJM07iQDQC3W5V3Q4UGO72Rxmm5yPG3lG0aMCbxU5p6Zn9t79r3DW/bdSKbH8fngr4onEspn921sjA1/4rnG7JQdQCLWIWXwnGKinY5jJbuqcWdTmR4zdywu1cL8yNADpsulyYbC6QTOjaZABZ5Gott6pt2C0xzgwR/iuDnjL7zviI+LzUoYUcWVhcyBsjA7+kX0ffZARJGGuINtswtY2TEPGlYWQwl7e8fW1FK6cMaPDELsAB8IcdN10NuE04DGiGMCN2dgyjwv8AiHPN57puXBKZzDE6CMsL85blFjIdS/yd5qNxLIVfEldAab2sZGOytlfEGvtIZMrc7dw1w6bFb87qEcHp7td3LLsADCR7oG1uqmlAISIUBQhAQiSgLnPFFR7RV5N2Q+EdC/dxW8xOsEMMkx2Y0u+Y2+65zhERIzu1LiXX8zqsuW+NOvo8P5d34M1tJpoqiSnIW0kpiWm26qa2jtray5a9zh5vhQ0jbTxrYRHRZOI/j/whaWjmBCg6jd8pMiaKdcm3KXI8ynwkKPWDwk+VlIJHVVeKzaWB80QvOzN1/aQOTmD7LcLEdl0Nop5Pilt9Atuu3D08jmu86EIQrMghCEAhCLol5ldYOJ2DSfsuR8D4saSpd30cgZUlwhytzGVwNwGALrkrA4Fp2IsfncLlPDlBI3FmwPeXMpy8xg/ladSAq3214/tyjoAo5p9an8NnKBh1P968b+g0VrDE1rQ1gDWjYAWA9AvaFZiFVyDNWtH/ANcBO/N7rbfJWiqqHxVdS/Twtijvz2za9d1ItUIQoAhCESEIQgRCEIgAJbICAiWX7Qai0DIR/wAWQA/wt8R+6rsLp9Bok40mzVkUfwMzfNx6Kww9q5+S7yej087eP9pbYdFArqW4VqmZlnlGuOVlc9qoMlQQeY0+ikR1GXdXGOYdnGZo8Q+48vNZaukdYANJde2g/wAw5FZvR485nNVdx4lfY69enovTpj1usvTzgE6EkaG6s/bGEaCx8incrydPZ5ifJMoFbIA29/8AymIaq9x71v3qVExKp0yjc768leOSug9lUmajceszz9Vs1huyd3/t5hyEun0W5XZj6eRy/fTc8zWNL5HBrRqXONgB5lI6oYA0l4AeQGG/vE7AdVQdpUDn4VWMY0ucYSQALk2IJsPQFVzK6GePC2QPbIc8b7NN7NZH4i4D3bbaq0jNtLIe4DUkDYa6anZcri4krxRVVcZ84ZVPp2tygCNglDTKXeQKOJTVOhpBUztc04rCI3xyB1oTG42mcNL5tvVTo26rZFlgMMxiunrJQJIwyGofG+J7g0mAMOUsZa5dexvspnZpXVVRR+2Tzd6ZM7WR2DMuR7gLu6lRo22dlg6JgGOSW+Ak+tgtL7dW/wD4m/8Afb/osng8shxp5ljEbiw+EOD+XUKt+GvH8/p0OyLIQpZFaNVU4Ac3fya+Kok36Ns0WtuFalwALjsASfIAXVVwuy1LGdLuzPNjf33E7qRa2RZCFALJLJUICyEIQCRCECoQhEubY2/NiUx+HI36Dkr7Djosvi0p9tndse8t8gAtBhkui5M7/KvV45/rn6XIKakXpj03I5RaSIc4WfxjDhICR4X8nDQ+h6haGVVdY6yq2x8emIqITmIdZrm7+n+ijtDjoNlMxvN32Z4JaBpl5eRTLKtu+ov5foq6ejx8lyx0lUsNm6aA6klRKiLnv5+imucHRPyn8pXh0GWNvUtBPr5K8ri5cdZVteyX+on/AL0f5Vu1gOyR34dQ3/mN/Rb9dmPp4nN99CjU2Hwxuc6KKNjnblrQ0n5hSUKWRplNGGuYGNDXXLmhoyuJ3uOd00MLg7vuu5j7u98mUZbjY26+akpUDHsMWfve6ZntbPlGa3S6cghYwZWNDR0aAAOugXtIES9FYOgbbG5L75T+i3awNyzHPFoHt087t0Vcvhpx/P6b4IQhWZImMy5KeZ45Rv8ArYgL3h0WSGJnwxsHTZovooXFAvTlnOR8ce9j4ngGytn7oEQhCAQvLXg7ar0iQhCEQRCEIFQgIRLlXE0WSumFtyHDzuFZ4TJsne0KkyzRTDZ7Sw/xN2+yg4QLLk5JqvW4Mu7jjTRuQ9y8RbL09UW0YkKqK5WshVTWqGmLP11j+nr5KqY+wA81bVe+u/71VSxwzeVyPqprs6e/B+n0MnS36hWE8X4bL7ho/RRoIxfLcF77ab2b1KtcQi09EivPZcvC37KhY1I/gXQFhezOKxqD5tC3S7MPT57n/wClCEIVmIQhAQCEBCAWD7QIzDUU9c0XyuAd8it4q7iDCW1UD4HfmHhPR3IqLPC+F1U9kgcA8bOAIPkdUzV1kcds7gCdhzPoNyufYPxNNT05pqj8N0LnRiR3wjm0cystU8ZHM4wszuN7yP1uOWp/ko3trj0+VrovE+Kh/cMZcXma+5Fz+GC73RqNksXGQbZstPLcaF0YzNPmFxqu4iq3vaSQMocQBfnovR4trmjKJdOlk1k2nT46d5w3iOlnOWOUB3wP8Dvo7dTsQqxFG6R2wH35L56oeLJy4CZjZba6aH0C3OF402u7qPvXdyHeNjveHlfdLbpnl0+vM9N3ws5zojK/85OUHk0K5C8RNAaA2wbYWttbkvYVp6c9u/IQhCKkQhCBUIQgzfHtPngYR+WVp+R0KoKOK1lreJ4C+AAcpGE+l1Rw01lhyzdd/TZ6w0kw7L28JyKLRenRrG41vM4r5QqyqarqaJV1TEokaTKM1VgA/vdZ1015HRtBLr69B5rWV9N+/JVVBht5JDY6u1+gV5it9Xt9HuHKDKS87noLX/2VxXR6KZQUNgpc2H5hbzsnap9WT2k9n0OWOV1rXkH2C1ipuFYcsJ/tSOPyGgVyurGajyuW7ztVPFtW+GhqZonZXxwvex2mjgLg6rntFxBUy09VeokcBh3e/iDJIJiDd0RFiWea6ZjOHtqYJaZ5IbKx0ZI3AdobLO0/AcYa8Pnke51KaRriGt7uI72A3dsrTTNGoOK/ZaKgdOx8glhpg6XO0uzyBoBLSbu1Op81W8b8UmYCKlEjWw4hTwvna7K0vN3Oj3vax/RWdR2dRuygVMoDYqeMAta7/wCPYscOl7C4CfqeAI3veRPI1j6iOrMQa0jvmNy5r75SOSnwhVcScTOnqKVlOJWRsxBkLpg4Bshb77bDW3qram7QIJHkNjfkPfhj+TjCbPBH5b8r7r1/6Fj71r2zyBjar2psWVuUSH3hfcgm+nmn8M4QZA2aGOZ3cSmVwjLGExmS+bK/e29gm4lK4Z4ibWQmpET4Y/CWOlsM7SL5hroOWqsJK+IAkSx3sbeNvRNYPg8cFNHSe+yNgYM4GoG1wnP6Iph/wI/8AUeBwri2qMsjW5g4au3BLvI/O5SU0OeNrGAAi9xcA+QC1fF/DLYpi5sTQzUtLRsPNZ+TDQ6zmaOGocP5hUn4erx3eO4qZKQ944EataBY+d1FqabyWxlwt0hDmMDLgB5z5s5H5gDt6JDgAfsHadbWHmrbWn9slgmG53l50axp16nkE9g7XR1jcnMG/oNj8itVPEyGMMNidgGi2Z3WwScL8PvlqPE0hztXXHuM5C/VRai6xm66vgj3GCMuGtvspwXmKMNaGjZosF6UvKt2EIQiCIQhAoQgIQNVUeZpHooAo1aLzlUWSr45WIIgSOgU/KkLFXtX+rVXJTqLJSK9Ma8GFR2Rac1ZqbDM3JM4XhNi/wDjP6LVGELxT0obfndxP1UzCF5qhQUNuSk+yC17dT9lNDEtlbtZ3OmaKHJG1vl990+goUqBCEIgIQhAXSJUIBCEIGaukZI3I8XB+3mCsXivBr2nNTm4ve2x8/DzK3JXpRZtphyZYXw5Q/v4CRI0gehHob9UzVSOkOWF1tmkgEucdzZo/VdXqoGyNLHAEEW1VXhXDsUDy9o1N91Gq6p1XjzGTwLhSYkPd4NffePHbybyW6wzDmQNysHq47uPUqWhTI5uTlyy9hCEKWQQhCBEIQgEIQgVCRCBUIQgRKkQgUpAhCBUiEIFKRCECoQhAiEIQCEIQCEIQCEIQKgoQgRCEIFSBCEAhCEA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xISEhUQEBIVFRUVFRUVFxUVFRUVFhUVGBUWFhUVFRUYHSggGBolHRcWITEhJSkrLi4uFx8zODMtNygtLisBCgoKDg0OGBAQFy0dHR0tKy0tLS0tLSstLS0rLSstLS0tLS0tLS0tKysrLS0tLSstLS03Ny03LS0tKzcrNystK//AABEIAMMBAgMBIgACEQEDEQH/xAAcAAABBQEBAQAAAAAAAAAAAAAAAQMEBQYHAgj/xABDEAABAwIEAwUGBAIIBQUAAAABAAIDBBEFEiExBkFRBxMiYXEUMlKBkaEjQrHwcsEVM2JzkrLR4UNjgpPxFiQ0U1T/xAAaAQEAAwEBAQAAAAAAAAAAAAAAAQIDBAUG/8QAJhEBAQACAQQBBAIDAAAAAAAAAAECEQMEEiExQRMyUXEiYQUjM//aAAwDAQACEQMRAD8A7MiyAhZLCyRKgIBFkIQCEiVAWQhCAQhCAQhCAQhCAQkXPeKeK5JnPpqM5ImG01RzJ5xxHr5qLlppx8eXJdYtTjHFVHSm00zQfhb4nfQKuo+0OhkdlJlZrbM+J7W/4raLBtngiAdl1J3sHPPUklTHOz2c1xs7xcrW5C1lleX+nfOhx15vl1iGVrwHMIc07EG4K9rAcIYqYZRC42ZIQLcg87FvkdiugWWuN7o4eXivHl20iLJbFZ+j4up5RdgkJ9odTBmXxF7ffcB8I5lSyX9kKDhteZBIZIzDkkMYL3NOcDZ4tyKh8L8QtrIXT5REGyyxWc4H+rcWl1/kp0LpC8ukaBcuAHI3FjfoUpeNdRpvqNPVQFQEIQCEIQCRCECoQhAICEIBCEIESoSXRJUJLougVCS6ECoSFyVAIQkJA1OgGp9BuiGO7QsdMbBSQutJKLuI3ZHtf1Kw2JzNFOI4DaxDTyPmXep5r0MSFTWVdS82bmLI7/C3QfLS/wA1WR1V7lws07G2h9f3zXPllt7PBxTjx8+yxUbzG6Rx/DZo5xNrHnlPNSK7xZY48xa1ovlvYADQuPK6bwZhlL6YuLgbvYL6eYS4/C6nYQ0mNkr2scM97eTiq6WmXwcosNa9okldIHg+ENe4aDW+i6vDw7C5rXZ59Wg/17+Y9Vg8BpC50UWYEvIytBDjlGrnm2wA/VdWaLAAbAWWvFuOLrbjbJPcQsOwmOFxcx0huLeORzx8gVzThjDK2irHVvcyPilqp4ZYct3RxuIcyojHwnmV1kpQStpdOFyd2E1Qe100Mz6duJSSSxgEl0ZbaN+W9yzNZN4Bw7OW0kc1PI2NtRWuewggBjw7us9jruLXXXLpCVPcacepsFqxHRCpZOIGsq4nta0yPic6U908x3v7trO5K9fgUzK2CKN73Q1MDPaC8kPHs5zNdbkXaAroocVHFI3vTPY5ywMvf8oN7AclGw+UIKFAEIQgRCVIgW6YrJsjc52BF/S9k+F4mjD2uYdnAj6ol5EqUPWepK8i8b/ejOQ+dk//AEmOqp3t8eC30vM6MyqY68HmpLZ074i8NiYXrwXqMZV4Mqd5ONL7xJ3ihGZeDMq9630lgZQNyvYesvjVcc0cbN8we49GjS3zVuKrVW7lbxh1U59S2Ee63xu8yNgrZZ/h9+aeY87DS99ytArxlZqhZ3j/ABEwUMpBs59ox/1aH7LRLAdschFNEOst/WwVc7rGtODHu5JL+WIwfKILFoOYuJ116BMRzdy59m+CVmR19cove7R1XmKF3skT27G4Plqm4ml7GOLmG8hYW5gHG2x9PNc0exnWrwltNS908uLs9y0htw0cy5ScR4QZOJSX5u9Oa2oB5gjoVIoZIoRHBO05iLhwbmaS78oI5LSMAGgAAA2H70Ub8uWqPhFlHh5MboHQSPs3vnuL2yAbASH3Rflot8xwIuCCDsRsfRZ2opmyNLHDQ7g6hU9JVSYe5updTOOV4vd0JOzhf8q2w5Phy8nFv+UbtCRjgQCDcEAgjY+iVbOYIQhEBCEIBCEIBCEIEQhCBQkcUBeZNkSwPFk5hqc492Vo9A5uh+aqmYgSd1Z8csLmE82HMPTmsnTynQrk5PufS9Fxy8c20TsX7tpedbbDqeQWexziWaO0jJ3d40g5R7n8Nk1itRYNHqf5BZWphfK5sbSBncGgk2FydyeijC7a83BjMe7Tu+DYj38Ec9rZ2BxHQ81JdIqzB6buII4Ab5GBt+RPMqXmS15PY9ukTL5kjzoob33UbXmMNStsC46uJFz8xdSHVKh1R8JHWw+6YqZCBf8Aduqdx2RZ8EzXqaht/wArfsSFslz3s9ferm/uh/mK6EuvD083nms6Fgu2SG9Gx/wyj7iy3qzPaVRGXDpw0XLQJAP4TcqcpuVHDl2543+3KMEqs1MInWcA4i3qlqqNoymzWuzAMGx8j6Kq4VrxHIWuNmyAC52B5OVzjETiS8C40bfz6jqFyvbym1qziZ1PeGVgcY9z71z0aU1Djj4HXfE7vC7O9xdqY3agW6WVVR0YaQx2t7n67Jqjw2TvfECdSNST5WuVPhj9N0+lxAOaHsN2kXA8ipUrGytc02s4Wv6jQrmOFV8wqZqanOdkUfen+xYgPLfrsrvEMcFMwSBxJc24LtWlxBAFuR20SYVz52S6bngKqL6QNcSTE50V+uUkBaNUXBOGugo42yWzuvI63Vxur1dM9ODL3QhCLKVQhCLIBF0EICICEIRJEJbIRAC8yDRegkcETGJ4jj3v5rBZcr3M6H7cl1HH6W4XNcXhLJx0LVzcs8vo/wDH8kuOlVirrn/pCpKk7WFyHNI+uyvMVZYB/ICx/kqCtmAGm/7sq4R3ctlw06vwliIkjyhxcABlvuORafQrQArB9nsDozkk0dlLiOmYg2Pmty0qmX3V5NmjVY/YdTt1A3UUPXurPjPk23zKj3Qkeak3sD1UTFX2YT6fqpcw0v02VdjJ/DN+n81CVj2Zt/HqXW2YwX+ZXQli+zGEd1NLzfLb5NFrLaLux9R5HPd50LzKwOBa4XDgWkdQdCF6QpYvmzi3An4fVPgcDkJLoncnxk3A9Rt8k9Q46/uxE4hzBsHe83yBHJd04o4ahr4TDMNtWvHvMPUFcK4m4Dr6ElwjM0XKSIZtOWZo1BWOXH+HrdP1WNkxyWRxOIua4sIAGoDv00TWN8U+EtgaI73u6+Z59DyWRifM85WxyOdtYMcTf0st3wb2YVNQ9s1e0wwgg927+sk52I/KFXHC78t+Tm4sZva77GsBc2Gpr5W2EzDHGCNSxty9+vIm30XvsywoTyySzkyMi91jrFocSbac7BdJrYWsppGMAa1sLg0DYAN2CyPZO0dzN5vH6La+48m590yyaM4dJB4qR1286eQnIevdv3YfLZSqHFWSHuyDHKN4pNHerTs8eYU5R66hjmGWRt7ag7Ob5tduCrMEhAVQTUU+4dURDpbvmj0/P+qn0FdHM3PE8OF7G24PwuG7T6obYGl4vqJK+qwxsrWy9+1sLnNGWOEMDpLfG83sArWo4nhpJax0klRKY3wRiIhhBkeLMZBru4732Xit7Po5Hzzd+5sstRHUMkAGaF7Blyg8wRoU9inArZzO905EkskEocGg93JBYg25g9FbwhU4LxcYX10tU2dzfbYoI4fC58Zextm2vb3j1Vwzj2n7tznRTMkbU+y9w4NEhmtmABva2XW900/gXN3hfUEulqoatxDQBnjy2aB8JyhFbwHHJ3r+9IfJVisY4tBDJAzLkI/M0gbJ4Sk0nHdK90TS2Rnfd8A5wAa2SDN3kTjffwm1t1oaCqEsbJQ0tDwHAO94A7XWW4owBs7KSmeAX+0tkzxMyNa1vikJA2BAy/NbCw5bDb05KKBCEKABCAhBFq4cwIXO+NqHJ3cn9vL9V00hYrtIAEEbRu6UW+Wqz5Jubd3R81xzk/LFOaBuN9wotHh1OH5+6FxqL7A9QFNqG6KNGbFcu6+jxksW+DVA9qfruCB6gBa2MrnOFZhVt10uXeeoW+jk0VXFz4dtMSnxP9R+iZT8u/qmrKWCNiMzWNbmNsz2t9STso2Mts0jTcDXXmveP0xeyMj8krXH05Fe6wXFz6lTfSJfK57NJfw5mdJA76hbNYfs1GtQfNnzW4XZh9seTzzXJQhCFZiAlBSIQA+X0CLIQiTFcLxyA7Fjh9isP2Tnw1Dejgt5OLtcOrXfosB2VO1qG8w4X+pVb7jTD7K6EEJD+/8AdVU2Kue4xUbRI4e9IdIY/Uj3yPhCsyT62sZC3NI4NHLqT0aOazeIsldNFUsaKculYzpJM07iQDQC3W5V3Q4UGO72Rxmm5yPG3lG0aMCbxU5p6Zn9t79r3DW/bdSKbH8fngr4onEspn921sjA1/4rnG7JQdQCLWIWXwnGKinY5jJbuqcWdTmR4zdywu1cL8yNADpsulyYbC6QTOjaZABZ5Gott6pt2C0xzgwR/iuDnjL7zviI+LzUoYUcWVhcyBsjA7+kX0ffZARJGGuINtswtY2TEPGlYWQwl7e8fW1FK6cMaPDELsAB8IcdN10NuE04DGiGMCN2dgyjwv8AiHPN57puXBKZzDE6CMsL85blFjIdS/yd5qNxLIVfEldAab2sZGOytlfEGvtIZMrc7dw1w6bFb87qEcHp7td3LLsADCR7oG1uqmlAISIUBQhAQiSgLnPFFR7RV5N2Q+EdC/dxW8xOsEMMkx2Y0u+Y2+65zhERIzu1LiXX8zqsuW+NOvo8P5d34M1tJpoqiSnIW0kpiWm26qa2jtray5a9zh5vhQ0jbTxrYRHRZOI/j/whaWjmBCg6jd8pMiaKdcm3KXI8ynwkKPWDwk+VlIJHVVeKzaWB80QvOzN1/aQOTmD7LcLEdl0Nop5Pilt9Atuu3D08jmu86EIQrMghCEAhCLol5ldYOJ2DSfsuR8D4saSpd30cgZUlwhytzGVwNwGALrkrA4Fp2IsfncLlPDlBI3FmwPeXMpy8xg/ladSAq3214/tyjoAo5p9an8NnKBh1P968b+g0VrDE1rQ1gDWjYAWA9AvaFZiFVyDNWtH/ANcBO/N7rbfJWiqqHxVdS/Twtijvz2za9d1ItUIQoAhCESEIQgRCEIgAJbICAiWX7Qai0DIR/wAWQA/wt8R+6rsLp9Bok40mzVkUfwMzfNx6Kww9q5+S7yej087eP9pbYdFArqW4VqmZlnlGuOVlc9qoMlQQeY0+ikR1GXdXGOYdnGZo8Q+48vNZaukdYANJde2g/wAw5FZvR485nNVdx4lfY69enovTpj1usvTzgE6EkaG6s/bGEaCx8incrydPZ5ifJMoFbIA29/8AymIaq9x71v3qVExKp0yjc768leOSug9lUmajceszz9Vs1huyd3/t5hyEun0W5XZj6eRy/fTc8zWNL5HBrRqXONgB5lI6oYA0l4AeQGG/vE7AdVQdpUDn4VWMY0ucYSQALk2IJsPQFVzK6GePC2QPbIc8b7NN7NZH4i4D3bbaq0jNtLIe4DUkDYa6anZcri4krxRVVcZ84ZVPp2tygCNglDTKXeQKOJTVOhpBUztc04rCI3xyB1oTG42mcNL5tvVTo26rZFlgMMxiunrJQJIwyGofG+J7g0mAMOUsZa5dexvspnZpXVVRR+2Tzd6ZM7WR2DMuR7gLu6lRo22dlg6JgGOSW+Ak+tgtL7dW/wD4m/8Afb/osng8shxp5ljEbiw+EOD+XUKt+GvH8/p0OyLIQpZFaNVU4Ac3fya+Kok36Ns0WtuFalwALjsASfIAXVVwuy1LGdLuzPNjf33E7qRa2RZCFALJLJUICyEIQCRCECoQhEubY2/NiUx+HI36Dkr7Djosvi0p9tndse8t8gAtBhkui5M7/KvV45/rn6XIKakXpj03I5RaSIc4WfxjDhICR4X8nDQ+h6haGVVdY6yq2x8emIqITmIdZrm7+n+ijtDjoNlMxvN32Z4JaBpl5eRTLKtu+ov5foq6ejx8lyx0lUsNm6aA6klRKiLnv5+imucHRPyn8pXh0GWNvUtBPr5K8ri5cdZVteyX+on/AL0f5Vu1gOyR34dQ3/mN/Rb9dmPp4nN99CjU2Hwxuc6KKNjnblrQ0n5hSUKWRplNGGuYGNDXXLmhoyuJ3uOd00MLg7vuu5j7u98mUZbjY26+akpUDHsMWfve6ZntbPlGa3S6cghYwZWNDR0aAAOugXtIES9FYOgbbG5L75T+i3awNyzHPFoHt087t0Vcvhpx/P6b4IQhWZImMy5KeZ45Rv8ArYgL3h0WSGJnwxsHTZovooXFAvTlnOR8ce9j4ngGytn7oEQhCAQvLXg7ar0iQhCEQRCEIFQgIRLlXE0WSumFtyHDzuFZ4TJsne0KkyzRTDZ7Sw/xN2+yg4QLLk5JqvW4Mu7jjTRuQ9y8RbL09UW0YkKqK5WshVTWqGmLP11j+nr5KqY+wA81bVe+u/71VSxwzeVyPqprs6e/B+n0MnS36hWE8X4bL7ho/RRoIxfLcF77ab2b1KtcQi09EivPZcvC37KhY1I/gXQFhezOKxqD5tC3S7MPT57n/wClCEIVmIQhAQCEBCAWD7QIzDUU9c0XyuAd8it4q7iDCW1UD4HfmHhPR3IqLPC+F1U9kgcA8bOAIPkdUzV1kcds7gCdhzPoNyufYPxNNT05pqj8N0LnRiR3wjm0cystU8ZHM4wszuN7yP1uOWp/ko3trj0+VrovE+Kh/cMZcXma+5Fz+GC73RqNksXGQbZstPLcaF0YzNPmFxqu4iq3vaSQMocQBfnovR4trmjKJdOlk1k2nT46d5w3iOlnOWOUB3wP8Dvo7dTsQqxFG6R2wH35L56oeLJy4CZjZba6aH0C3OF402u7qPvXdyHeNjveHlfdLbpnl0+vM9N3ws5zojK/85OUHk0K5C8RNAaA2wbYWttbkvYVp6c9u/IQhCKkQhCBUIQgzfHtPngYR+WVp+R0KoKOK1lreJ4C+AAcpGE+l1Rw01lhyzdd/TZ6w0kw7L28JyKLRenRrG41vM4r5QqyqarqaJV1TEokaTKM1VgA/vdZ1015HRtBLr69B5rWV9N+/JVVBht5JDY6u1+gV5it9Xt9HuHKDKS87noLX/2VxXR6KZQUNgpc2H5hbzsnap9WT2k9n0OWOV1rXkH2C1ipuFYcsJ/tSOPyGgVyurGajyuW7ztVPFtW+GhqZonZXxwvex2mjgLg6rntFxBUy09VeokcBh3e/iDJIJiDd0RFiWea6ZjOHtqYJaZ5IbKx0ZI3AdobLO0/AcYa8Pnke51KaRriGt7uI72A3dsrTTNGoOK/ZaKgdOx8glhpg6XO0uzyBoBLSbu1Op81W8b8UmYCKlEjWw4hTwvna7K0vN3Oj3vax/RWdR2dRuygVMoDYqeMAta7/wCPYscOl7C4CfqeAI3veRPI1j6iOrMQa0jvmNy5r75SOSnwhVcScTOnqKVlOJWRsxBkLpg4Bshb77bDW3qram7QIJHkNjfkPfhj+TjCbPBH5b8r7r1/6Fj71r2zyBjar2psWVuUSH3hfcgm+nmn8M4QZA2aGOZ3cSmVwjLGExmS+bK/e29gm4lK4Z4ibWQmpET4Y/CWOlsM7SL5hroOWqsJK+IAkSx3sbeNvRNYPg8cFNHSe+yNgYM4GoG1wnP6Iph/wI/8AUeBwri2qMsjW5g4au3BLvI/O5SU0OeNrGAAi9xcA+QC1fF/DLYpi5sTQzUtLRsPNZ+TDQ6zmaOGocP5hUn4erx3eO4qZKQ944EataBY+d1FqabyWxlwt0hDmMDLgB5z5s5H5gDt6JDgAfsHadbWHmrbWn9slgmG53l50axp16nkE9g7XR1jcnMG/oNj8itVPEyGMMNidgGi2Z3WwScL8PvlqPE0hztXXHuM5C/VRai6xm66vgj3GCMuGtvspwXmKMNaGjZosF6UvKt2EIQiCIQhAoQgIQNVUeZpHooAo1aLzlUWSr45WIIgSOgU/KkLFXtX+rVXJTqLJSK9Ma8GFR2Rac1ZqbDM3JM4XhNi/wDjP6LVGELxT0obfndxP1UzCF5qhQUNuSk+yC17dT9lNDEtlbtZ3OmaKHJG1vl990+goUqBCEIgIQhAXSJUIBCEIGaukZI3I8XB+3mCsXivBr2nNTm4ve2x8/DzK3JXpRZtphyZYXw5Q/v4CRI0gehHob9UzVSOkOWF1tmkgEucdzZo/VdXqoGyNLHAEEW1VXhXDsUDy9o1N91Gq6p1XjzGTwLhSYkPd4NffePHbybyW6wzDmQNysHq47uPUqWhTI5uTlyy9hCEKWQQhCBEIQgEIQgVCRCBUIQgRKkQgUpAhCBUiEIFKRCECoQhAiEIQCEIQCEIQCEIQKgoQgRCEIFSBCEAhCEA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4" name="AutoShape 6" descr="data:image/jpeg;base64,/9j/4AAQSkZJRgABAQAAAQABAAD/2wCEAAkGBxISEhUQEBIVFRUVFRUVFxUVFRUVFhUVGBUWFhUVFRUYHSggGBolHRcWITEhJSkrLi4uFx8zODMtNygtLisBCgoKDg0OGBAQFy0dHR0tKy0tLS0tLSstLS0rLSstLS0tLS0tLS0tKysrLS0tLSstLS03Ny03LS0tKzcrNystK//AABEIAMMBAgMBIgACEQEDEQH/xAAcAAABBQEBAQAAAAAAAAAAAAAAAQMEBQYHAgj/xABDEAABAwIEAwUGBAIIBQUAAAABAAIDBBEFEiExBkFRBxMiYXEUMlKBkaEjQrHwcsEVM2JzkrLR4UNjgpPxFiQ0U1T/xAAaAQEAAwEBAQAAAAAAAAAAAAAAAQIDBAUG/8QAJhEBAQACAQQBBAIDAAAAAAAAAAECEQMEEiExQRMyUXEiYQUjM//aAAwDAQACEQMRAD8A7MiyAhZLCyRKgIBFkIQCEiVAWQhCAQhCAQhCAQhCAQkXPeKeK5JnPpqM5ImG01RzJ5xxHr5qLlppx8eXJdYtTjHFVHSm00zQfhb4nfQKuo+0OhkdlJlZrbM+J7W/4raLBtngiAdl1J3sHPPUklTHOz2c1xs7xcrW5C1lleX+nfOhx15vl1iGVrwHMIc07EG4K9rAcIYqYZRC42ZIQLcg87FvkdiugWWuN7o4eXivHl20iLJbFZ+j4up5RdgkJ9odTBmXxF7ffcB8I5lSyX9kKDhteZBIZIzDkkMYL3NOcDZ4tyKh8L8QtrIXT5REGyyxWc4H+rcWl1/kp0LpC8ukaBcuAHI3FjfoUpeNdRpvqNPVQFQEIQCEIQCRCECoQhAICEIBCEIESoSXRJUJLougVCS6ECoSFyVAIQkJA1OgGp9BuiGO7QsdMbBSQutJKLuI3ZHtf1Kw2JzNFOI4DaxDTyPmXep5r0MSFTWVdS82bmLI7/C3QfLS/wA1WR1V7lws07G2h9f3zXPllt7PBxTjx8+yxUbzG6Rx/DZo5xNrHnlPNSK7xZY48xa1ovlvYADQuPK6bwZhlL6YuLgbvYL6eYS4/C6nYQ0mNkr2scM97eTiq6WmXwcosNa9okldIHg+ENe4aDW+i6vDw7C5rXZ59Wg/17+Y9Vg8BpC50UWYEvIytBDjlGrnm2wA/VdWaLAAbAWWvFuOLrbjbJPcQsOwmOFxcx0huLeORzx8gVzThjDK2irHVvcyPilqp4ZYct3RxuIcyojHwnmV1kpQStpdOFyd2E1Qe100Mz6duJSSSxgEl0ZbaN+W9yzNZN4Bw7OW0kc1PI2NtRWuewggBjw7us9jruLXXXLpCVPcacepsFqxHRCpZOIGsq4nta0yPic6U908x3v7trO5K9fgUzK2CKN73Q1MDPaC8kPHs5zNdbkXaAroocVHFI3vTPY5ywMvf8oN7AclGw+UIKFAEIQgRCVIgW6YrJsjc52BF/S9k+F4mjD2uYdnAj6ol5EqUPWepK8i8b/ejOQ+dk//AEmOqp3t8eC30vM6MyqY68HmpLZ074i8NiYXrwXqMZV4Mqd5ONL7xJ3ihGZeDMq9630lgZQNyvYesvjVcc0cbN8we49GjS3zVuKrVW7lbxh1U59S2Ee63xu8yNgrZZ/h9+aeY87DS99ytArxlZqhZ3j/ABEwUMpBs59ox/1aH7LRLAdschFNEOst/WwVc7rGtODHu5JL+WIwfKILFoOYuJ116BMRzdy59m+CVmR19cove7R1XmKF3skT27G4Plqm4ml7GOLmG8hYW5gHG2x9PNc0exnWrwltNS908uLs9y0htw0cy5ScR4QZOJSX5u9Oa2oB5gjoVIoZIoRHBO05iLhwbmaS78oI5LSMAGgAAA2H70Ub8uWqPhFlHh5MboHQSPs3vnuL2yAbASH3Rflot8xwIuCCDsRsfRZ2opmyNLHDQ7g6hU9JVSYe5updTOOV4vd0JOzhf8q2w5Phy8nFv+UbtCRjgQCDcEAgjY+iVbOYIQhEBCEIBCEIBCEIEQhCBQkcUBeZNkSwPFk5hqc492Vo9A5uh+aqmYgSd1Z8csLmE82HMPTmsnTynQrk5PufS9Fxy8c20TsX7tpedbbDqeQWexziWaO0jJ3d40g5R7n8Nk1itRYNHqf5BZWphfK5sbSBncGgk2FydyeijC7a83BjMe7Tu+DYj38Ec9rZ2BxHQ81JdIqzB6buII4Ab5GBt+RPMqXmS15PY9ukTL5kjzoob33UbXmMNStsC46uJFz8xdSHVKh1R8JHWw+6YqZCBf8Aduqdx2RZ8EzXqaht/wArfsSFslz3s9ferm/uh/mK6EuvD083nms6Fgu2SG9Gx/wyj7iy3qzPaVRGXDpw0XLQJAP4TcqcpuVHDl2543+3KMEqs1MInWcA4i3qlqqNoymzWuzAMGx8j6Kq4VrxHIWuNmyAC52B5OVzjETiS8C40bfz6jqFyvbym1qziZ1PeGVgcY9z71z0aU1Djj4HXfE7vC7O9xdqY3agW6WVVR0YaQx2t7n67Jqjw2TvfECdSNST5WuVPhj9N0+lxAOaHsN2kXA8ipUrGytc02s4Wv6jQrmOFV8wqZqanOdkUfen+xYgPLfrsrvEMcFMwSBxJc24LtWlxBAFuR20SYVz52S6bngKqL6QNcSTE50V+uUkBaNUXBOGugo42yWzuvI63Vxur1dM9ODL3QhCLKVQhCLIBF0EICICEIRJEJbIRAC8yDRegkcETGJ4jj3v5rBZcr3M6H7cl1HH6W4XNcXhLJx0LVzcs8vo/wDH8kuOlVirrn/pCpKk7WFyHNI+uyvMVZYB/ICx/kqCtmAGm/7sq4R3ctlw06vwliIkjyhxcABlvuORafQrQArB9nsDozkk0dlLiOmYg2Pmty0qmX3V5NmjVY/YdTt1A3UUPXurPjPk23zKj3Qkeak3sD1UTFX2YT6fqpcw0v02VdjJ/DN+n81CVj2Zt/HqXW2YwX+ZXQli+zGEd1NLzfLb5NFrLaLux9R5HPd50LzKwOBa4XDgWkdQdCF6QpYvmzi3An4fVPgcDkJLoncnxk3A9Rt8k9Q46/uxE4hzBsHe83yBHJd04o4ahr4TDMNtWvHvMPUFcK4m4Dr6ElwjM0XKSIZtOWZo1BWOXH+HrdP1WNkxyWRxOIua4sIAGoDv00TWN8U+EtgaI73u6+Z59DyWRifM85WxyOdtYMcTf0st3wb2YVNQ9s1e0wwgg927+sk52I/KFXHC78t+Tm4sZva77GsBc2Gpr5W2EzDHGCNSxty9+vIm30XvsywoTyySzkyMi91jrFocSbac7BdJrYWsppGMAa1sLg0DYAN2CyPZO0dzN5vH6La+48m590yyaM4dJB4qR1286eQnIevdv3YfLZSqHFWSHuyDHKN4pNHerTs8eYU5R66hjmGWRt7ag7Ob5tduCrMEhAVQTUU+4dURDpbvmj0/P+qn0FdHM3PE8OF7G24PwuG7T6obYGl4vqJK+qwxsrWy9+1sLnNGWOEMDpLfG83sArWo4nhpJax0klRKY3wRiIhhBkeLMZBru4732Xit7Po5Hzzd+5sstRHUMkAGaF7Blyg8wRoU9inArZzO905EkskEocGg93JBYg25g9FbwhU4LxcYX10tU2dzfbYoI4fC58Zextm2vb3j1Vwzj2n7tznRTMkbU+y9w4NEhmtmABva2XW900/gXN3hfUEulqoatxDQBnjy2aB8JyhFbwHHJ3r+9IfJVisY4tBDJAzLkI/M0gbJ4Sk0nHdK90TS2Rnfd8A5wAa2SDN3kTjffwm1t1oaCqEsbJQ0tDwHAO94A7XWW4owBs7KSmeAX+0tkzxMyNa1vikJA2BAy/NbCw5bDb05KKBCEKABCAhBFq4cwIXO+NqHJ3cn9vL9V00hYrtIAEEbRu6UW+Wqz5Jubd3R81xzk/LFOaBuN9wotHh1OH5+6FxqL7A9QFNqG6KNGbFcu6+jxksW+DVA9qfruCB6gBa2MrnOFZhVt10uXeeoW+jk0VXFz4dtMSnxP9R+iZT8u/qmrKWCNiMzWNbmNsz2t9STso2Mts0jTcDXXmveP0xeyMj8krXH05Fe6wXFz6lTfSJfK57NJfw5mdJA76hbNYfs1GtQfNnzW4XZh9seTzzXJQhCFZiAlBSIQA+X0CLIQiTFcLxyA7Fjh9isP2Tnw1Dejgt5OLtcOrXfosB2VO1qG8w4X+pVb7jTD7K6EEJD+/8AdVU2Kue4xUbRI4e9IdIY/Uj3yPhCsyT62sZC3NI4NHLqT0aOazeIsldNFUsaKculYzpJM07iQDQC3W5V3Q4UGO72Rxmm5yPG3lG0aMCbxU5p6Zn9t79r3DW/bdSKbH8fngr4onEspn921sjA1/4rnG7JQdQCLWIWXwnGKinY5jJbuqcWdTmR4zdywu1cL8yNADpsulyYbC6QTOjaZABZ5Gott6pt2C0xzgwR/iuDnjL7zviI+LzUoYUcWVhcyBsjA7+kX0ffZARJGGuINtswtY2TEPGlYWQwl7e8fW1FK6cMaPDELsAB8IcdN10NuE04DGiGMCN2dgyjwv8AiHPN57puXBKZzDE6CMsL85blFjIdS/yd5qNxLIVfEldAab2sZGOytlfEGvtIZMrc7dw1w6bFb87qEcHp7td3LLsADCR7oG1uqmlAISIUBQhAQiSgLnPFFR7RV5N2Q+EdC/dxW8xOsEMMkx2Y0u+Y2+65zhERIzu1LiXX8zqsuW+NOvo8P5d34M1tJpoqiSnIW0kpiWm26qa2jtray5a9zh5vhQ0jbTxrYRHRZOI/j/whaWjmBCg6jd8pMiaKdcm3KXI8ynwkKPWDwk+VlIJHVVeKzaWB80QvOzN1/aQOTmD7LcLEdl0Nop5Pilt9Atuu3D08jmu86EIQrMghCEAhCLol5ldYOJ2DSfsuR8D4saSpd30cgZUlwhytzGVwNwGALrkrA4Fp2IsfncLlPDlBI3FmwPeXMpy8xg/ladSAq3214/tyjoAo5p9an8NnKBh1P968b+g0VrDE1rQ1gDWjYAWA9AvaFZiFVyDNWtH/ANcBO/N7rbfJWiqqHxVdS/Twtijvz2za9d1ItUIQoAhCESEIQgRCEIgAJbICAiWX7Qai0DIR/wAWQA/wt8R+6rsLp9Bok40mzVkUfwMzfNx6Kww9q5+S7yej087eP9pbYdFArqW4VqmZlnlGuOVlc9qoMlQQeY0+ikR1GXdXGOYdnGZo8Q+48vNZaukdYANJde2g/wAw5FZvR485nNVdx4lfY69enovTpj1usvTzgE6EkaG6s/bGEaCx8incrydPZ5ifJMoFbIA29/8AymIaq9x71v3qVExKp0yjc768leOSug9lUmajceszz9Vs1huyd3/t5hyEun0W5XZj6eRy/fTc8zWNL5HBrRqXONgB5lI6oYA0l4AeQGG/vE7AdVQdpUDn4VWMY0ucYSQALk2IJsPQFVzK6GePC2QPbIc8b7NN7NZH4i4D3bbaq0jNtLIe4DUkDYa6anZcri4krxRVVcZ84ZVPp2tygCNglDTKXeQKOJTVOhpBUztc04rCI3xyB1oTG42mcNL5tvVTo26rZFlgMMxiunrJQJIwyGofG+J7g0mAMOUsZa5dexvspnZpXVVRR+2Tzd6ZM7WR2DMuR7gLu6lRo22dlg6JgGOSW+Ak+tgtL7dW/wD4m/8Afb/osng8shxp5ljEbiw+EOD+XUKt+GvH8/p0OyLIQpZFaNVU4Ac3fya+Kok36Ns0WtuFalwALjsASfIAXVVwuy1LGdLuzPNjf33E7qRa2RZCFALJLJUICyEIQCRCECoQhEubY2/NiUx+HI36Dkr7Djosvi0p9tndse8t8gAtBhkui5M7/KvV45/rn6XIKakXpj03I5RaSIc4WfxjDhICR4X8nDQ+h6haGVVdY6yq2x8emIqITmIdZrm7+n+ijtDjoNlMxvN32Z4JaBpl5eRTLKtu+ov5foq6ejx8lyx0lUsNm6aA6klRKiLnv5+imucHRPyn8pXh0GWNvUtBPr5K8ri5cdZVteyX+on/AL0f5Vu1gOyR34dQ3/mN/Rb9dmPp4nN99CjU2Hwxuc6KKNjnblrQ0n5hSUKWRplNGGuYGNDXXLmhoyuJ3uOd00MLg7vuu5j7u98mUZbjY26+akpUDHsMWfve6ZntbPlGa3S6cghYwZWNDR0aAAOugXtIES9FYOgbbG5L75T+i3awNyzHPFoHt087t0Vcvhpx/P6b4IQhWZImMy5KeZ45Rv8ArYgL3h0WSGJnwxsHTZovooXFAvTlnOR8ce9j4ngGytn7oEQhCAQvLXg7ar0iQhCEQRCEIFQgIRLlXE0WSumFtyHDzuFZ4TJsne0KkyzRTDZ7Sw/xN2+yg4QLLk5JqvW4Mu7jjTRuQ9y8RbL09UW0YkKqK5WshVTWqGmLP11j+nr5KqY+wA81bVe+u/71VSxwzeVyPqprs6e/B+n0MnS36hWE8X4bL7ho/RRoIxfLcF77ab2b1KtcQi09EivPZcvC37KhY1I/gXQFhezOKxqD5tC3S7MPT57n/wClCEIVmIQhAQCEBCAWD7QIzDUU9c0XyuAd8it4q7iDCW1UD4HfmHhPR3IqLPC+F1U9kgcA8bOAIPkdUzV1kcds7gCdhzPoNyufYPxNNT05pqj8N0LnRiR3wjm0cystU8ZHM4wszuN7yP1uOWp/ko3trj0+VrovE+Kh/cMZcXma+5Fz+GC73RqNksXGQbZstPLcaF0YzNPmFxqu4iq3vaSQMocQBfnovR4trmjKJdOlk1k2nT46d5w3iOlnOWOUB3wP8Dvo7dTsQqxFG6R2wH35L56oeLJy4CZjZba6aH0C3OF402u7qPvXdyHeNjveHlfdLbpnl0+vM9N3ws5zojK/85OUHk0K5C8RNAaA2wbYWttbkvYVp6c9u/IQhCKkQhCBUIQgzfHtPngYR+WVp+R0KoKOK1lreJ4C+AAcpGE+l1Rw01lhyzdd/TZ6w0kw7L28JyKLRenRrG41vM4r5QqyqarqaJV1TEokaTKM1VgA/vdZ1015HRtBLr69B5rWV9N+/JVVBht5JDY6u1+gV5it9Xt9HuHKDKS87noLX/2VxXR6KZQUNgpc2H5hbzsnap9WT2k9n0OWOV1rXkH2C1ipuFYcsJ/tSOPyGgVyurGajyuW7ztVPFtW+GhqZonZXxwvex2mjgLg6rntFxBUy09VeokcBh3e/iDJIJiDd0RFiWea6ZjOHtqYJaZ5IbKx0ZI3AdobLO0/AcYa8Pnke51KaRriGt7uI72A3dsrTTNGoOK/ZaKgdOx8glhpg6XO0uzyBoBLSbu1Op81W8b8UmYCKlEjWw4hTwvna7K0vN3Oj3vax/RWdR2dRuygVMoDYqeMAta7/wCPYscOl7C4CfqeAI3veRPI1j6iOrMQa0jvmNy5r75SOSnwhVcScTOnqKVlOJWRsxBkLpg4Bshb77bDW3qram7QIJHkNjfkPfhj+TjCbPBH5b8r7r1/6Fj71r2zyBjar2psWVuUSH3hfcgm+nmn8M4QZA2aGOZ3cSmVwjLGExmS+bK/e29gm4lK4Z4ibWQmpET4Y/CWOlsM7SL5hroOWqsJK+IAkSx3sbeNvRNYPg8cFNHSe+yNgYM4GoG1wnP6Iph/wI/8AUeBwri2qMsjW5g4au3BLvI/O5SU0OeNrGAAi9xcA+QC1fF/DLYpi5sTQzUtLRsPNZ+TDQ6zmaOGocP5hUn4erx3eO4qZKQ944EataBY+d1FqabyWxlwt0hDmMDLgB5z5s5H5gDt6JDgAfsHadbWHmrbWn9slgmG53l50axp16nkE9g7XR1jcnMG/oNj8itVPEyGMMNidgGi2Z3WwScL8PvlqPE0hztXXHuM5C/VRai6xm66vgj3GCMuGtvspwXmKMNaGjZosF6UvKt2EIQiCIQhAoQgIQNVUeZpHooAo1aLzlUWSr45WIIgSOgU/KkLFXtX+rVXJTqLJSK9Ma8GFR2Rac1ZqbDM3JM4XhNi/wDjP6LVGELxT0obfndxP1UzCF5qhQUNuSk+yC17dT9lNDEtlbtZ3OmaKHJG1vl990+goUqBCEIgIQhAXSJUIBCEIGaukZI3I8XB+3mCsXivBr2nNTm4ve2x8/DzK3JXpRZtphyZYXw5Q/v4CRI0gehHob9UzVSOkOWF1tmkgEucdzZo/VdXqoGyNLHAEEW1VXhXDsUDy9o1N91Gq6p1XjzGTwLhSYkPd4NffePHbybyW6wzDmQNysHq47uPUqWhTI5uTlyy9hCEKWQQhCBEIQgEIQgVCRCBUIQgRKkQgUpAhCBUiEIFKRCECoQhAiEIQCEIQCEIQCEIQKgoQgRCEIFSBCEAhCEA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2857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36226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VESICAL 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2900370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most common cause of bladder pain is infection</a:t>
            </a:r>
            <a:r>
              <a:rPr lang="tr-TR" dirty="0"/>
              <a:t>; it is </a:t>
            </a:r>
            <a:r>
              <a:rPr lang="en-US" dirty="0"/>
              <a:t>felt over the bladder but is referred to the distal urethra and related to the act of urination</a:t>
            </a:r>
            <a:endParaRPr lang="tr-TR" dirty="0"/>
          </a:p>
          <a:p>
            <a:r>
              <a:rPr lang="tr-TR" dirty="0" err="1"/>
              <a:t>Overdistended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in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urinary</a:t>
            </a:r>
            <a:r>
              <a:rPr lang="tr-TR" dirty="0"/>
              <a:t> </a:t>
            </a:r>
            <a:r>
              <a:rPr lang="tr-TR" dirty="0" err="1"/>
              <a:t>retention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agonizing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suprapubic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(</a:t>
            </a:r>
            <a:r>
              <a:rPr lang="tr-TR" dirty="0" err="1"/>
              <a:t>may</a:t>
            </a:r>
            <a:r>
              <a:rPr lang="tr-TR" dirty="0"/>
              <a:t> not be </a:t>
            </a:r>
            <a:r>
              <a:rPr lang="tr-TR" dirty="0" err="1"/>
              <a:t>present</a:t>
            </a:r>
            <a:r>
              <a:rPr lang="tr-TR" dirty="0"/>
              <a:t> in </a:t>
            </a:r>
            <a:r>
              <a:rPr lang="tr-TR" dirty="0" err="1"/>
              <a:t>neurogenic</a:t>
            </a:r>
            <a:r>
              <a:rPr lang="tr-TR" dirty="0"/>
              <a:t> </a:t>
            </a:r>
            <a:r>
              <a:rPr lang="tr-TR" dirty="0" err="1"/>
              <a:t>bladder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urinary</a:t>
            </a:r>
            <a:r>
              <a:rPr lang="tr-TR" dirty="0"/>
              <a:t> </a:t>
            </a:r>
            <a:r>
              <a:rPr lang="tr-TR" dirty="0" err="1"/>
              <a:t>retention</a:t>
            </a:r>
            <a:r>
              <a:rPr lang="tr-TR" dirty="0"/>
              <a:t>)</a:t>
            </a:r>
          </a:p>
          <a:p>
            <a:r>
              <a:rPr lang="tr-TR" dirty="0"/>
              <a:t>Terminal </a:t>
            </a:r>
            <a:r>
              <a:rPr lang="tr-TR" dirty="0" err="1"/>
              <a:t>dysuria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severe </a:t>
            </a:r>
            <a:r>
              <a:rPr lang="tr-TR" dirty="0" err="1"/>
              <a:t>cystitis</a:t>
            </a:r>
            <a:endParaRPr lang="tr-TR" dirty="0"/>
          </a:p>
          <a:p>
            <a:r>
              <a:rPr lang="tr-TR" dirty="0" err="1"/>
              <a:t>Urinary</a:t>
            </a:r>
            <a:r>
              <a:rPr lang="tr-TR" dirty="0"/>
              <a:t> </a:t>
            </a:r>
            <a:r>
              <a:rPr lang="tr-TR" dirty="0" err="1"/>
              <a:t>urgency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detrusor</a:t>
            </a:r>
            <a:r>
              <a:rPr lang="tr-TR" dirty="0"/>
              <a:t> </a:t>
            </a:r>
            <a:r>
              <a:rPr lang="tr-TR" dirty="0" err="1"/>
              <a:t>overactivity</a:t>
            </a:r>
            <a:r>
              <a:rPr lang="tr-TR" dirty="0"/>
              <a:t> can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vesical</a:t>
            </a:r>
            <a:r>
              <a:rPr lang="tr-TR" dirty="0"/>
              <a:t> </a:t>
            </a:r>
            <a:r>
              <a:rPr lang="tr-TR" dirty="0" err="1"/>
              <a:t>pain</a:t>
            </a:r>
            <a:endParaRPr lang="tr-TR" dirty="0"/>
          </a:p>
          <a:p>
            <a:endParaRPr lang="tr-TR" dirty="0"/>
          </a:p>
        </p:txBody>
      </p:sp>
      <p:pic>
        <p:nvPicPr>
          <p:cNvPr id="54274" name="Picture 2" descr="https://www.niddk.nih.gov/-/media/Images/Health-Information/Urologic/Sidebyside_600x413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678661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1809</TotalTime>
  <Words>2468</Words>
  <Application>Microsoft Macintosh PowerPoint</Application>
  <PresentationFormat>Ekran Gösterisi (4:3)</PresentationFormat>
  <Paragraphs>290</Paragraphs>
  <Slides>55</Slides>
  <Notes>0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1" baseType="lpstr">
      <vt:lpstr>†p˘øª6‚</vt:lpstr>
      <vt:lpstr>Arial Black</vt:lpstr>
      <vt:lpstr>Century Schoolbook</vt:lpstr>
      <vt:lpstr>Wingdings</vt:lpstr>
      <vt:lpstr>Wingdings 2</vt:lpstr>
      <vt:lpstr>Cumba</vt:lpstr>
      <vt:lpstr>ANAMNESIS PHYSICAL EXAMINATION AND LAB TESTS IN PATIENTS WITH UROLOGIC DISEASES</vt:lpstr>
      <vt:lpstr>MEDICAL HISTORY</vt:lpstr>
      <vt:lpstr>SYSTEMİC MANIFESTATIONS</vt:lpstr>
      <vt:lpstr>SYSTEMİC MANIFESTATIONS</vt:lpstr>
      <vt:lpstr>PAIN</vt:lpstr>
      <vt:lpstr>KIDNEY PAIN</vt:lpstr>
      <vt:lpstr>URETERAL PAIN</vt:lpstr>
      <vt:lpstr>URETERAL PAIN</vt:lpstr>
      <vt:lpstr>VESICAL PAIN</vt:lpstr>
      <vt:lpstr>PROSTATIC PAIN</vt:lpstr>
      <vt:lpstr>TESTICULAR PAIN</vt:lpstr>
      <vt:lpstr>GIS of urologic diseases</vt:lpstr>
      <vt:lpstr>LOWER URINARY TRACT SYMPTOMS – STORAGE SYMPTOMS</vt:lpstr>
      <vt:lpstr>PowerPoint Sunusu</vt:lpstr>
      <vt:lpstr>PowerPoint Sunusu</vt:lpstr>
      <vt:lpstr>PowerPoint Sunusu</vt:lpstr>
      <vt:lpstr>PowerPoint Sunusu</vt:lpstr>
      <vt:lpstr>LOWER URINARY TRACT SYMPTOMS – EMPTYING SYMPTOMS</vt:lpstr>
      <vt:lpstr>PowerPoint Sunusu</vt:lpstr>
      <vt:lpstr>PowerPoint Sunusu</vt:lpstr>
      <vt:lpstr>PowerPoint Sunusu</vt:lpstr>
      <vt:lpstr>PowerPoint Sunusu</vt:lpstr>
      <vt:lpstr>PowerPoint Sunusu</vt:lpstr>
      <vt:lpstr>INCONTINENCE</vt:lpstr>
      <vt:lpstr>PowerPoint Sunusu</vt:lpstr>
      <vt:lpstr>PowerPoint Sunusu</vt:lpstr>
      <vt:lpstr>PowerPoint Sunusu</vt:lpstr>
      <vt:lpstr>PowerPoint Sunusu</vt:lpstr>
      <vt:lpstr>PNEUMATURIA</vt:lpstr>
      <vt:lpstr>PYURIA</vt:lpstr>
      <vt:lpstr>HEMATURIA</vt:lpstr>
      <vt:lpstr>PowerPoint Sunusu</vt:lpstr>
      <vt:lpstr>PowerPoint Sunusu</vt:lpstr>
      <vt:lpstr>PALPABLE MASSES</vt:lpstr>
      <vt:lpstr>PHYSICAL EXAMINATION OF GENITOURINARY TRACT</vt:lpstr>
      <vt:lpstr>PowerPoint Sunusu</vt:lpstr>
      <vt:lpstr>PowerPoint Sunusu</vt:lpstr>
      <vt:lpstr>PowerPoint Sunusu</vt:lpstr>
      <vt:lpstr>Examination of the external male genitalia</vt:lpstr>
      <vt:lpstr>PowerPoint Sunusu</vt:lpstr>
      <vt:lpstr>PowerPoint Sunusu</vt:lpstr>
      <vt:lpstr>PowerPoint Sunusu</vt:lpstr>
      <vt:lpstr>PROSTATE</vt:lpstr>
      <vt:lpstr>PROSTATE</vt:lpstr>
      <vt:lpstr>LAB TESTS</vt:lpstr>
      <vt:lpstr>URINE EVALUATION</vt:lpstr>
      <vt:lpstr>Physical and Gross Examination of Urine</vt:lpstr>
      <vt:lpstr>Ph</vt:lpstr>
      <vt:lpstr>Blood/Hematuria</vt:lpstr>
      <vt:lpstr>Leukocyte Esterase and Nitrite Tests</vt:lpstr>
      <vt:lpstr>URINE CYTOLOGY</vt:lpstr>
      <vt:lpstr>Serum Laboratory Studies</vt:lpstr>
      <vt:lpstr>SERUM TUMOR MARKERS</vt:lpstr>
      <vt:lpstr>SERUM TUMOR MARKERS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physical examination in patients with urologic diseases</dc:title>
  <dc:creator>Windows Kullanıcısı</dc:creator>
  <cp:lastModifiedBy>Evren Suer</cp:lastModifiedBy>
  <cp:revision>115</cp:revision>
  <dcterms:created xsi:type="dcterms:W3CDTF">2021-01-05T19:15:20Z</dcterms:created>
  <dcterms:modified xsi:type="dcterms:W3CDTF">2023-03-02T09:04:58Z</dcterms:modified>
</cp:coreProperties>
</file>