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3"/>
  </p:notesMasterIdLst>
  <p:sldIdLst>
    <p:sldId id="413" r:id="rId2"/>
    <p:sldId id="365" r:id="rId3"/>
    <p:sldId id="451" r:id="rId4"/>
    <p:sldId id="452" r:id="rId5"/>
    <p:sldId id="450" r:id="rId6"/>
    <p:sldId id="436" r:id="rId7"/>
    <p:sldId id="444" r:id="rId8"/>
    <p:sldId id="438" r:id="rId9"/>
    <p:sldId id="441" r:id="rId10"/>
    <p:sldId id="446" r:id="rId11"/>
    <p:sldId id="439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B0B352-A1B6-4269-B92D-14327FAED800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EE5429FC-B01F-4B4F-930B-0658C01AB8D8}" type="pres">
      <dgm:prSet presAssocID="{2CB0B352-A1B6-4269-B92D-14327FAED800}" presName="Name0" presStyleCnt="0">
        <dgm:presLayoutVars>
          <dgm:dir/>
          <dgm:animLvl val="lvl"/>
          <dgm:resizeHandles val="exact"/>
        </dgm:presLayoutVars>
      </dgm:prSet>
      <dgm:spPr/>
    </dgm:pt>
    <dgm:pt modelId="{FEDA1184-7ED2-436B-A576-E1A167B3A384}" type="pres">
      <dgm:prSet presAssocID="{2CB0B352-A1B6-4269-B92D-14327FAED800}" presName="dummy" presStyleCnt="0"/>
      <dgm:spPr/>
    </dgm:pt>
    <dgm:pt modelId="{52804E3A-F6B5-441D-942F-EB9EBBA2C8E1}" type="pres">
      <dgm:prSet presAssocID="{2CB0B352-A1B6-4269-B92D-14327FAED800}" presName="linH" presStyleCnt="0"/>
      <dgm:spPr/>
    </dgm:pt>
    <dgm:pt modelId="{9B79397D-D4FE-421D-A9C4-7398CB2CBAC9}" type="pres">
      <dgm:prSet presAssocID="{2CB0B352-A1B6-4269-B92D-14327FAED800}" presName="padding1" presStyleCnt="0"/>
      <dgm:spPr/>
    </dgm:pt>
    <dgm:pt modelId="{6616ECEC-6BF6-4C47-8019-1930A9257BA5}" type="pres">
      <dgm:prSet presAssocID="{2CB0B352-A1B6-4269-B92D-14327FAED800}" presName="padding2" presStyleCnt="0"/>
      <dgm:spPr/>
    </dgm:pt>
    <dgm:pt modelId="{65BDE35A-21E6-403F-A3B1-6ABE7EDD0E37}" type="pres">
      <dgm:prSet presAssocID="{2CB0B352-A1B6-4269-B92D-14327FAED800}" presName="negArrow" presStyleCnt="0"/>
      <dgm:spPr/>
    </dgm:pt>
    <dgm:pt modelId="{F0CCB595-C388-4F8D-B478-7F7F0F72DD6D}" type="pres">
      <dgm:prSet presAssocID="{2CB0B352-A1B6-4269-B92D-14327FAED800}" presName="backgroundArrow" presStyleLbl="node1" presStyleIdx="0" presStyleCnt="1" custLinFactNeighborY="-20008"/>
      <dgm:spPr/>
    </dgm:pt>
  </dgm:ptLst>
  <dgm:cxnLst>
    <dgm:cxn modelId="{29BA96F4-7A8B-467D-8801-5AED8872BA4C}" type="presOf" srcId="{2CB0B352-A1B6-4269-B92D-14327FAED800}" destId="{EE5429FC-B01F-4B4F-930B-0658C01AB8D8}" srcOrd="0" destOrd="0" presId="urn:microsoft.com/office/officeart/2005/8/layout/hProcess3"/>
    <dgm:cxn modelId="{98D301B6-4A1A-40C0-82B3-90FEFEE75092}" type="presParOf" srcId="{EE5429FC-B01F-4B4F-930B-0658C01AB8D8}" destId="{FEDA1184-7ED2-436B-A576-E1A167B3A384}" srcOrd="0" destOrd="0" presId="urn:microsoft.com/office/officeart/2005/8/layout/hProcess3"/>
    <dgm:cxn modelId="{298D07D0-252E-4ABB-9D6B-5AC6E2DA3C48}" type="presParOf" srcId="{EE5429FC-B01F-4B4F-930B-0658C01AB8D8}" destId="{52804E3A-F6B5-441D-942F-EB9EBBA2C8E1}" srcOrd="1" destOrd="0" presId="urn:microsoft.com/office/officeart/2005/8/layout/hProcess3"/>
    <dgm:cxn modelId="{49D0BDFF-1916-41B5-9791-3A468F1D00DF}" type="presParOf" srcId="{52804E3A-F6B5-441D-942F-EB9EBBA2C8E1}" destId="{9B79397D-D4FE-421D-A9C4-7398CB2CBAC9}" srcOrd="0" destOrd="0" presId="urn:microsoft.com/office/officeart/2005/8/layout/hProcess3"/>
    <dgm:cxn modelId="{B76CA41E-8AAB-43EC-AF33-50D2AC5CDDEB}" type="presParOf" srcId="{52804E3A-F6B5-441D-942F-EB9EBBA2C8E1}" destId="{6616ECEC-6BF6-4C47-8019-1930A9257BA5}" srcOrd="1" destOrd="0" presId="urn:microsoft.com/office/officeart/2005/8/layout/hProcess3"/>
    <dgm:cxn modelId="{439A3CA6-FA0C-45DB-A149-1D7FE33B8C89}" type="presParOf" srcId="{52804E3A-F6B5-441D-942F-EB9EBBA2C8E1}" destId="{65BDE35A-21E6-403F-A3B1-6ABE7EDD0E37}" srcOrd="2" destOrd="0" presId="urn:microsoft.com/office/officeart/2005/8/layout/hProcess3"/>
    <dgm:cxn modelId="{BA34D433-12F2-402A-B830-63206B097EEA}" type="presParOf" srcId="{52804E3A-F6B5-441D-942F-EB9EBBA2C8E1}" destId="{F0CCB595-C388-4F8D-B478-7F7F0F72DD6D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B0B352-A1B6-4269-B92D-14327FAED800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EE5429FC-B01F-4B4F-930B-0658C01AB8D8}" type="pres">
      <dgm:prSet presAssocID="{2CB0B352-A1B6-4269-B92D-14327FAED800}" presName="Name0" presStyleCnt="0">
        <dgm:presLayoutVars>
          <dgm:dir/>
          <dgm:animLvl val="lvl"/>
          <dgm:resizeHandles val="exact"/>
        </dgm:presLayoutVars>
      </dgm:prSet>
      <dgm:spPr/>
    </dgm:pt>
    <dgm:pt modelId="{FEDA1184-7ED2-436B-A576-E1A167B3A384}" type="pres">
      <dgm:prSet presAssocID="{2CB0B352-A1B6-4269-B92D-14327FAED800}" presName="dummy" presStyleCnt="0"/>
      <dgm:spPr/>
    </dgm:pt>
    <dgm:pt modelId="{52804E3A-F6B5-441D-942F-EB9EBBA2C8E1}" type="pres">
      <dgm:prSet presAssocID="{2CB0B352-A1B6-4269-B92D-14327FAED800}" presName="linH" presStyleCnt="0"/>
      <dgm:spPr/>
    </dgm:pt>
    <dgm:pt modelId="{9B79397D-D4FE-421D-A9C4-7398CB2CBAC9}" type="pres">
      <dgm:prSet presAssocID="{2CB0B352-A1B6-4269-B92D-14327FAED800}" presName="padding1" presStyleCnt="0"/>
      <dgm:spPr/>
    </dgm:pt>
    <dgm:pt modelId="{6616ECEC-6BF6-4C47-8019-1930A9257BA5}" type="pres">
      <dgm:prSet presAssocID="{2CB0B352-A1B6-4269-B92D-14327FAED800}" presName="padding2" presStyleCnt="0"/>
      <dgm:spPr/>
    </dgm:pt>
    <dgm:pt modelId="{65BDE35A-21E6-403F-A3B1-6ABE7EDD0E37}" type="pres">
      <dgm:prSet presAssocID="{2CB0B352-A1B6-4269-B92D-14327FAED800}" presName="negArrow" presStyleCnt="0"/>
      <dgm:spPr/>
    </dgm:pt>
    <dgm:pt modelId="{F0CCB595-C388-4F8D-B478-7F7F0F72DD6D}" type="pres">
      <dgm:prSet presAssocID="{2CB0B352-A1B6-4269-B92D-14327FAED800}" presName="backgroundArrow" presStyleLbl="node1" presStyleIdx="0" presStyleCnt="1" custLinFactNeighborY="-20008"/>
      <dgm:spPr/>
    </dgm:pt>
  </dgm:ptLst>
  <dgm:cxnLst>
    <dgm:cxn modelId="{29BA96F4-7A8B-467D-8801-5AED8872BA4C}" type="presOf" srcId="{2CB0B352-A1B6-4269-B92D-14327FAED800}" destId="{EE5429FC-B01F-4B4F-930B-0658C01AB8D8}" srcOrd="0" destOrd="0" presId="urn:microsoft.com/office/officeart/2005/8/layout/hProcess3"/>
    <dgm:cxn modelId="{98D301B6-4A1A-40C0-82B3-90FEFEE75092}" type="presParOf" srcId="{EE5429FC-B01F-4B4F-930B-0658C01AB8D8}" destId="{FEDA1184-7ED2-436B-A576-E1A167B3A384}" srcOrd="0" destOrd="0" presId="urn:microsoft.com/office/officeart/2005/8/layout/hProcess3"/>
    <dgm:cxn modelId="{298D07D0-252E-4ABB-9D6B-5AC6E2DA3C48}" type="presParOf" srcId="{EE5429FC-B01F-4B4F-930B-0658C01AB8D8}" destId="{52804E3A-F6B5-441D-942F-EB9EBBA2C8E1}" srcOrd="1" destOrd="0" presId="urn:microsoft.com/office/officeart/2005/8/layout/hProcess3"/>
    <dgm:cxn modelId="{49D0BDFF-1916-41B5-9791-3A468F1D00DF}" type="presParOf" srcId="{52804E3A-F6B5-441D-942F-EB9EBBA2C8E1}" destId="{9B79397D-D4FE-421D-A9C4-7398CB2CBAC9}" srcOrd="0" destOrd="0" presId="urn:microsoft.com/office/officeart/2005/8/layout/hProcess3"/>
    <dgm:cxn modelId="{B76CA41E-8AAB-43EC-AF33-50D2AC5CDDEB}" type="presParOf" srcId="{52804E3A-F6B5-441D-942F-EB9EBBA2C8E1}" destId="{6616ECEC-6BF6-4C47-8019-1930A9257BA5}" srcOrd="1" destOrd="0" presId="urn:microsoft.com/office/officeart/2005/8/layout/hProcess3"/>
    <dgm:cxn modelId="{439A3CA6-FA0C-45DB-A149-1D7FE33B8C89}" type="presParOf" srcId="{52804E3A-F6B5-441D-942F-EB9EBBA2C8E1}" destId="{65BDE35A-21E6-403F-A3B1-6ABE7EDD0E37}" srcOrd="2" destOrd="0" presId="urn:microsoft.com/office/officeart/2005/8/layout/hProcess3"/>
    <dgm:cxn modelId="{BA34D433-12F2-402A-B830-63206B097EEA}" type="presParOf" srcId="{52804E3A-F6B5-441D-942F-EB9EBBA2C8E1}" destId="{F0CCB595-C388-4F8D-B478-7F7F0F72DD6D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871200-8154-4031-87BA-0991873629A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9C4A6D1-C9AA-4F08-A53D-4C2A22545F68}">
      <dgm:prSet phldrT="[Metin]" custT="1"/>
      <dgm:spPr/>
      <dgm:t>
        <a:bodyPr/>
        <a:lstStyle/>
        <a:p>
          <a:r>
            <a:rPr lang="tr-TR" sz="2000" dirty="0" smtClean="0"/>
            <a:t>(1) uygun su iletim ve dağıtım hatlarının planlanması, </a:t>
          </a:r>
          <a:endParaRPr lang="tr-TR" sz="2000" dirty="0"/>
        </a:p>
      </dgm:t>
    </dgm:pt>
    <dgm:pt modelId="{C8292F19-9C92-4FE2-A61A-7BCEF6E49910}" type="parTrans" cxnId="{D92909F6-84AE-4ACD-BE10-E91B3FCC5223}">
      <dgm:prSet/>
      <dgm:spPr/>
      <dgm:t>
        <a:bodyPr/>
        <a:lstStyle/>
        <a:p>
          <a:endParaRPr lang="tr-TR" sz="2000"/>
        </a:p>
      </dgm:t>
    </dgm:pt>
    <dgm:pt modelId="{2EE6E30E-4244-46D8-A815-41384669638D}" type="sibTrans" cxnId="{D92909F6-84AE-4ACD-BE10-E91B3FCC5223}">
      <dgm:prSet/>
      <dgm:spPr/>
      <dgm:t>
        <a:bodyPr/>
        <a:lstStyle/>
        <a:p>
          <a:endParaRPr lang="tr-TR" sz="2000"/>
        </a:p>
      </dgm:t>
    </dgm:pt>
    <dgm:pt modelId="{B9328E4C-4545-4BD2-8505-CDFBA13DC52A}">
      <dgm:prSet phldrT="[Metin]" custT="1"/>
      <dgm:spPr/>
      <dgm:t>
        <a:bodyPr/>
        <a:lstStyle/>
        <a:p>
          <a:r>
            <a:rPr lang="tr-TR" sz="2000" dirty="0" smtClean="0"/>
            <a:t>(2) su uygulama randımanı yüksek basınçlı sulama yöntemlerinden birinin seçilmesi, </a:t>
          </a:r>
          <a:endParaRPr lang="tr-TR" sz="2000" dirty="0"/>
        </a:p>
      </dgm:t>
    </dgm:pt>
    <dgm:pt modelId="{3D3EDCF9-9871-4BAF-A227-2541EBD904CB}" type="parTrans" cxnId="{0797B09B-C5F3-4C61-838F-AD54E58CDA83}">
      <dgm:prSet/>
      <dgm:spPr/>
      <dgm:t>
        <a:bodyPr/>
        <a:lstStyle/>
        <a:p>
          <a:endParaRPr lang="tr-TR" sz="2000"/>
        </a:p>
      </dgm:t>
    </dgm:pt>
    <dgm:pt modelId="{5E27739E-92C0-4DB1-BA92-BD539BB0798E}" type="sibTrans" cxnId="{0797B09B-C5F3-4C61-838F-AD54E58CDA83}">
      <dgm:prSet/>
      <dgm:spPr/>
      <dgm:t>
        <a:bodyPr/>
        <a:lstStyle/>
        <a:p>
          <a:endParaRPr lang="tr-TR" sz="2000"/>
        </a:p>
      </dgm:t>
    </dgm:pt>
    <dgm:pt modelId="{2EC83706-D156-4751-8A38-3E1941FFA8E8}">
      <dgm:prSet phldrT="[Metin]" custT="1"/>
      <dgm:spPr/>
      <dgm:t>
        <a:bodyPr/>
        <a:lstStyle/>
        <a:p>
          <a:r>
            <a:rPr lang="tr-TR" sz="2000" dirty="0" smtClean="0"/>
            <a:t>(3) uygun sulama zamanı planlaması,</a:t>
          </a:r>
          <a:endParaRPr lang="tr-TR" sz="2000" dirty="0"/>
        </a:p>
      </dgm:t>
    </dgm:pt>
    <dgm:pt modelId="{E86ADA54-4B09-4B92-A513-E83AEE42567E}" type="parTrans" cxnId="{0F194286-1CAC-4669-9168-C6909232906F}">
      <dgm:prSet/>
      <dgm:spPr/>
      <dgm:t>
        <a:bodyPr/>
        <a:lstStyle/>
        <a:p>
          <a:endParaRPr lang="tr-TR" sz="2000"/>
        </a:p>
      </dgm:t>
    </dgm:pt>
    <dgm:pt modelId="{5591ECE6-B5CE-4C2A-943D-8D3119C755C7}" type="sibTrans" cxnId="{0F194286-1CAC-4669-9168-C6909232906F}">
      <dgm:prSet/>
      <dgm:spPr/>
      <dgm:t>
        <a:bodyPr/>
        <a:lstStyle/>
        <a:p>
          <a:endParaRPr lang="tr-TR" sz="2000"/>
        </a:p>
      </dgm:t>
    </dgm:pt>
    <dgm:pt modelId="{BE69550F-D745-4A7A-8052-83CFD61C1F33}">
      <dgm:prSet phldrT="[Metin]" custT="1"/>
      <dgm:spPr/>
      <dgm:t>
        <a:bodyPr/>
        <a:lstStyle/>
        <a:p>
          <a:r>
            <a:rPr lang="tr-TR" sz="2000" dirty="0" smtClean="0"/>
            <a:t>(4) alternatif su kaynağı kullanımı (yağmur suyu hasadı, gri ve arıtılmış </a:t>
          </a:r>
          <a:r>
            <a:rPr lang="tr-TR" sz="2000" dirty="0" err="1" smtClean="0"/>
            <a:t>atıksu</a:t>
          </a:r>
          <a:r>
            <a:rPr lang="tr-TR" sz="2000" dirty="0" smtClean="0"/>
            <a:t> ile deniz suyunun kullanımı)</a:t>
          </a:r>
          <a:endParaRPr lang="tr-TR" sz="2000" dirty="0"/>
        </a:p>
      </dgm:t>
    </dgm:pt>
    <dgm:pt modelId="{BE2532CE-C1D2-4EA7-BF23-1D1A6256F3AD}" type="parTrans" cxnId="{46FD3ECF-021F-4138-AFA1-482134CD889E}">
      <dgm:prSet/>
      <dgm:spPr/>
      <dgm:t>
        <a:bodyPr/>
        <a:lstStyle/>
        <a:p>
          <a:endParaRPr lang="tr-TR" sz="2000"/>
        </a:p>
      </dgm:t>
    </dgm:pt>
    <dgm:pt modelId="{BC0F2F1B-D07C-434A-AEFA-5CB6723DFAE6}" type="sibTrans" cxnId="{46FD3ECF-021F-4138-AFA1-482134CD889E}">
      <dgm:prSet/>
      <dgm:spPr/>
      <dgm:t>
        <a:bodyPr/>
        <a:lstStyle/>
        <a:p>
          <a:endParaRPr lang="tr-TR" sz="2000"/>
        </a:p>
      </dgm:t>
    </dgm:pt>
    <dgm:pt modelId="{70BA84A9-DDDF-4E87-9858-07A688A74C41}">
      <dgm:prSet phldrT="[Metin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dirty="0" smtClean="0"/>
            <a:t>(5) su kaynaklarının kalitatif olarak korunması gibi önlemler gelmektedir.</a:t>
          </a:r>
        </a:p>
        <a:p>
          <a:pPr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dirty="0"/>
        </a:p>
      </dgm:t>
    </dgm:pt>
    <dgm:pt modelId="{3489CEAB-AD1A-4A8A-8629-0815DDD499C4}" type="parTrans" cxnId="{4D95C1A5-F785-453C-874F-BB71AB347459}">
      <dgm:prSet/>
      <dgm:spPr/>
      <dgm:t>
        <a:bodyPr/>
        <a:lstStyle/>
        <a:p>
          <a:endParaRPr lang="tr-TR" sz="2000"/>
        </a:p>
      </dgm:t>
    </dgm:pt>
    <dgm:pt modelId="{F46E37DF-94CC-46B9-8C45-AF2E8A1B5446}" type="sibTrans" cxnId="{4D95C1A5-F785-453C-874F-BB71AB347459}">
      <dgm:prSet/>
      <dgm:spPr/>
      <dgm:t>
        <a:bodyPr/>
        <a:lstStyle/>
        <a:p>
          <a:endParaRPr lang="tr-TR" sz="2000"/>
        </a:p>
      </dgm:t>
    </dgm:pt>
    <dgm:pt modelId="{9ED51FA1-90CC-41CA-AA1E-8DFC86285B11}" type="pres">
      <dgm:prSet presAssocID="{DF871200-8154-4031-87BA-0991873629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9DE4CAF-79EE-424E-A230-CCEECD85B398}" type="pres">
      <dgm:prSet presAssocID="{C9C4A6D1-C9AA-4F08-A53D-4C2A22545F6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846C49-3170-48C6-B571-854329DD722B}" type="pres">
      <dgm:prSet presAssocID="{2EE6E30E-4244-46D8-A815-41384669638D}" presName="sibTrans" presStyleCnt="0"/>
      <dgm:spPr/>
    </dgm:pt>
    <dgm:pt modelId="{001C0EA1-DB74-4234-92CF-3191974610C0}" type="pres">
      <dgm:prSet presAssocID="{B9328E4C-4545-4BD2-8505-CDFBA13DC52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9CB4B0-4C1C-407C-B1E1-56B834EEF202}" type="pres">
      <dgm:prSet presAssocID="{5E27739E-92C0-4DB1-BA92-BD539BB0798E}" presName="sibTrans" presStyleCnt="0"/>
      <dgm:spPr/>
    </dgm:pt>
    <dgm:pt modelId="{5FDD26C4-130D-42D9-852B-AB60684D1000}" type="pres">
      <dgm:prSet presAssocID="{2EC83706-D156-4751-8A38-3E1941FFA8E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2903C2-FAB9-4D16-9142-E16827C93622}" type="pres">
      <dgm:prSet presAssocID="{5591ECE6-B5CE-4C2A-943D-8D3119C755C7}" presName="sibTrans" presStyleCnt="0"/>
      <dgm:spPr/>
    </dgm:pt>
    <dgm:pt modelId="{0DA7C786-CF18-4223-83C8-A776A45DEA41}" type="pres">
      <dgm:prSet presAssocID="{BE69550F-D745-4A7A-8052-83CFD61C1F33}" presName="node" presStyleLbl="node1" presStyleIdx="3" presStyleCnt="5" custScaleX="12057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9A4EF8-7207-44CC-B7C6-42B51A6E67EA}" type="pres">
      <dgm:prSet presAssocID="{BC0F2F1B-D07C-434A-AEFA-5CB6723DFAE6}" presName="sibTrans" presStyleCnt="0"/>
      <dgm:spPr/>
    </dgm:pt>
    <dgm:pt modelId="{E624044A-CE3D-43F3-BFE7-F0A2C40D20F5}" type="pres">
      <dgm:prSet presAssocID="{70BA84A9-DDDF-4E87-9858-07A688A74C41}" presName="node" presStyleLbl="node1" presStyleIdx="4" presStyleCnt="5" custScaleX="12044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797B09B-C5F3-4C61-838F-AD54E58CDA83}" srcId="{DF871200-8154-4031-87BA-0991873629A9}" destId="{B9328E4C-4545-4BD2-8505-CDFBA13DC52A}" srcOrd="1" destOrd="0" parTransId="{3D3EDCF9-9871-4BAF-A227-2541EBD904CB}" sibTransId="{5E27739E-92C0-4DB1-BA92-BD539BB0798E}"/>
    <dgm:cxn modelId="{F218E1D3-219B-4A86-A6E5-AC9263DD25C9}" type="presOf" srcId="{B9328E4C-4545-4BD2-8505-CDFBA13DC52A}" destId="{001C0EA1-DB74-4234-92CF-3191974610C0}" srcOrd="0" destOrd="0" presId="urn:microsoft.com/office/officeart/2005/8/layout/default"/>
    <dgm:cxn modelId="{0F194286-1CAC-4669-9168-C6909232906F}" srcId="{DF871200-8154-4031-87BA-0991873629A9}" destId="{2EC83706-D156-4751-8A38-3E1941FFA8E8}" srcOrd="2" destOrd="0" parTransId="{E86ADA54-4B09-4B92-A513-E83AEE42567E}" sibTransId="{5591ECE6-B5CE-4C2A-943D-8D3119C755C7}"/>
    <dgm:cxn modelId="{D29E0AAC-2059-4B0A-BF50-997ABAB452CB}" type="presOf" srcId="{C9C4A6D1-C9AA-4F08-A53D-4C2A22545F68}" destId="{A9DE4CAF-79EE-424E-A230-CCEECD85B398}" srcOrd="0" destOrd="0" presId="urn:microsoft.com/office/officeart/2005/8/layout/default"/>
    <dgm:cxn modelId="{8ACA03F9-C1A4-4073-8EF3-3FED0CB45D56}" type="presOf" srcId="{2EC83706-D156-4751-8A38-3E1941FFA8E8}" destId="{5FDD26C4-130D-42D9-852B-AB60684D1000}" srcOrd="0" destOrd="0" presId="urn:microsoft.com/office/officeart/2005/8/layout/default"/>
    <dgm:cxn modelId="{CA7A49A3-FE5B-4F8C-B170-F176398654C8}" type="presOf" srcId="{BE69550F-D745-4A7A-8052-83CFD61C1F33}" destId="{0DA7C786-CF18-4223-83C8-A776A45DEA41}" srcOrd="0" destOrd="0" presId="urn:microsoft.com/office/officeart/2005/8/layout/default"/>
    <dgm:cxn modelId="{8A62DD03-4D5A-4A24-A269-91516421D15C}" type="presOf" srcId="{DF871200-8154-4031-87BA-0991873629A9}" destId="{9ED51FA1-90CC-41CA-AA1E-8DFC86285B11}" srcOrd="0" destOrd="0" presId="urn:microsoft.com/office/officeart/2005/8/layout/default"/>
    <dgm:cxn modelId="{0DA8D652-C064-443E-B919-5CBF2714B621}" type="presOf" srcId="{70BA84A9-DDDF-4E87-9858-07A688A74C41}" destId="{E624044A-CE3D-43F3-BFE7-F0A2C40D20F5}" srcOrd="0" destOrd="0" presId="urn:microsoft.com/office/officeart/2005/8/layout/default"/>
    <dgm:cxn modelId="{46FD3ECF-021F-4138-AFA1-482134CD889E}" srcId="{DF871200-8154-4031-87BA-0991873629A9}" destId="{BE69550F-D745-4A7A-8052-83CFD61C1F33}" srcOrd="3" destOrd="0" parTransId="{BE2532CE-C1D2-4EA7-BF23-1D1A6256F3AD}" sibTransId="{BC0F2F1B-D07C-434A-AEFA-5CB6723DFAE6}"/>
    <dgm:cxn modelId="{D92909F6-84AE-4ACD-BE10-E91B3FCC5223}" srcId="{DF871200-8154-4031-87BA-0991873629A9}" destId="{C9C4A6D1-C9AA-4F08-A53D-4C2A22545F68}" srcOrd="0" destOrd="0" parTransId="{C8292F19-9C92-4FE2-A61A-7BCEF6E49910}" sibTransId="{2EE6E30E-4244-46D8-A815-41384669638D}"/>
    <dgm:cxn modelId="{4D95C1A5-F785-453C-874F-BB71AB347459}" srcId="{DF871200-8154-4031-87BA-0991873629A9}" destId="{70BA84A9-DDDF-4E87-9858-07A688A74C41}" srcOrd="4" destOrd="0" parTransId="{3489CEAB-AD1A-4A8A-8629-0815DDD499C4}" sibTransId="{F46E37DF-94CC-46B9-8C45-AF2E8A1B5446}"/>
    <dgm:cxn modelId="{3054418C-0DB6-43BC-82AF-C75952E36BBC}" type="presParOf" srcId="{9ED51FA1-90CC-41CA-AA1E-8DFC86285B11}" destId="{A9DE4CAF-79EE-424E-A230-CCEECD85B398}" srcOrd="0" destOrd="0" presId="urn:microsoft.com/office/officeart/2005/8/layout/default"/>
    <dgm:cxn modelId="{91AC47B7-C8DE-4E01-BADF-8DD89EEC71FD}" type="presParOf" srcId="{9ED51FA1-90CC-41CA-AA1E-8DFC86285B11}" destId="{B4846C49-3170-48C6-B571-854329DD722B}" srcOrd="1" destOrd="0" presId="urn:microsoft.com/office/officeart/2005/8/layout/default"/>
    <dgm:cxn modelId="{EB9D2471-E788-46E0-A0F2-CEDE6ADE3A7D}" type="presParOf" srcId="{9ED51FA1-90CC-41CA-AA1E-8DFC86285B11}" destId="{001C0EA1-DB74-4234-92CF-3191974610C0}" srcOrd="2" destOrd="0" presId="urn:microsoft.com/office/officeart/2005/8/layout/default"/>
    <dgm:cxn modelId="{7BD50CD9-3FA7-462A-914C-44C7DAAB0856}" type="presParOf" srcId="{9ED51FA1-90CC-41CA-AA1E-8DFC86285B11}" destId="{329CB4B0-4C1C-407C-B1E1-56B834EEF202}" srcOrd="3" destOrd="0" presId="urn:microsoft.com/office/officeart/2005/8/layout/default"/>
    <dgm:cxn modelId="{FDC0852E-03CE-46F0-94AE-477632E7AFF6}" type="presParOf" srcId="{9ED51FA1-90CC-41CA-AA1E-8DFC86285B11}" destId="{5FDD26C4-130D-42D9-852B-AB60684D1000}" srcOrd="4" destOrd="0" presId="urn:microsoft.com/office/officeart/2005/8/layout/default"/>
    <dgm:cxn modelId="{7CE98D90-9FCF-4ABC-86FB-C4AAAB1494D5}" type="presParOf" srcId="{9ED51FA1-90CC-41CA-AA1E-8DFC86285B11}" destId="{FD2903C2-FAB9-4D16-9142-E16827C93622}" srcOrd="5" destOrd="0" presId="urn:microsoft.com/office/officeart/2005/8/layout/default"/>
    <dgm:cxn modelId="{9EED745A-3217-4EF7-9771-1A7EC11E88B3}" type="presParOf" srcId="{9ED51FA1-90CC-41CA-AA1E-8DFC86285B11}" destId="{0DA7C786-CF18-4223-83C8-A776A45DEA41}" srcOrd="6" destOrd="0" presId="urn:microsoft.com/office/officeart/2005/8/layout/default"/>
    <dgm:cxn modelId="{5C61D992-809E-4822-AF3B-FA89EAF15CFA}" type="presParOf" srcId="{9ED51FA1-90CC-41CA-AA1E-8DFC86285B11}" destId="{BD9A4EF8-7207-44CC-B7C6-42B51A6E67EA}" srcOrd="7" destOrd="0" presId="urn:microsoft.com/office/officeart/2005/8/layout/default"/>
    <dgm:cxn modelId="{96CA2942-E0D1-42FB-8F32-8A035E6D7FE3}" type="presParOf" srcId="{9ED51FA1-90CC-41CA-AA1E-8DFC86285B11}" destId="{E624044A-CE3D-43F3-BFE7-F0A2C40D20F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CB595-C388-4F8D-B478-7F7F0F72DD6D}">
      <dsp:nvSpPr>
        <dsp:cNvPr id="0" name=""/>
        <dsp:cNvSpPr/>
      </dsp:nvSpPr>
      <dsp:spPr>
        <a:xfrm>
          <a:off x="0" y="0"/>
          <a:ext cx="2520280" cy="108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CB595-C388-4F8D-B478-7F7F0F72DD6D}">
      <dsp:nvSpPr>
        <dsp:cNvPr id="0" name=""/>
        <dsp:cNvSpPr/>
      </dsp:nvSpPr>
      <dsp:spPr>
        <a:xfrm>
          <a:off x="0" y="0"/>
          <a:ext cx="2270484" cy="72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E4CAF-79EE-424E-A230-CCEECD85B398}">
      <dsp:nvSpPr>
        <dsp:cNvPr id="0" name=""/>
        <dsp:cNvSpPr/>
      </dsp:nvSpPr>
      <dsp:spPr>
        <a:xfrm>
          <a:off x="0" y="88464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(1) uygun su iletim ve dağıtım hatlarının planlanması, </a:t>
          </a:r>
          <a:endParaRPr lang="tr-TR" sz="2000" kern="1200" dirty="0"/>
        </a:p>
      </dsp:txBody>
      <dsp:txXfrm>
        <a:off x="0" y="884646"/>
        <a:ext cx="2571749" cy="1543050"/>
      </dsp:txXfrm>
    </dsp:sp>
    <dsp:sp modelId="{001C0EA1-DB74-4234-92CF-3191974610C0}">
      <dsp:nvSpPr>
        <dsp:cNvPr id="0" name=""/>
        <dsp:cNvSpPr/>
      </dsp:nvSpPr>
      <dsp:spPr>
        <a:xfrm>
          <a:off x="2828925" y="88464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(2) su uygulama randımanı yüksek basınçlı sulama yöntemlerinden birinin seçilmesi, </a:t>
          </a:r>
          <a:endParaRPr lang="tr-TR" sz="2000" kern="1200" dirty="0"/>
        </a:p>
      </dsp:txBody>
      <dsp:txXfrm>
        <a:off x="2828925" y="884646"/>
        <a:ext cx="2571749" cy="1543050"/>
      </dsp:txXfrm>
    </dsp:sp>
    <dsp:sp modelId="{5FDD26C4-130D-42D9-852B-AB60684D1000}">
      <dsp:nvSpPr>
        <dsp:cNvPr id="0" name=""/>
        <dsp:cNvSpPr/>
      </dsp:nvSpPr>
      <dsp:spPr>
        <a:xfrm>
          <a:off x="5657849" y="88464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(3) uygun sulama zamanı planlaması,</a:t>
          </a:r>
          <a:endParaRPr lang="tr-TR" sz="2000" kern="1200" dirty="0"/>
        </a:p>
      </dsp:txBody>
      <dsp:txXfrm>
        <a:off x="5657849" y="884646"/>
        <a:ext cx="2571749" cy="1543050"/>
      </dsp:txXfrm>
    </dsp:sp>
    <dsp:sp modelId="{0DA7C786-CF18-4223-83C8-A776A45DEA41}">
      <dsp:nvSpPr>
        <dsp:cNvPr id="0" name=""/>
        <dsp:cNvSpPr/>
      </dsp:nvSpPr>
      <dsp:spPr>
        <a:xfrm>
          <a:off x="887009" y="2684871"/>
          <a:ext cx="3100887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(4) alternatif su kaynağı kullanımı (yağmur suyu hasadı, gri ve arıtılmış </a:t>
          </a:r>
          <a:r>
            <a:rPr lang="tr-TR" sz="2000" kern="1200" dirty="0" err="1" smtClean="0"/>
            <a:t>atıksu</a:t>
          </a:r>
          <a:r>
            <a:rPr lang="tr-TR" sz="2000" kern="1200" dirty="0" smtClean="0"/>
            <a:t> ile deniz suyunun kullanımı)</a:t>
          </a:r>
          <a:endParaRPr lang="tr-TR" sz="2000" kern="1200" dirty="0"/>
        </a:p>
      </dsp:txBody>
      <dsp:txXfrm>
        <a:off x="887009" y="2684871"/>
        <a:ext cx="3100887" cy="1543050"/>
      </dsp:txXfrm>
    </dsp:sp>
    <dsp:sp modelId="{E624044A-CE3D-43F3-BFE7-F0A2C40D20F5}">
      <dsp:nvSpPr>
        <dsp:cNvPr id="0" name=""/>
        <dsp:cNvSpPr/>
      </dsp:nvSpPr>
      <dsp:spPr>
        <a:xfrm>
          <a:off x="4245071" y="2684871"/>
          <a:ext cx="3097518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kern="1200" dirty="0" smtClean="0"/>
            <a:t>(5) su kaynaklarının kalitatif olarak korunması gibi önlemler gelmektedir.</a:t>
          </a:r>
        </a:p>
        <a:p>
          <a:pPr lvl="0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/>
        </a:p>
      </dsp:txBody>
      <dsp:txXfrm>
        <a:off x="4245071" y="2684871"/>
        <a:ext cx="3097518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DC043-D873-4214-AFB0-5EB3A67F5482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BDF90-92F9-495F-85E8-350B13DDF77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019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1.01.2021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503189" y="4905453"/>
            <a:ext cx="8229600" cy="1643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tr-TR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ANKARA </a:t>
            </a:r>
            <a:r>
              <a:rPr lang="tr-TR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ÜNİVERSİTESİ</a:t>
            </a:r>
            <a:br>
              <a:rPr lang="tr-TR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</a:br>
            <a:r>
              <a:rPr lang="tr-TR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SU YÖNETİMİ ENSTİTÜSÜ</a:t>
            </a:r>
          </a:p>
          <a:p>
            <a:pPr algn="ctr">
              <a:defRPr/>
            </a:pPr>
            <a:r>
              <a:rPr lang="tr-TR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ENTEGRE SU YÖNETİMİ ANABİLİM DALI</a:t>
            </a:r>
          </a:p>
          <a:p>
            <a:pPr algn="ctr">
              <a:defRPr/>
            </a:pPr>
            <a:endParaRPr lang="tr-TR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Maiandra GD" pitchFamily="34" charset="0"/>
            </a:endParaRPr>
          </a:p>
          <a:p>
            <a:pPr algn="ctr">
              <a:defRPr/>
            </a:pPr>
            <a:r>
              <a:rPr lang="tr-TR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2020-2021 Güz Yarıyılı</a:t>
            </a:r>
            <a:endParaRPr lang="tr-TR" b="1" dirty="0">
              <a:ln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Maiandra GD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58583" y="4474918"/>
            <a:ext cx="822960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tr-TR" sz="32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   </a:t>
            </a:r>
            <a:r>
              <a:rPr lang="tr-TR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Prof. </a:t>
            </a:r>
            <a:r>
              <a:rPr lang="tr-TR" sz="32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Dr. Yeşim  </a:t>
            </a:r>
            <a:r>
              <a:rPr lang="tr-TR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AHİ</a:t>
            </a:r>
            <a:r>
              <a:rPr lang="tr-TR" sz="32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/>
            </a:r>
            <a:br>
              <a:rPr lang="tr-TR" sz="3200" b="1" dirty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</a:br>
            <a:r>
              <a:rPr lang="tr-TR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  <a:t>     </a:t>
            </a:r>
            <a:br>
              <a:rPr lang="tr-TR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Maiandra GD" pitchFamily="34" charset="0"/>
              </a:rPr>
            </a:br>
            <a:endParaRPr lang="tr-TR" sz="32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Maiandra GD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71490" y="2350891"/>
            <a:ext cx="8692998" cy="15240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b="1" spc="-1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ENTEGRE HAVZA YÖNETİMİ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600" b="1" spc="-100" dirty="0" smtClean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b="1" spc="-1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Tezli Yüksek Lisans Dersi</a:t>
            </a:r>
            <a:endParaRPr lang="en-US" sz="4000" b="1" spc="-100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Resim 2" descr="logo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1578501" cy="1662964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2240" y="404664"/>
            <a:ext cx="1841500" cy="134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748464" cy="6120680"/>
          </a:xfrm>
        </p:spPr>
        <p:txBody>
          <a:bodyPr>
            <a:noAutofit/>
          </a:bodyPr>
          <a:lstStyle/>
          <a:p>
            <a:r>
              <a:rPr lang="tr-TR" sz="2400" dirty="0"/>
              <a:t>Ülkemizde tarımda su </a:t>
            </a:r>
            <a:r>
              <a:rPr lang="tr-TR" sz="2400" dirty="0" smtClean="0"/>
              <a:t>verimliliği göstergelerinden </a:t>
            </a:r>
            <a:r>
              <a:rPr lang="tr-TR" sz="2400" dirty="0"/>
              <a:t>sulama oranı ve sulama randımanı çok düşüktür. </a:t>
            </a:r>
            <a:endParaRPr lang="tr-TR" sz="2400" dirty="0" smtClean="0"/>
          </a:p>
          <a:p>
            <a:endParaRPr lang="tr-TR" sz="1600" dirty="0" smtClean="0"/>
          </a:p>
          <a:p>
            <a:r>
              <a:rPr lang="tr-TR" sz="2400" dirty="0" smtClean="0"/>
              <a:t>2017 </a:t>
            </a:r>
            <a:r>
              <a:rPr lang="tr-TR" sz="2400" dirty="0"/>
              <a:t>yılı verilerine göre DSİ’ce işletilen ve devredilen sulamalarda sulama oranı sırasıyla </a:t>
            </a:r>
            <a:r>
              <a:rPr lang="tr-TR" sz="2400" b="1" dirty="0">
                <a:solidFill>
                  <a:srgbClr val="FFFF00"/>
                </a:solidFill>
              </a:rPr>
              <a:t>%87 ve %66</a:t>
            </a:r>
            <a:r>
              <a:rPr lang="tr-TR" sz="2400" b="1" dirty="0" smtClean="0">
                <a:solidFill>
                  <a:srgbClr val="FFFF00"/>
                </a:solidFill>
              </a:rPr>
              <a:t>’ </a:t>
            </a:r>
            <a:r>
              <a:rPr lang="tr-TR" sz="2400" dirty="0" err="1" smtClean="0"/>
              <a:t>dır</a:t>
            </a:r>
            <a:r>
              <a:rPr lang="tr-TR" sz="2400" dirty="0" smtClean="0"/>
              <a:t> </a:t>
            </a:r>
            <a:r>
              <a:rPr lang="tr-TR" sz="2400" dirty="0"/>
              <a:t>(DSİ, 2017). </a:t>
            </a:r>
            <a:endParaRPr lang="tr-TR" sz="2400" dirty="0" smtClean="0"/>
          </a:p>
          <a:p>
            <a:endParaRPr lang="tr-TR" sz="1600" dirty="0"/>
          </a:p>
          <a:p>
            <a:r>
              <a:rPr lang="tr-TR" sz="2400" dirty="0" smtClean="0"/>
              <a:t>Türkiye’de </a:t>
            </a:r>
            <a:r>
              <a:rPr lang="tr-TR" sz="2400" dirty="0"/>
              <a:t>tarımda </a:t>
            </a:r>
            <a:r>
              <a:rPr lang="tr-TR" sz="2400" b="1" dirty="0">
                <a:solidFill>
                  <a:srgbClr val="FFFF00"/>
                </a:solidFill>
              </a:rPr>
              <a:t>%88,5 </a:t>
            </a:r>
            <a:r>
              <a:rPr lang="tr-TR" sz="2400" b="1" dirty="0" smtClean="0">
                <a:solidFill>
                  <a:srgbClr val="FFFF00"/>
                </a:solidFill>
              </a:rPr>
              <a:t> </a:t>
            </a:r>
            <a:r>
              <a:rPr lang="tr-TR" sz="2400" dirty="0" smtClean="0"/>
              <a:t>oranında </a:t>
            </a:r>
            <a:r>
              <a:rPr lang="tr-TR" sz="2400" dirty="0"/>
              <a:t>yapılan kontrolsüz yüzey sulama sonucu suyun önemli bir kısmı yolda kaybolmaktadır. </a:t>
            </a:r>
            <a:endParaRPr lang="tr-TR" sz="2400" dirty="0" smtClean="0"/>
          </a:p>
          <a:p>
            <a:endParaRPr lang="tr-TR" sz="1600" dirty="0"/>
          </a:p>
          <a:p>
            <a:r>
              <a:rPr lang="tr-TR" sz="2400" dirty="0" smtClean="0"/>
              <a:t>Buna </a:t>
            </a:r>
            <a:r>
              <a:rPr lang="tr-TR" sz="2400" dirty="0"/>
              <a:t>karşılık yağmurlama sulamada ve damla sulamada daha düşük oranda kayıp oluşmaktadır. </a:t>
            </a:r>
            <a:endParaRPr lang="tr-TR" sz="2400" dirty="0" smtClean="0"/>
          </a:p>
          <a:p>
            <a:endParaRPr lang="tr-TR" sz="1600" dirty="0"/>
          </a:p>
          <a:p>
            <a:r>
              <a:rPr lang="tr-TR" sz="2400" dirty="0" smtClean="0"/>
              <a:t>Basınçlı </a:t>
            </a:r>
            <a:r>
              <a:rPr lang="tr-TR" sz="2400" dirty="0"/>
              <a:t>sulama yöntemleri olan damla ve yağmurlama sulama yöntemlerinde, yüzey sulama yöntemlerinden salma sulamaya göre </a:t>
            </a:r>
            <a:r>
              <a:rPr lang="tr-TR" sz="2400" b="1" dirty="0" smtClean="0">
                <a:solidFill>
                  <a:srgbClr val="FFFF00"/>
                </a:solidFill>
              </a:rPr>
              <a:t>% </a:t>
            </a:r>
            <a:r>
              <a:rPr lang="tr-TR" sz="2400" b="1" dirty="0">
                <a:solidFill>
                  <a:srgbClr val="FFFF00"/>
                </a:solidFill>
              </a:rPr>
              <a:t>50-60 </a:t>
            </a:r>
            <a:r>
              <a:rPr lang="tr-TR" sz="2400" dirty="0"/>
              <a:t>oranında su tasarrufu sağlanmaktadır. </a:t>
            </a:r>
            <a:endParaRPr lang="tr-TR" sz="2400" dirty="0" smtClean="0"/>
          </a:p>
          <a:p>
            <a:endParaRPr lang="tr-TR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653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8640"/>
            <a:ext cx="8172400" cy="2592288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</a:rPr>
              <a:t>İyi bir sulama programı tüme varım ilkesine dayalı olarak bitkiden başlamalıdır.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pic>
        <p:nvPicPr>
          <p:cNvPr id="4" name="Resim 2" descr="C:\Users\Yeşim AHİ\Desktop\Su verimliliği\şema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8820472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2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1">
                <a:lumMod val="75000"/>
                <a:lumOff val="25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908720"/>
            <a:ext cx="7200800" cy="4752528"/>
          </a:xfrm>
        </p:spPr>
        <p:txBody>
          <a:bodyPr>
            <a:noAutofit/>
          </a:bodyPr>
          <a:lstStyle/>
          <a:p>
            <a:pPr lvl="0"/>
            <a:r>
              <a:rPr lang="tr-TR" sz="2400" dirty="0" smtClean="0">
                <a:latin typeface="Calibri" pitchFamily="34" charset="0"/>
              </a:rPr>
              <a:t/>
            </a:r>
            <a:br>
              <a:rPr lang="tr-TR" sz="2400" dirty="0" smtClean="0">
                <a:latin typeface="Calibri" pitchFamily="34" charset="0"/>
              </a:rPr>
            </a:br>
            <a:r>
              <a:rPr lang="tr-TR" sz="2400" dirty="0" smtClean="0">
                <a:latin typeface="Calibri" pitchFamily="34" charset="0"/>
              </a:rPr>
              <a:t/>
            </a:r>
            <a:br>
              <a:rPr lang="tr-TR" sz="2400" dirty="0" smtClean="0">
                <a:latin typeface="Calibri" pitchFamily="34" charset="0"/>
              </a:rPr>
            </a:b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1. Tarımda Su Kullanım verimliliği; Modern sulama teknikleri </a:t>
            </a:r>
            <a:b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</a:br>
            <a:r>
              <a:rPr lang="tr-TR" sz="2400" dirty="0">
                <a:latin typeface="Calibri" pitchFamily="34" charset="0"/>
              </a:rPr>
              <a:t/>
            </a:r>
            <a:br>
              <a:rPr lang="tr-TR" sz="2400" dirty="0">
                <a:latin typeface="Calibri" pitchFamily="34" charset="0"/>
              </a:rPr>
            </a:br>
            <a:r>
              <a:rPr lang="tr-TR" sz="2400" dirty="0" smtClean="0">
                <a:solidFill>
                  <a:srgbClr val="FFFF00"/>
                </a:solidFill>
                <a:latin typeface="Calibri" pitchFamily="34" charset="0"/>
              </a:rPr>
              <a:t>2. </a:t>
            </a:r>
            <a:r>
              <a:rPr lang="tr-TR" sz="2400" cap="none" dirty="0" smtClean="0">
                <a:latin typeface="Calibri" pitchFamily="34" charset="0"/>
              </a:rPr>
              <a:t>SULAMADA KAYIP VE KAÇAKLARIN KONTROLÜ, ORGANİZASYON VE YÖNETİMİ</a:t>
            </a:r>
            <a:br>
              <a:rPr lang="tr-TR" sz="2400" cap="none" dirty="0" smtClean="0">
                <a:latin typeface="Calibri" pitchFamily="34" charset="0"/>
              </a:rPr>
            </a:br>
            <a:r>
              <a:rPr lang="tr-TR" sz="2400" cap="none" dirty="0" smtClean="0">
                <a:latin typeface="Calibri" pitchFamily="34" charset="0"/>
              </a:rPr>
              <a:t/>
            </a:r>
            <a:br>
              <a:rPr lang="tr-TR" sz="2400" cap="none" dirty="0" smtClean="0">
                <a:latin typeface="Calibri" pitchFamily="34" charset="0"/>
              </a:rPr>
            </a:br>
            <a:r>
              <a:rPr lang="tr-TR" sz="2400" dirty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tr-TR" sz="2400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tr-TR" sz="2400" dirty="0" smtClean="0">
                <a:latin typeface="Calibri" pitchFamily="34" charset="0"/>
              </a:rPr>
              <a:t/>
            </a:r>
            <a:br>
              <a:rPr lang="tr-TR" sz="2400" dirty="0" smtClean="0">
                <a:latin typeface="Calibri" pitchFamily="34" charset="0"/>
              </a:rPr>
            </a:br>
            <a:r>
              <a:rPr lang="tr-TR" sz="2400" dirty="0" smtClean="0">
                <a:latin typeface="Calibri" pitchFamily="34" charset="0"/>
              </a:rPr>
              <a:t/>
            </a:r>
            <a:br>
              <a:rPr lang="tr-TR" sz="2400" dirty="0" smtClean="0">
                <a:latin typeface="Calibri" pitchFamily="34" charset="0"/>
              </a:rPr>
            </a:br>
            <a:endParaRPr lang="tr-T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07704" y="4854967"/>
            <a:ext cx="7772400" cy="914400"/>
          </a:xfrm>
        </p:spPr>
        <p:txBody>
          <a:bodyPr/>
          <a:lstStyle/>
          <a:p>
            <a:r>
              <a:rPr lang="tr-TR" b="1" dirty="0" smtClean="0"/>
              <a:t>Entegre Su Yönetimi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980728"/>
            <a:ext cx="7128792" cy="988620"/>
          </a:xfrm>
        </p:spPr>
        <p:txBody>
          <a:bodyPr>
            <a:noAutofit/>
          </a:bodyPr>
          <a:lstStyle/>
          <a:p>
            <a:r>
              <a:rPr lang="tr-TR" sz="4000" dirty="0" smtClean="0">
                <a:solidFill>
                  <a:schemeClr val="accent1"/>
                </a:solidFill>
              </a:rPr>
              <a:t>Su Kaynaklarının geliştirilmesi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457292" y="2004179"/>
            <a:ext cx="4536504" cy="3672408"/>
          </a:xfrm>
          <a:prstGeom prst="rect">
            <a:avLst/>
          </a:prstGeom>
        </p:spPr>
        <p:txBody>
          <a:bodyPr vert="horz">
            <a:no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6"/>
            <a:r>
              <a:rPr lang="tr-TR" sz="2800" dirty="0" smtClean="0"/>
              <a:t>Sosyal</a:t>
            </a:r>
          </a:p>
          <a:p>
            <a:pPr lvl="6"/>
            <a:r>
              <a:rPr lang="tr-TR" sz="2800" dirty="0" smtClean="0"/>
              <a:t>Ekonomik</a:t>
            </a:r>
          </a:p>
          <a:p>
            <a:pPr lvl="6"/>
            <a:r>
              <a:rPr lang="tr-TR" sz="2800" dirty="0" smtClean="0"/>
              <a:t>Politik işbirliğinin oluşturulması</a:t>
            </a:r>
            <a:endParaRPr lang="tr-TR" sz="2800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-794828" y="2004179"/>
            <a:ext cx="4896544" cy="2509536"/>
          </a:xfrm>
          <a:prstGeom prst="rect">
            <a:avLst/>
          </a:prstGeom>
        </p:spPr>
        <p:txBody>
          <a:bodyPr vert="horz">
            <a:no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6"/>
            <a:r>
              <a:rPr lang="tr-TR" sz="2800" dirty="0" smtClean="0"/>
              <a:t>Kalite ve </a:t>
            </a:r>
            <a:r>
              <a:rPr lang="tr-TR" sz="2800" dirty="0" err="1" smtClean="0"/>
              <a:t>kantite</a:t>
            </a:r>
            <a:r>
              <a:rPr lang="tr-TR" sz="2800" dirty="0" smtClean="0"/>
              <a:t> olarak tanımlanması</a:t>
            </a:r>
          </a:p>
          <a:p>
            <a:pPr lvl="6"/>
            <a:r>
              <a:rPr lang="tr-TR" sz="2800" dirty="0" smtClean="0"/>
              <a:t>Korunması</a:t>
            </a:r>
          </a:p>
          <a:p>
            <a:pPr lvl="6"/>
            <a:r>
              <a:rPr lang="tr-TR" sz="2800" dirty="0" smtClean="0"/>
              <a:t>Geliştirilmesi</a:t>
            </a:r>
            <a:endParaRPr lang="tr-TR" sz="2800" dirty="0"/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2070791378"/>
              </p:ext>
            </p:extLst>
          </p:nvPr>
        </p:nvGraphicFramePr>
        <p:xfrm>
          <a:off x="3669668" y="2802631"/>
          <a:ext cx="2520280" cy="1080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501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4067944" y="404664"/>
            <a:ext cx="5076056" cy="7128792"/>
          </a:xfrm>
          <a:prstGeom prst="rect">
            <a:avLst/>
          </a:prstGeom>
        </p:spPr>
        <p:txBody>
          <a:bodyPr vert="horz">
            <a:no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6"/>
            <a:r>
              <a:rPr lang="tr-TR" sz="2400" dirty="0" smtClean="0"/>
              <a:t>Gerekli altyapı ve teknolojinin sağlanması</a:t>
            </a:r>
          </a:p>
          <a:p>
            <a:pPr lvl="6"/>
            <a:endParaRPr lang="tr-TR" sz="1200" dirty="0" smtClean="0"/>
          </a:p>
          <a:p>
            <a:pPr lvl="6"/>
            <a:r>
              <a:rPr lang="tr-TR" sz="2400" dirty="0" smtClean="0"/>
              <a:t>Suyun </a:t>
            </a:r>
            <a:r>
              <a:rPr lang="tr-TR" sz="2400" dirty="0" err="1" smtClean="0"/>
              <a:t>sektörel</a:t>
            </a:r>
            <a:r>
              <a:rPr lang="tr-TR" sz="2400" dirty="0" smtClean="0"/>
              <a:t> bazda tahsisinin yapılması</a:t>
            </a:r>
          </a:p>
          <a:p>
            <a:pPr lvl="6"/>
            <a:endParaRPr lang="tr-TR" sz="1200" dirty="0" smtClean="0"/>
          </a:p>
          <a:p>
            <a:pPr lvl="6"/>
            <a:r>
              <a:rPr lang="tr-TR" sz="2400" dirty="0" smtClean="0"/>
              <a:t>Alternatif su kaynağı yaratılması</a:t>
            </a:r>
          </a:p>
          <a:p>
            <a:pPr lvl="6"/>
            <a:endParaRPr lang="tr-TR" sz="1200" dirty="0" smtClean="0"/>
          </a:p>
          <a:p>
            <a:pPr lvl="6"/>
            <a:r>
              <a:rPr lang="tr-TR" sz="2400" dirty="0" smtClean="0"/>
              <a:t>Suyun yeniden kullanımı</a:t>
            </a:r>
          </a:p>
          <a:p>
            <a:pPr lvl="6"/>
            <a:endParaRPr lang="tr-TR" sz="1200" dirty="0"/>
          </a:p>
          <a:p>
            <a:pPr lvl="6"/>
            <a:r>
              <a:rPr lang="tr-TR" sz="2400" dirty="0" smtClean="0"/>
              <a:t>SU VERİMLİLİĞİNİN SAĞLANMASI</a:t>
            </a:r>
          </a:p>
          <a:p>
            <a:pPr lvl="6"/>
            <a:endParaRPr lang="tr-TR" sz="1200" dirty="0" smtClean="0"/>
          </a:p>
          <a:p>
            <a:pPr lvl="6"/>
            <a:r>
              <a:rPr lang="tr-TR" sz="2400" dirty="0" smtClean="0"/>
              <a:t>Uluslararası hukuka uygun olarak işletilmesi</a:t>
            </a:r>
            <a:endParaRPr lang="tr-TR" sz="2400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-1226876" y="1299749"/>
            <a:ext cx="4896544" cy="2509536"/>
          </a:xfrm>
          <a:prstGeom prst="rect">
            <a:avLst/>
          </a:prstGeom>
        </p:spPr>
        <p:txBody>
          <a:bodyPr vert="horz">
            <a:no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6">
              <a:lnSpc>
                <a:spcPct val="150000"/>
              </a:lnSpc>
            </a:pPr>
            <a:r>
              <a:rPr lang="tr-TR" sz="3200" dirty="0" smtClean="0"/>
              <a:t>İstenilen miktar ve kalite suyun </a:t>
            </a:r>
          </a:p>
          <a:p>
            <a:pPr lvl="6">
              <a:lnSpc>
                <a:spcPct val="150000"/>
              </a:lnSpc>
            </a:pPr>
            <a:r>
              <a:rPr lang="tr-TR" sz="3200" dirty="0" smtClean="0"/>
              <a:t>İstenilen zaman ve mekanda</a:t>
            </a:r>
          </a:p>
          <a:p>
            <a:pPr marL="1719072" lvl="6" indent="0">
              <a:lnSpc>
                <a:spcPct val="150000"/>
              </a:lnSpc>
              <a:buNone/>
            </a:pPr>
            <a:r>
              <a:rPr lang="tr-TR" sz="3200" dirty="0" smtClean="0"/>
              <a:t>sağlanması için</a:t>
            </a:r>
            <a:endParaRPr lang="tr-TR" sz="3200" dirty="0"/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827093727"/>
              </p:ext>
            </p:extLst>
          </p:nvPr>
        </p:nvGraphicFramePr>
        <p:xfrm>
          <a:off x="3563888" y="3017634"/>
          <a:ext cx="2270484" cy="770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46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3910" y="443279"/>
            <a:ext cx="7772400" cy="914400"/>
          </a:xfrm>
        </p:spPr>
        <p:txBody>
          <a:bodyPr/>
          <a:lstStyle/>
          <a:p>
            <a:r>
              <a:rPr lang="tr-TR" b="1" dirty="0" smtClean="0"/>
              <a:t>Su Verimliliği nedir?</a:t>
            </a:r>
            <a:endParaRPr lang="tr-TR" b="1" dirty="0"/>
          </a:p>
        </p:txBody>
      </p:sp>
      <p:pic>
        <p:nvPicPr>
          <p:cNvPr id="1026" name="Picture 2" descr="su verimliliÄi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-30241"/>
            <a:ext cx="1763688" cy="180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Unvan 1"/>
          <p:cNvSpPr txBox="1">
            <a:spLocks/>
          </p:cNvSpPr>
          <p:nvPr/>
        </p:nvSpPr>
        <p:spPr>
          <a:xfrm>
            <a:off x="994838" y="178737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sz="3200" dirty="0" err="1">
                <a:solidFill>
                  <a:srgbClr val="5FE8D6"/>
                </a:solidFill>
              </a:rPr>
              <a:t>Sektörel</a:t>
            </a:r>
            <a:r>
              <a:rPr lang="tr-TR" sz="3200" dirty="0">
                <a:solidFill>
                  <a:srgbClr val="5FE8D6"/>
                </a:solidFill>
              </a:rPr>
              <a:t> bazda su kullanımının bir göstergesidir.</a:t>
            </a: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645455" y="3026066"/>
            <a:ext cx="8714795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b="1" dirty="0" smtClean="0"/>
              <a:t>Tarımsal kullanımda su verimliliği ise;</a:t>
            </a:r>
          </a:p>
          <a:p>
            <a:pPr algn="ctr"/>
            <a:endParaRPr lang="tr-TR" b="1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010749" y="4509120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sz="3200" dirty="0" smtClean="0">
                <a:solidFill>
                  <a:srgbClr val="5FE8D6"/>
                </a:solidFill>
              </a:rPr>
              <a:t>Birim </a:t>
            </a:r>
            <a:r>
              <a:rPr lang="tr-TR" sz="3200" dirty="0">
                <a:solidFill>
                  <a:srgbClr val="5FE8D6"/>
                </a:solidFill>
              </a:rPr>
              <a:t>sudan ve birim alandan maksimum faydanın elde edilebilmesi için alınacak önlemler bütününü oluşturmaktadır. </a:t>
            </a:r>
          </a:p>
        </p:txBody>
      </p:sp>
    </p:spTree>
    <p:extLst>
      <p:ext uri="{BB962C8B-B14F-4D97-AF65-F5344CB8AC3E}">
        <p14:creationId xmlns:p14="http://schemas.microsoft.com/office/powerpoint/2010/main" val="191960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6632"/>
            <a:ext cx="7772400" cy="2088232"/>
          </a:xfrm>
        </p:spPr>
        <p:txBody>
          <a:bodyPr>
            <a:noAutofit/>
          </a:bodyPr>
          <a:lstStyle/>
          <a:p>
            <a:pPr algn="ctr"/>
            <a:endParaRPr lang="tr-TR" sz="3200" dirty="0" smtClean="0"/>
          </a:p>
          <a:p>
            <a:pPr algn="ctr"/>
            <a:r>
              <a:rPr lang="tr-TR" sz="3200" dirty="0" smtClean="0"/>
              <a:t>Tarımda </a:t>
            </a:r>
            <a:r>
              <a:rPr lang="tr-TR" sz="3200" dirty="0"/>
              <a:t>kullanılan suyun verimliliğini; havzadaki bitki deseninin, sulama programlarının, sulama yönteminin ve su kaynağının seçimi konusundaki kararların doğruluğu direkt etkilemektedir.</a:t>
            </a:r>
            <a:endParaRPr lang="en-US" sz="3200" dirty="0"/>
          </a:p>
          <a:p>
            <a:pPr algn="ctr"/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3861048"/>
            <a:ext cx="7109296" cy="290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548680"/>
            <a:ext cx="7772400" cy="6094912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>Suyun verimli kullanımı ile sürdürülebilir tarımın sağlanmasında alınması gerekli olan önlemlerin başında</a:t>
            </a:r>
            <a:r>
              <a:rPr lang="tr-TR" dirty="0" smtClean="0"/>
              <a:t>;</a:t>
            </a:r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238998110"/>
              </p:ext>
            </p:extLst>
          </p:nvPr>
        </p:nvGraphicFramePr>
        <p:xfrm>
          <a:off x="685800" y="162880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657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052736"/>
            <a:ext cx="7772400" cy="4824536"/>
          </a:xfrm>
        </p:spPr>
        <p:txBody>
          <a:bodyPr>
            <a:normAutofit/>
          </a:bodyPr>
          <a:lstStyle/>
          <a:p>
            <a:endParaRPr lang="tr-TR" sz="3200" dirty="0"/>
          </a:p>
          <a:p>
            <a:r>
              <a:rPr lang="tr-TR" dirty="0" smtClean="0"/>
              <a:t>Su </a:t>
            </a:r>
            <a:r>
              <a:rPr lang="tr-TR" dirty="0"/>
              <a:t>verimliliğinin nicelik olarak ifadesinde çok sayıda sözcük (verimlilik, randıman, indis vb.) kullanılmaktadır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Randıman kelimesi kavramsal olarak faydalanma oranını göstermekte olup su verimliliğinin bir göstergesi olmaktadır. </a:t>
            </a:r>
            <a:endParaRPr lang="tr-TR" dirty="0" smtClean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4" descr="C:\Users\Kodal\AppData\Local\Microsoft\Windows\Temporary Internet Files\Content.Word\şem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619268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516216" y="3044439"/>
            <a:ext cx="26277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Şekil 1. Tarımsal su verimliliği göstergeleri </a:t>
            </a:r>
            <a:endParaRPr lang="tr-TR" sz="2000" dirty="0" smtClean="0"/>
          </a:p>
          <a:p>
            <a:r>
              <a:rPr lang="tr-TR" sz="2000" dirty="0" smtClean="0"/>
              <a:t>( </a:t>
            </a:r>
            <a:r>
              <a:rPr lang="tr-TR" sz="2000" dirty="0" err="1"/>
              <a:t>Fairweather</a:t>
            </a:r>
            <a:r>
              <a:rPr lang="tr-TR" sz="2000" dirty="0"/>
              <a:t> ve ark. 2003’den alınarak düzenlenmiştir) (WUI: Su Kullanım İndisi</a:t>
            </a:r>
            <a:r>
              <a:rPr lang="tr-TR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608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2566</TotalTime>
  <Words>362</Words>
  <Application>Microsoft Office PowerPoint</Application>
  <PresentationFormat>Ekran Gösterisi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Calibri</vt:lpstr>
      <vt:lpstr>Consolas</vt:lpstr>
      <vt:lpstr>Corbel</vt:lpstr>
      <vt:lpstr>Maiandra GD</vt:lpstr>
      <vt:lpstr>Wingdings</vt:lpstr>
      <vt:lpstr>Wingdings 2</vt:lpstr>
      <vt:lpstr>Wingdings 3</vt:lpstr>
      <vt:lpstr>Metro</vt:lpstr>
      <vt:lpstr>PowerPoint Sunusu</vt:lpstr>
      <vt:lpstr>  1. Tarımda Su Kullanım verimliliği; Modern sulama teknikleri   2. SULAMADA KAYIP VE KAÇAKLARIN KONTROLÜ, ORGANİZASYON VE YÖNETİMİ     </vt:lpstr>
      <vt:lpstr>Entegre Su Yönetimi</vt:lpstr>
      <vt:lpstr>PowerPoint Sunusu</vt:lpstr>
      <vt:lpstr>Su Verimliliği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Yesim ERDEM</dc:creator>
  <cp:lastModifiedBy>Yeşim AHİ</cp:lastModifiedBy>
  <cp:revision>268</cp:revision>
  <dcterms:created xsi:type="dcterms:W3CDTF">2010-06-04T06:15:00Z</dcterms:created>
  <dcterms:modified xsi:type="dcterms:W3CDTF">2021-01-01T18:34:13Z</dcterms:modified>
</cp:coreProperties>
</file>