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9E45E-5CFE-42B6-8EC0-B0192F24AB8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8331-2FA9-4977-BB37-251A29919D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2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E688-8A39-4DEC-B341-5331AF925C61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F415-4650-4038-A545-042FD415CD54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A33F-C3B4-4981-A64A-624009C85AF8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0541-0E75-467E-99AE-5E8DF055081E}" type="datetime1">
              <a:rPr lang="tr-TR" smtClean="0"/>
              <a:t>22.10.2018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9BD7-6F7A-49DE-B37F-F6B6690CAF8D}" type="datetime1">
              <a:rPr lang="tr-TR" smtClean="0"/>
              <a:t>22.10.2018</a:t>
            </a:fld>
            <a:endParaRPr lang="tr-T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3E65-DCB8-48BF-B290-B4BBD7684667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E61-701B-4267-A60F-543C8D48A449}" type="datetime1">
              <a:rPr lang="tr-TR" smtClean="0"/>
              <a:t>22.10.2018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B7-55D5-4A6A-AA49-C3A42033B20C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887A-7117-4454-AEC2-74F791FD65A9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E9309C-F394-40D1-A5B5-90B48B4117B7}" type="datetime1">
              <a:rPr lang="tr-TR" smtClean="0"/>
              <a:t>22.10.2018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C89D-5CD5-4941-A097-BFDC8492171C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E85302-CDB3-4D86-B71B-7DDE1CA2AD07}" type="datetime1">
              <a:rPr lang="tr-TR" smtClean="0"/>
              <a:t>22.10.2018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67544" y="292387"/>
            <a:ext cx="248373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776407" y="2348880"/>
            <a:ext cx="3455987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 Black"/>
              </a:rPr>
              <a:t>Bölüm 3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93310" y="3356992"/>
            <a:ext cx="6192837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</a:t>
            </a:r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RAFİNASYON PROSESLERİ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99179" y="538349"/>
            <a:ext cx="1871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 smtClean="0">
                <a:solidFill>
                  <a:schemeClr val="accent6"/>
                </a:solidFill>
              </a:rPr>
              <a:t>6. </a:t>
            </a:r>
            <a:r>
              <a:rPr lang="tr-TR" sz="3200" b="1" dirty="0">
                <a:solidFill>
                  <a:schemeClr val="accent6"/>
                </a:solidFill>
              </a:rPr>
              <a:t>HAFTA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516C-7D45-42DE-93D5-9D8E76D35EB6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99B46E7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664"/>
            <a:ext cx="6186488" cy="57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3CBE-C3DA-4FD4-A9CB-4F0C7CCB3408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2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7B9939F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6084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91DE-9BFD-4555-91BC-1CB1EBB850DA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4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C805D4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3329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602-9726-4215-B666-E3D7DF918D19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34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4039ED0"/>
          <p:cNvPicPr>
            <a:picLocks noChangeAspect="1" noChangeArrowheads="1"/>
          </p:cNvPicPr>
          <p:nvPr/>
        </p:nvPicPr>
        <p:blipFill>
          <a:blip r:embed="rId2" cstate="print">
            <a:lum bright="-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48680"/>
            <a:ext cx="70567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EDF9-F289-4315-835B-282434D83F54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0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14039ED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8"/>
          <a:stretch>
            <a:fillRect/>
          </a:stretch>
        </p:blipFill>
        <p:spPr bwMode="auto">
          <a:xfrm>
            <a:off x="1331640" y="620688"/>
            <a:ext cx="66967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BC5D-4D20-485E-A38B-A44D16135044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7C5F09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C08D-7A29-4FC2-AD67-86ECAEEA46D7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119813" cy="45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8981" y="4869160"/>
            <a:ext cx="78485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tr-TR" altLang="tr-TR" b="1" dirty="0"/>
              <a:t>                                      </a:t>
            </a:r>
            <a:r>
              <a:rPr lang="tr-TR" altLang="tr-TR" sz="1600" b="1" dirty="0"/>
              <a:t>Şekil 3.9. Katalitik </a:t>
            </a:r>
            <a:r>
              <a:rPr lang="tr-TR" altLang="tr-TR" sz="1600" b="1" dirty="0" err="1"/>
              <a:t>kraking</a:t>
            </a:r>
            <a:r>
              <a:rPr lang="tr-TR" altLang="tr-TR" sz="1600" b="1" dirty="0"/>
              <a:t> ünitesi</a:t>
            </a:r>
            <a:endParaRPr lang="tr-TR" altLang="tr-TR" sz="1600" dirty="0"/>
          </a:p>
          <a:p>
            <a:pPr algn="just" eaLnBrk="1" hangingPunct="1"/>
            <a:r>
              <a:rPr lang="tr-TR" altLang="tr-TR" sz="1600" b="1" dirty="0" err="1">
                <a:solidFill>
                  <a:srgbClr val="FF0066"/>
                </a:solidFill>
              </a:rPr>
              <a:t>Catalytic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cracking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converts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heavy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crude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oil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into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gasoline</a:t>
            </a:r>
            <a:r>
              <a:rPr lang="tr-TR" altLang="tr-TR" sz="1600" b="1" dirty="0">
                <a:solidFill>
                  <a:srgbClr val="FF0066"/>
                </a:solidFill>
              </a:rPr>
              <a:t>, </a:t>
            </a:r>
            <a:r>
              <a:rPr lang="tr-TR" altLang="tr-TR" sz="1600" b="1" dirty="0" err="1">
                <a:solidFill>
                  <a:srgbClr val="FF0066"/>
                </a:solidFill>
              </a:rPr>
              <a:t>diesel</a:t>
            </a:r>
            <a:r>
              <a:rPr lang="tr-TR" altLang="tr-TR" sz="1600" b="1" dirty="0">
                <a:solidFill>
                  <a:srgbClr val="FF0066"/>
                </a:solidFill>
              </a:rPr>
              <a:t>, </a:t>
            </a:r>
            <a:r>
              <a:rPr lang="tr-TR" altLang="tr-TR" sz="1600" b="1" dirty="0" err="1">
                <a:solidFill>
                  <a:srgbClr val="FF0066"/>
                </a:solidFill>
              </a:rPr>
              <a:t>fuel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oil</a:t>
            </a:r>
            <a:r>
              <a:rPr lang="tr-TR" altLang="tr-TR" sz="1600" b="1" dirty="0">
                <a:solidFill>
                  <a:srgbClr val="FF0066"/>
                </a:solidFill>
              </a:rPr>
              <a:t>, </a:t>
            </a:r>
            <a:r>
              <a:rPr lang="tr-TR" altLang="tr-TR" sz="1600" b="1" dirty="0" err="1">
                <a:solidFill>
                  <a:srgbClr val="FF0066"/>
                </a:solidFill>
              </a:rPr>
              <a:t>and</a:t>
            </a:r>
            <a:endParaRPr lang="tr-TR" altLang="tr-TR" sz="1600" b="1" dirty="0">
              <a:solidFill>
                <a:srgbClr val="FF0066"/>
              </a:solidFill>
            </a:endParaRPr>
          </a:p>
          <a:p>
            <a:pPr algn="just" eaLnBrk="1" hangingPunct="1"/>
            <a:r>
              <a:rPr lang="tr-TR" altLang="tr-TR" sz="1600" b="1" dirty="0" err="1">
                <a:solidFill>
                  <a:srgbClr val="FF0066"/>
                </a:solidFill>
              </a:rPr>
              <a:t>petrochemicals</a:t>
            </a:r>
            <a:r>
              <a:rPr lang="tr-TR" altLang="tr-TR" sz="1600" b="1" dirty="0">
                <a:solidFill>
                  <a:srgbClr val="FF0066"/>
                </a:solidFill>
              </a:rPr>
              <a:t>. </a:t>
            </a:r>
            <a:r>
              <a:rPr lang="tr-TR" altLang="tr-TR" sz="1600" b="1" dirty="0" err="1">
                <a:solidFill>
                  <a:srgbClr val="FF0066"/>
                </a:solidFill>
              </a:rPr>
              <a:t>The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new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process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does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the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conversion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more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efficiently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with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less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emissions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and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dramatic</a:t>
            </a:r>
            <a:r>
              <a:rPr lang="tr-TR" altLang="tr-TR" sz="1600" b="1" dirty="0">
                <a:solidFill>
                  <a:srgbClr val="FF0066"/>
                </a:solidFill>
              </a:rPr>
              <a:t> </a:t>
            </a:r>
            <a:r>
              <a:rPr lang="tr-TR" altLang="tr-TR" sz="1600" b="1" dirty="0" err="1">
                <a:solidFill>
                  <a:srgbClr val="FF0066"/>
                </a:solidFill>
              </a:rPr>
              <a:t>savings</a:t>
            </a:r>
            <a:r>
              <a:rPr lang="tr-TR" altLang="tr-TR" sz="1600" b="1" dirty="0">
                <a:solidFill>
                  <a:srgbClr val="FF0066"/>
                </a:solidFill>
              </a:rPr>
              <a:t> in </a:t>
            </a:r>
            <a:r>
              <a:rPr lang="tr-TR" altLang="tr-TR" sz="1600" b="1" dirty="0" err="1">
                <a:solidFill>
                  <a:srgbClr val="FF0066"/>
                </a:solidFill>
              </a:rPr>
              <a:t>costs</a:t>
            </a:r>
            <a:r>
              <a:rPr lang="tr-TR" altLang="tr-TR" sz="16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F684-7B80-46C4-95DC-DFE1C4C9A7ED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23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6A360E53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E4CE-A5B4-43ED-BDD5-4FD86ADA5DA0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8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70038" y="1762125"/>
            <a:ext cx="5878512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1000"/>
              <a:t> </a:t>
            </a:r>
            <a:r>
              <a:rPr lang="tr-TR" altLang="tr-TR"/>
              <a:t>                                                                              </a:t>
            </a:r>
          </a:p>
        </p:txBody>
      </p:sp>
      <p:pic>
        <p:nvPicPr>
          <p:cNvPr id="35843" name="Picture 3" descr="FIGURE IV:2-16. PLATFORMING PROCESS.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137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95513" y="404813"/>
            <a:ext cx="399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0066"/>
                </a:solidFill>
              </a:rPr>
              <a:t>PLATFORMING PROCESS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990-A0DE-4F50-899A-04D4B85A5632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70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5AF151C7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8C4-888E-48C6-8180-A44656595F89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3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312267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88640"/>
            <a:ext cx="599757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B781-1107-400F-B950-12A0AB5174B1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19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5AF151C7"/>
          <p:cNvPicPr>
            <a:picLocks noChangeAspect="1" noChangeArrowheads="1"/>
          </p:cNvPicPr>
          <p:nvPr/>
        </p:nvPicPr>
        <p:blipFill>
          <a:blip r:embed="rId2" cstate="print">
            <a:lum bright="-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b="54208"/>
          <a:stretch>
            <a:fillRect/>
          </a:stretch>
        </p:blipFill>
        <p:spPr bwMode="auto">
          <a:xfrm>
            <a:off x="612775" y="333375"/>
            <a:ext cx="765175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C2D0-6DEA-4292-AC54-14E220627CBF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7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5AF151C7"/>
          <p:cNvPicPr>
            <a:picLocks noChangeAspect="1" noChangeArrowheads="1"/>
          </p:cNvPicPr>
          <p:nvPr/>
        </p:nvPicPr>
        <p:blipFill>
          <a:blip r:embed="rId2" cstate="print">
            <a:lum bright="-50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0"/>
          <a:stretch>
            <a:fillRect/>
          </a:stretch>
        </p:blipFill>
        <p:spPr bwMode="auto">
          <a:xfrm>
            <a:off x="827088" y="333375"/>
            <a:ext cx="7385050" cy="39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145711C"/>
          <p:cNvPicPr>
            <a:picLocks noChangeAspect="1" noChangeArrowheads="1"/>
          </p:cNvPicPr>
          <p:nvPr/>
        </p:nvPicPr>
        <p:blipFill rotWithShape="1">
          <a:blip r:embed="rId3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4"/>
          <a:stretch/>
        </p:blipFill>
        <p:spPr bwMode="auto">
          <a:xfrm>
            <a:off x="1547664" y="4509120"/>
            <a:ext cx="6121400" cy="14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16F-7280-4617-9CD7-1B3BD212FDB0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4F7C41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1249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3A2A-56B6-48EB-B8D9-D06F1B84FBCC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85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5788" y="2190750"/>
            <a:ext cx="5307012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15600"/>
              <a:t> </a:t>
            </a:r>
            <a:r>
              <a:rPr lang="tr-TR" altLang="tr-TR"/>
              <a:t>                                                                        </a:t>
            </a:r>
          </a:p>
        </p:txBody>
      </p:sp>
      <p:pic>
        <p:nvPicPr>
          <p:cNvPr id="21507" name="Picture 3" descr="FIGURE IV:2-10. AROMATICS EXTRACTION."/>
          <p:cNvPicPr>
            <a:picLocks noChangeAspect="1" noChangeArrowheads="1"/>
          </p:cNvPicPr>
          <p:nvPr/>
        </p:nvPicPr>
        <p:blipFill>
          <a:blip r:embed="rId2">
            <a:lum bright="-4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0363"/>
            <a:ext cx="62658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55875" y="192088"/>
            <a:ext cx="2787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1600" b="1" dirty="0">
                <a:solidFill>
                  <a:schemeClr val="hlink"/>
                </a:solidFill>
              </a:rPr>
              <a:t>AROMATICS EXTRACTION</a:t>
            </a:r>
          </a:p>
        </p:txBody>
      </p:sp>
      <p:pic>
        <p:nvPicPr>
          <p:cNvPr id="21509" name="Picture 5" descr="FIGURE IV:2-11. SOLVENT DEWAXING."/>
          <p:cNvPicPr>
            <a:picLocks noChangeAspect="1" noChangeArrowheads="1"/>
          </p:cNvPicPr>
          <p:nvPr/>
        </p:nvPicPr>
        <p:blipFill>
          <a:blip r:embed="rId3">
            <a:lum bright="-4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61198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 rot="-5400000">
            <a:off x="6487319" y="4466432"/>
            <a:ext cx="258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chemeClr val="accent2"/>
                </a:solidFill>
              </a:rPr>
              <a:t>SOLVENT DEWAXING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6237288"/>
            <a:ext cx="895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 dirty="0">
                <a:solidFill>
                  <a:srgbClr val="6666FF"/>
                </a:solidFill>
              </a:rPr>
              <a:t>Şekil 3.3</a:t>
            </a:r>
            <a:r>
              <a:rPr lang="tr-TR" altLang="tr-TR" dirty="0">
                <a:solidFill>
                  <a:schemeClr val="tx2"/>
                </a:solidFill>
              </a:rPr>
              <a:t>. </a:t>
            </a:r>
            <a:r>
              <a:rPr lang="tr-TR" altLang="tr-TR" b="1" dirty="0">
                <a:solidFill>
                  <a:srgbClr val="FF0066"/>
                </a:solidFill>
              </a:rPr>
              <a:t>Ham petrolden aromatiklerin </a:t>
            </a:r>
            <a:r>
              <a:rPr lang="tr-TR" altLang="tr-TR" b="1" dirty="0" err="1">
                <a:solidFill>
                  <a:srgbClr val="FF0066"/>
                </a:solidFill>
              </a:rPr>
              <a:t>ekstraksiyonu</a:t>
            </a:r>
            <a:r>
              <a:rPr lang="tr-TR" altLang="tr-TR" b="1" dirty="0">
                <a:solidFill>
                  <a:srgbClr val="FF0066"/>
                </a:solidFill>
              </a:rPr>
              <a:t> ve mum giderme prosesleri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755-0701-4BA4-BF8E-62A16CF9EE62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95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7F27EB4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" y="332656"/>
            <a:ext cx="721534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FC63-032D-4F9E-A4FF-2D71CD3EB112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3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569AD68F"/>
          <p:cNvPicPr>
            <a:picLocks noChangeAspect="1" noChangeArrowheads="1"/>
          </p:cNvPicPr>
          <p:nvPr/>
        </p:nvPicPr>
        <p:blipFill>
          <a:blip r:embed="rId2" cstate="print">
            <a:lum bright="-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233"/>
            <a:ext cx="676803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BA1D-4603-4F46-8E0C-D733D4EF1862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6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50DF4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9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B200-C2C5-4E68-8DEF-D96C1A87EA03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63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50DF4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9"/>
          <a:stretch>
            <a:fillRect/>
          </a:stretch>
        </p:blipFill>
        <p:spPr bwMode="auto">
          <a:xfrm>
            <a:off x="1259632" y="620712"/>
            <a:ext cx="6985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D171-C9F3-426B-AFBF-750F369FA318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5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50DF44"/>
          <p:cNvPicPr>
            <a:picLocks noChangeAspect="1" noChangeArrowheads="1"/>
          </p:cNvPicPr>
          <p:nvPr/>
        </p:nvPicPr>
        <p:blipFill>
          <a:blip r:embed="rId2">
            <a:lum bright="-50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8"/>
          <a:stretch>
            <a:fillRect/>
          </a:stretch>
        </p:blipFill>
        <p:spPr bwMode="auto">
          <a:xfrm>
            <a:off x="900113" y="333375"/>
            <a:ext cx="7200900" cy="56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978E-4627-4534-9218-E28C4BD3EC39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39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TM01859868[[fn=Sıcaklık]]</Template>
  <TotalTime>23</TotalTime>
  <Words>486</Words>
  <Application>Microsoft Office PowerPoint</Application>
  <PresentationFormat>Ekran Gösterisi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Impact</vt:lpstr>
      <vt:lpstr>Thermal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KAMRAN POLAT</dc:creator>
  <cp:lastModifiedBy>Kamran Polat</cp:lastModifiedBy>
  <cp:revision>7</cp:revision>
  <dcterms:created xsi:type="dcterms:W3CDTF">2017-05-25T23:25:19Z</dcterms:created>
  <dcterms:modified xsi:type="dcterms:W3CDTF">2018-10-22T07:21:13Z</dcterms:modified>
</cp:coreProperties>
</file>