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64" r:id="rId2"/>
    <p:sldId id="265" r:id="rId3"/>
    <p:sldId id="266" r:id="rId4"/>
    <p:sldId id="267" r:id="rId5"/>
    <p:sldId id="268" r:id="rId6"/>
    <p:sldId id="269" r:id="rId7"/>
    <p:sldId id="270" r:id="rId8"/>
    <p:sldId id="272" r:id="rId9"/>
    <p:sldId id="271" r:id="rId10"/>
    <p:sldId id="273" r:id="rId11"/>
    <p:sldId id="274" r:id="rId12"/>
    <p:sldId id="275" r:id="rId13"/>
    <p:sldId id="276"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074FCF2B-6B00-4841-BB8A-D55890BE1A22}">
          <p14:sldIdLst>
            <p14:sldId id="264"/>
            <p14:sldId id="265"/>
            <p14:sldId id="266"/>
            <p14:sldId id="267"/>
            <p14:sldId id="268"/>
            <p14:sldId id="269"/>
            <p14:sldId id="270"/>
            <p14:sldId id="272"/>
            <p14:sldId id="271"/>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snapToGrid="0">
      <p:cViewPr varScale="1">
        <p:scale>
          <a:sx n="68" d="100"/>
          <a:sy n="68" d="100"/>
        </p:scale>
        <p:origin x="804"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A361C-51ED-476A-B4CB-B86B1E95B75D}" type="datetimeFigureOut">
              <a:rPr lang="tr-TR" smtClean="0"/>
              <a:pPr/>
              <a:t>4.05.2020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9C12-E0E5-42AE-A4C6-560D77C049C9}" type="slidenum">
              <a:rPr lang="tr-TR" smtClean="0"/>
              <a:pPr/>
              <a:t>‹#›</a:t>
            </a:fld>
            <a:endParaRPr lang="tr-TR"/>
          </a:p>
        </p:txBody>
      </p:sp>
    </p:spTree>
    <p:extLst>
      <p:ext uri="{BB962C8B-B14F-4D97-AF65-F5344CB8AC3E}">
        <p14:creationId xmlns:p14="http://schemas.microsoft.com/office/powerpoint/2010/main" val="193748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pPr/>
              <a:t>4.05.2020</a:t>
            </a:fld>
            <a:endParaRPr lang="tr-T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4900" dirty="0">
                <a:latin typeface="Book Antiqua" pitchFamily="18" charset="0"/>
              </a:rPr>
              <a:t>KLASİK SOSYOLOJİ KURAMLARI</a:t>
            </a:r>
            <a:br>
              <a:rPr lang="tr-TR" dirty="0">
                <a:latin typeface="Book Antiqua" pitchFamily="18" charset="0"/>
              </a:rPr>
            </a:br>
            <a:r>
              <a:rPr lang="tr-TR" sz="4000" i="1" dirty="0">
                <a:latin typeface="Book Antiqua" pitchFamily="18" charset="0"/>
              </a:rPr>
              <a:t>Emile </a:t>
            </a:r>
            <a:r>
              <a:rPr lang="tr-TR" sz="4000" i="1" dirty="0" err="1">
                <a:latin typeface="Book Antiqua" pitchFamily="18" charset="0"/>
              </a:rPr>
              <a:t>Durkheim</a:t>
            </a:r>
            <a:r>
              <a:rPr lang="tr-TR" sz="4000" i="1" dirty="0">
                <a:latin typeface="Book Antiqua" pitchFamily="18" charset="0"/>
              </a:rPr>
              <a:t> (1859-1917) -1</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a:p>
          <a:p>
            <a:r>
              <a:rPr lang="tr-TR" b="1" dirty="0">
                <a:latin typeface="Book Antiqua" pitchFamily="18" charset="0"/>
              </a:rPr>
              <a:t>Prof. Dr. Erol Demir</a:t>
            </a:r>
          </a:p>
          <a:p>
            <a:r>
              <a:rPr lang="tr-TR" b="1" dirty="0">
                <a:latin typeface="Book Antiqua" pitchFamily="18" charset="0"/>
              </a:rPr>
              <a:t>Ankara Üniversitesi</a:t>
            </a:r>
          </a:p>
          <a:p>
            <a:r>
              <a:rPr lang="tr-TR" b="1" dirty="0">
                <a:latin typeface="Book Antiqua" pitchFamily="18" charset="0"/>
              </a:rPr>
              <a:t>Sosyoloji Bölümü</a:t>
            </a:r>
          </a:p>
          <a:p>
            <a:r>
              <a:rPr lang="tr-TR" b="1" dirty="0" err="1">
                <a:latin typeface="Book Antiqua" pitchFamily="18" charset="0"/>
              </a:rPr>
              <a:t>erol</a:t>
            </a:r>
            <a:r>
              <a:rPr lang="tr-TR" b="1" dirty="0">
                <a:latin typeface="Book Antiqua" pitchFamily="18" charset="0"/>
              </a:rPr>
              <a:t>.demir@</a:t>
            </a:r>
            <a:r>
              <a:rPr lang="tr-TR" b="1" dirty="0" err="1">
                <a:latin typeface="Book Antiqua" pitchFamily="18" charset="0"/>
              </a:rPr>
              <a:t>humanity</a:t>
            </a:r>
            <a:r>
              <a:rPr lang="tr-TR" b="1" dirty="0">
                <a:latin typeface="Book Antiqua" pitchFamily="18" charset="0"/>
              </a:rPr>
              <a:t>.</a:t>
            </a:r>
            <a:r>
              <a:rPr lang="tr-TR" b="1" dirty="0" err="1">
                <a:latin typeface="Book Antiqua" pitchFamily="18" charset="0"/>
              </a:rPr>
              <a:t>ankara</a:t>
            </a:r>
            <a:r>
              <a:rPr lang="tr-TR" b="1" dirty="0">
                <a:latin typeface="Book Antiqua" pitchFamily="18" charset="0"/>
              </a:rPr>
              <a:t>.edu.tr</a:t>
            </a:r>
          </a:p>
          <a:p>
            <a:endParaRPr lang="tr-TR" sz="2400" dirty="0">
              <a:latin typeface="Book Antiqu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32043"/>
            <a:ext cx="10515600" cy="1325563"/>
          </a:xfrm>
        </p:spPr>
        <p:txBody>
          <a:bodyPr>
            <a:normAutofit/>
          </a:bodyPr>
          <a:lstStyle/>
          <a:p>
            <a:pPr algn="ctr"/>
            <a:r>
              <a:rPr lang="tr-TR" dirty="0">
                <a:latin typeface="Book Antiqua" pitchFamily="18" charset="0"/>
              </a:rPr>
              <a:t>Emile </a:t>
            </a:r>
            <a:r>
              <a:rPr lang="tr-TR" dirty="0" err="1">
                <a:latin typeface="Book Antiqua" pitchFamily="18" charset="0"/>
              </a:rPr>
              <a:t>Durkheim</a:t>
            </a:r>
            <a:r>
              <a:rPr lang="tr-TR" dirty="0">
                <a:latin typeface="Book Antiqua" pitchFamily="18" charset="0"/>
              </a:rPr>
              <a:t> </a:t>
            </a:r>
            <a:r>
              <a:rPr lang="tr-TR" b="1" i="1" dirty="0">
                <a:latin typeface="Book Antiqua" panose="02040602050305030304" pitchFamily="18" charset="0"/>
              </a:rPr>
              <a:t>– </a:t>
            </a:r>
            <a:r>
              <a:rPr lang="tr-TR" i="1" dirty="0">
                <a:latin typeface="Book Antiqua" panose="02040602050305030304" pitchFamily="18" charset="0"/>
              </a:rPr>
              <a:t>Toplumsal İşbölümü</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150766" y="1668621"/>
            <a:ext cx="10203034" cy="4422689"/>
          </a:xfrm>
        </p:spPr>
        <p:txBody>
          <a:bodyPr>
            <a:normAutofit lnSpcReduction="10000"/>
          </a:bodyPr>
          <a:lstStyle/>
          <a:p>
            <a:r>
              <a:rPr lang="tr-TR" u="sng" dirty="0">
                <a:effectLst>
                  <a:outerShdw blurRad="38100" dist="38100" dir="2700000" algn="tl">
                    <a:srgbClr val="000000">
                      <a:alpha val="43137"/>
                    </a:srgbClr>
                  </a:outerShdw>
                </a:effectLst>
                <a:latin typeface="Book Antiqua" panose="02040602050305030304" pitchFamily="18" charset="0"/>
              </a:rPr>
              <a:t>Mekanik ve organik dayanışma: </a:t>
            </a:r>
            <a:r>
              <a:rPr lang="tr-TR" dirty="0">
                <a:latin typeface="Book Antiqua" panose="02040602050305030304" pitchFamily="18" charset="0"/>
              </a:rPr>
              <a:t>Mekanik dayanışma, insanlar arası bağın, tüm insanların benzer faaliyetleri yerine getirmesi ve benzer sorumlulukları üstlenmesi üzerine kurulu olduğu dayanışma biçimidir. Organik dayanışmada ise toplumsal bağ insanlar arasındaki farklılıkların, farklı görev ve sorumluluklar aracılığıyla sağlanır. Modern topluma doğru geçildiğinde mekanik dayanışmanın yerini organik dayanışma almaya başlar. Her iki yapının kendilerine özgü özellikleri vardır. Örneğin her iki yapıda da kolektif bilinç olmasına karşın, organik toplumlarda kolektif bilinç zayıflar. </a:t>
            </a:r>
          </a:p>
        </p:txBody>
      </p:sp>
    </p:spTree>
    <p:extLst>
      <p:ext uri="{BB962C8B-B14F-4D97-AF65-F5344CB8AC3E}">
        <p14:creationId xmlns:p14="http://schemas.microsoft.com/office/powerpoint/2010/main" val="562607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32043"/>
            <a:ext cx="10515600" cy="1325563"/>
          </a:xfrm>
        </p:spPr>
        <p:txBody>
          <a:bodyPr>
            <a:normAutofit/>
          </a:bodyPr>
          <a:lstStyle/>
          <a:p>
            <a:pPr algn="ctr"/>
            <a:r>
              <a:rPr lang="tr-TR" dirty="0">
                <a:latin typeface="Book Antiqua" pitchFamily="18" charset="0"/>
              </a:rPr>
              <a:t>Emile </a:t>
            </a:r>
            <a:r>
              <a:rPr lang="tr-TR" dirty="0" err="1">
                <a:latin typeface="Book Antiqua" pitchFamily="18" charset="0"/>
              </a:rPr>
              <a:t>Durkheim</a:t>
            </a:r>
            <a:r>
              <a:rPr lang="tr-TR" dirty="0">
                <a:latin typeface="Book Antiqua" pitchFamily="18" charset="0"/>
              </a:rPr>
              <a:t> </a:t>
            </a:r>
            <a:r>
              <a:rPr lang="tr-TR" b="1" i="1" dirty="0">
                <a:latin typeface="Book Antiqua" panose="02040602050305030304" pitchFamily="18" charset="0"/>
              </a:rPr>
              <a:t>– </a:t>
            </a:r>
            <a:r>
              <a:rPr lang="tr-TR" i="1" dirty="0">
                <a:latin typeface="Book Antiqua" panose="02040602050305030304" pitchFamily="18" charset="0"/>
              </a:rPr>
              <a:t>Toplumsal İşbölümü</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321483" y="1457605"/>
            <a:ext cx="9890467" cy="4422689"/>
          </a:xfrm>
        </p:spPr>
        <p:txBody>
          <a:bodyPr>
            <a:normAutofit lnSpcReduction="10000"/>
          </a:bodyPr>
          <a:lstStyle/>
          <a:p>
            <a:r>
              <a:rPr lang="tr-TR" u="sng" dirty="0">
                <a:effectLst>
                  <a:outerShdw blurRad="38100" dist="38100" dir="2700000" algn="tl">
                    <a:srgbClr val="000000">
                      <a:alpha val="43137"/>
                    </a:srgbClr>
                  </a:outerShdw>
                </a:effectLst>
                <a:latin typeface="Book Antiqua" panose="02040602050305030304" pitchFamily="18" charset="0"/>
              </a:rPr>
              <a:t>Dinamik yoğunluk:</a:t>
            </a:r>
            <a:r>
              <a:rPr lang="tr-TR" dirty="0">
                <a:latin typeface="Book Antiqua" panose="02040602050305030304" pitchFamily="18" charset="0"/>
              </a:rPr>
              <a:t> Mekanik dayanışmadan organik dayanışmaya geçişte dinamik yoğunluğun rolü vardır. Dinamik yoğunluk nüfus artışıyla birlikte toplumsal etkileşimin miktarının artmasına, kaynaklar üzerinde rekabete ve mücadeleye işaret eder. </a:t>
            </a:r>
          </a:p>
          <a:p>
            <a:r>
              <a:rPr lang="tr-TR" u="sng" dirty="0">
                <a:effectLst>
                  <a:outerShdw blurRad="38100" dist="38100" dir="2700000" algn="tl">
                    <a:srgbClr val="000000">
                      <a:alpha val="43137"/>
                    </a:srgbClr>
                  </a:outerShdw>
                </a:effectLst>
                <a:latin typeface="Book Antiqua" panose="02040602050305030304" pitchFamily="18" charset="0"/>
              </a:rPr>
              <a:t>Baskıcı ve onarıcı hukuk</a:t>
            </a:r>
            <a:r>
              <a:rPr lang="tr-TR" dirty="0">
                <a:latin typeface="Book Antiqua" panose="02040602050305030304" pitchFamily="18" charset="0"/>
              </a:rPr>
              <a:t>: Mekanik dayanışmanın olduğu toplumda baskıcı hukuk egemenken, organik dayanışmanın olduğu toplumda onarıcı hukuk egemendir. Birincisinde duygusal bir tepki verilir ve suç ağır şekilde cezalandırılır. İkincisinde ise suçu işleyenin verdiği zarar karşılanır, suçlu yeniden topluma kazandırılır. </a:t>
            </a:r>
          </a:p>
        </p:txBody>
      </p:sp>
    </p:spTree>
    <p:extLst>
      <p:ext uri="{BB962C8B-B14F-4D97-AF65-F5344CB8AC3E}">
        <p14:creationId xmlns:p14="http://schemas.microsoft.com/office/powerpoint/2010/main" val="2529462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32043"/>
            <a:ext cx="10515600" cy="1325563"/>
          </a:xfrm>
        </p:spPr>
        <p:txBody>
          <a:bodyPr>
            <a:normAutofit/>
          </a:bodyPr>
          <a:lstStyle/>
          <a:p>
            <a:pPr algn="ctr"/>
            <a:r>
              <a:rPr lang="tr-TR" dirty="0">
                <a:latin typeface="Book Antiqua" pitchFamily="18" charset="0"/>
              </a:rPr>
              <a:t>Emile </a:t>
            </a:r>
            <a:r>
              <a:rPr lang="tr-TR" dirty="0" err="1">
                <a:latin typeface="Book Antiqua" pitchFamily="18" charset="0"/>
              </a:rPr>
              <a:t>Durkheim</a:t>
            </a:r>
            <a:r>
              <a:rPr lang="tr-TR" dirty="0">
                <a:latin typeface="Book Antiqua" pitchFamily="18" charset="0"/>
              </a:rPr>
              <a:t> </a:t>
            </a:r>
            <a:r>
              <a:rPr lang="tr-TR" b="1" i="1" dirty="0">
                <a:latin typeface="Book Antiqua" panose="02040602050305030304" pitchFamily="18" charset="0"/>
              </a:rPr>
              <a:t>– </a:t>
            </a:r>
            <a:r>
              <a:rPr lang="tr-TR" i="1" dirty="0">
                <a:latin typeface="Book Antiqua" panose="02040602050305030304" pitchFamily="18" charset="0"/>
              </a:rPr>
              <a:t>Toplumsal İşbölümü</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321483" y="1457605"/>
            <a:ext cx="9890467" cy="4422689"/>
          </a:xfrm>
        </p:spPr>
        <p:txBody>
          <a:bodyPr>
            <a:normAutofit/>
          </a:bodyPr>
          <a:lstStyle/>
          <a:p>
            <a:r>
              <a:rPr lang="tr-TR" u="sng" dirty="0">
                <a:effectLst>
                  <a:outerShdw blurRad="38100" dist="38100" dir="2700000" algn="tl">
                    <a:srgbClr val="000000">
                      <a:alpha val="43137"/>
                    </a:srgbClr>
                  </a:outerShdw>
                </a:effectLst>
                <a:latin typeface="Book Antiqua" panose="02040602050305030304" pitchFamily="18" charset="0"/>
              </a:rPr>
              <a:t>Normal ve patolojik olan</a:t>
            </a:r>
            <a:r>
              <a:rPr lang="tr-TR" dirty="0">
                <a:latin typeface="Book Antiqua" panose="02040602050305030304" pitchFamily="18" charset="0"/>
              </a:rPr>
              <a:t>: </a:t>
            </a:r>
            <a:r>
              <a:rPr lang="tr-TR" dirty="0" err="1">
                <a:latin typeface="Book Antiqua" panose="02040602050305030304" pitchFamily="18" charset="0"/>
              </a:rPr>
              <a:t>Durkheim</a:t>
            </a:r>
            <a:r>
              <a:rPr lang="tr-TR" dirty="0">
                <a:latin typeface="Book Antiqua" panose="02040602050305030304" pitchFamily="18" charset="0"/>
              </a:rPr>
              <a:t> toplumda normal olanın patolojik olanı da yarattığını öne sürer. Bu bağlamda tamamen patolojik olandan arındırılmış bir toplum bulmak zordur. Yine de sonuçta patolojik olanın sayısının azaltılabileceğini belirtir. “</a:t>
            </a:r>
            <a:r>
              <a:rPr lang="tr-TR" dirty="0" err="1">
                <a:latin typeface="Book Antiqua" panose="02040602050305030304" pitchFamily="18" charset="0"/>
              </a:rPr>
              <a:t>Anomi</a:t>
            </a:r>
            <a:r>
              <a:rPr lang="tr-TR" dirty="0">
                <a:latin typeface="Book Antiqua" panose="02040602050305030304" pitchFamily="18" charset="0"/>
              </a:rPr>
              <a:t>” kavramı bu bağlamda normal olmayan bir duruma işaret eder ve pek çok görünümü vardır. </a:t>
            </a:r>
          </a:p>
          <a:p>
            <a:pPr lvl="2"/>
            <a:r>
              <a:rPr lang="tr-TR" dirty="0" err="1">
                <a:latin typeface="Book Antiqua" panose="02040602050305030304" pitchFamily="18" charset="0"/>
              </a:rPr>
              <a:t>Anomik</a:t>
            </a:r>
            <a:r>
              <a:rPr lang="tr-TR" dirty="0">
                <a:latin typeface="Book Antiqua" panose="02040602050305030304" pitchFamily="18" charset="0"/>
              </a:rPr>
              <a:t> işbölümü</a:t>
            </a:r>
          </a:p>
          <a:p>
            <a:pPr lvl="2"/>
            <a:r>
              <a:rPr lang="tr-TR" dirty="0">
                <a:latin typeface="Book Antiqua" panose="02040602050305030304" pitchFamily="18" charset="0"/>
              </a:rPr>
              <a:t>Zorlanmış işbölümü</a:t>
            </a:r>
          </a:p>
          <a:p>
            <a:pPr lvl="2"/>
            <a:r>
              <a:rPr lang="tr-TR" dirty="0">
                <a:latin typeface="Book Antiqua" panose="02040602050305030304" pitchFamily="18" charset="0"/>
              </a:rPr>
              <a:t>Zayıf bir şekilde koordine edilen işbölümü</a:t>
            </a:r>
          </a:p>
        </p:txBody>
      </p:sp>
    </p:spTree>
    <p:extLst>
      <p:ext uri="{BB962C8B-B14F-4D97-AF65-F5344CB8AC3E}">
        <p14:creationId xmlns:p14="http://schemas.microsoft.com/office/powerpoint/2010/main" val="463696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32043"/>
            <a:ext cx="10515600" cy="1325563"/>
          </a:xfrm>
        </p:spPr>
        <p:txBody>
          <a:bodyPr>
            <a:normAutofit/>
          </a:bodyPr>
          <a:lstStyle/>
          <a:p>
            <a:pPr algn="ctr"/>
            <a:r>
              <a:rPr lang="tr-TR" dirty="0">
                <a:latin typeface="Book Antiqua" pitchFamily="18" charset="0"/>
              </a:rPr>
              <a:t>Emile </a:t>
            </a:r>
            <a:r>
              <a:rPr lang="tr-TR" dirty="0" err="1">
                <a:latin typeface="Book Antiqua" pitchFamily="18" charset="0"/>
              </a:rPr>
              <a:t>Durkheim</a:t>
            </a:r>
            <a:r>
              <a:rPr lang="tr-TR" dirty="0">
                <a:latin typeface="Book Antiqua" pitchFamily="18" charset="0"/>
              </a:rPr>
              <a:t> </a:t>
            </a:r>
            <a:r>
              <a:rPr lang="tr-TR" b="1" i="1" dirty="0">
                <a:latin typeface="Book Antiqua" panose="02040602050305030304" pitchFamily="18" charset="0"/>
              </a:rPr>
              <a:t>– </a:t>
            </a:r>
            <a:r>
              <a:rPr lang="tr-TR" i="1" dirty="0">
                <a:latin typeface="Book Antiqua" panose="02040602050305030304" pitchFamily="18" charset="0"/>
              </a:rPr>
              <a:t>Toplumsal İşbölümü</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150766" y="1809297"/>
            <a:ext cx="9890467" cy="4422689"/>
          </a:xfrm>
        </p:spPr>
        <p:txBody>
          <a:bodyPr>
            <a:normAutofit/>
          </a:bodyPr>
          <a:lstStyle/>
          <a:p>
            <a:r>
              <a:rPr lang="tr-TR" u="sng" dirty="0">
                <a:effectLst>
                  <a:outerShdw blurRad="38100" dist="38100" dir="2700000" algn="tl">
                    <a:srgbClr val="000000">
                      <a:alpha val="43137"/>
                    </a:srgbClr>
                  </a:outerShdw>
                </a:effectLst>
                <a:latin typeface="Book Antiqua" panose="02040602050305030304" pitchFamily="18" charset="0"/>
              </a:rPr>
              <a:t>Adalet:</a:t>
            </a:r>
            <a:r>
              <a:rPr lang="tr-TR" dirty="0">
                <a:latin typeface="Book Antiqua" panose="02040602050305030304" pitchFamily="18" charset="0"/>
              </a:rPr>
              <a:t> Modern toplumda insanları bir arada tutmanın yukarıda dile getirildiği gibi çeşitli yolları (ortak inançlar, temsiller, deneyimler vb.) olsa da bunların da sınırları vardır. Bu bağlamda modern toplumda farklılıkları bir arada tutmanın en etkili yolu adaleti sağlamaktır. </a:t>
            </a:r>
            <a:r>
              <a:rPr lang="tr-TR" dirty="0" err="1">
                <a:latin typeface="Book Antiqua" panose="02040602050305030304" pitchFamily="18" charset="0"/>
              </a:rPr>
              <a:t>Durkheim</a:t>
            </a:r>
            <a:r>
              <a:rPr lang="tr-TR" dirty="0">
                <a:latin typeface="Book Antiqua" panose="02040602050305030304" pitchFamily="18" charset="0"/>
              </a:rPr>
              <a:t> bu konuda şöyle der: “Böylece en gelişmiş toplumun görevi adaleti yerine getirmektedir.”</a:t>
            </a:r>
          </a:p>
        </p:txBody>
      </p:sp>
    </p:spTree>
    <p:extLst>
      <p:ext uri="{BB962C8B-B14F-4D97-AF65-F5344CB8AC3E}">
        <p14:creationId xmlns:p14="http://schemas.microsoft.com/office/powerpoint/2010/main" val="3524503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a:latin typeface="Book Antiqua" pitchFamily="18" charset="0"/>
              </a:rPr>
              <a:t>Emile </a:t>
            </a:r>
            <a:r>
              <a:rPr lang="tr-TR" dirty="0" err="1">
                <a:latin typeface="Book Antiqua" pitchFamily="18" charset="0"/>
              </a:rPr>
              <a:t>Durkheim</a:t>
            </a:r>
            <a:r>
              <a:rPr lang="tr-TR" dirty="0">
                <a:latin typeface="Book Antiqua" pitchFamily="18" charset="0"/>
              </a:rPr>
              <a:t> </a:t>
            </a:r>
            <a:r>
              <a:rPr lang="tr-TR" b="1" i="1" dirty="0">
                <a:latin typeface="Book Antiqua" panose="02040602050305030304" pitchFamily="18" charset="0"/>
              </a:rPr>
              <a:t>– Ders </a:t>
            </a:r>
            <a:r>
              <a:rPr lang="tr-TR" i="1" dirty="0">
                <a:latin typeface="Book Antiqua" panose="02040602050305030304" pitchFamily="18" charset="0"/>
              </a:rPr>
              <a:t>İ</a:t>
            </a:r>
            <a:r>
              <a:rPr lang="tr-TR" b="1" i="1" dirty="0">
                <a:latin typeface="Book Antiqua" panose="02040602050305030304" pitchFamily="18" charset="0"/>
              </a:rPr>
              <a:t>çeriği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924928" y="1589650"/>
            <a:ext cx="9428871" cy="4445390"/>
          </a:xfrm>
        </p:spPr>
        <p:txBody>
          <a:bodyPr>
            <a:normAutofit fontScale="92500" lnSpcReduction="10000"/>
          </a:bodyPr>
          <a:lstStyle/>
          <a:p>
            <a:r>
              <a:rPr lang="tr-TR" dirty="0">
                <a:latin typeface="Book Antiqua" panose="02040602050305030304" pitchFamily="18" charset="0"/>
              </a:rPr>
              <a:t>Toplumsal Olgu</a:t>
            </a:r>
          </a:p>
          <a:p>
            <a:r>
              <a:rPr lang="tr-TR" dirty="0">
                <a:latin typeface="Book Antiqua" panose="02040602050305030304" pitchFamily="18" charset="0"/>
              </a:rPr>
              <a:t>Maddi ve Maddi Olmayan Toplumsal Olgular</a:t>
            </a:r>
          </a:p>
          <a:p>
            <a:pPr lvl="1"/>
            <a:r>
              <a:rPr lang="tr-TR" dirty="0">
                <a:latin typeface="Book Antiqua" panose="02040602050305030304" pitchFamily="18" charset="0"/>
              </a:rPr>
              <a:t>Ahlak</a:t>
            </a:r>
          </a:p>
          <a:p>
            <a:pPr lvl="1"/>
            <a:r>
              <a:rPr lang="tr-TR" dirty="0">
                <a:latin typeface="Book Antiqua" panose="02040602050305030304" pitchFamily="18" charset="0"/>
              </a:rPr>
              <a:t>Kolektif Bilinç</a:t>
            </a:r>
          </a:p>
          <a:p>
            <a:pPr lvl="1"/>
            <a:r>
              <a:rPr lang="tr-TR" dirty="0">
                <a:latin typeface="Book Antiqua" panose="02040602050305030304" pitchFamily="18" charset="0"/>
              </a:rPr>
              <a:t>Kolektif Temsiller</a:t>
            </a:r>
          </a:p>
          <a:p>
            <a:pPr lvl="1"/>
            <a:r>
              <a:rPr lang="tr-TR" dirty="0">
                <a:latin typeface="Book Antiqua" panose="02040602050305030304" pitchFamily="18" charset="0"/>
              </a:rPr>
              <a:t>Toplumsal Akımlar</a:t>
            </a:r>
          </a:p>
          <a:p>
            <a:r>
              <a:rPr lang="tr-TR" dirty="0">
                <a:latin typeface="Book Antiqua" panose="02040602050305030304" pitchFamily="18" charset="0"/>
              </a:rPr>
              <a:t>Toplumsal İşbölümü</a:t>
            </a:r>
          </a:p>
          <a:p>
            <a:pPr lvl="1"/>
            <a:r>
              <a:rPr lang="tr-TR" dirty="0">
                <a:latin typeface="Book Antiqua" panose="02040602050305030304" pitchFamily="18" charset="0"/>
              </a:rPr>
              <a:t>Mekanik ve Organik İşbölümü</a:t>
            </a:r>
          </a:p>
          <a:p>
            <a:pPr lvl="1"/>
            <a:r>
              <a:rPr lang="tr-TR" dirty="0">
                <a:latin typeface="Book Antiqua" panose="02040602050305030304" pitchFamily="18" charset="0"/>
              </a:rPr>
              <a:t>Dinamik Yoğunluk</a:t>
            </a:r>
          </a:p>
          <a:p>
            <a:pPr lvl="1"/>
            <a:r>
              <a:rPr lang="tr-TR" dirty="0">
                <a:latin typeface="Book Antiqua" panose="02040602050305030304" pitchFamily="18" charset="0"/>
              </a:rPr>
              <a:t>Baskıcı ve Onarıcı Hukuk</a:t>
            </a:r>
          </a:p>
          <a:p>
            <a:pPr lvl="1"/>
            <a:r>
              <a:rPr lang="tr-TR" dirty="0">
                <a:latin typeface="Book Antiqua" panose="02040602050305030304" pitchFamily="18" charset="0"/>
              </a:rPr>
              <a:t>Normal ve Patolojik Olan</a:t>
            </a:r>
          </a:p>
          <a:p>
            <a:pPr lvl="1"/>
            <a:r>
              <a:rPr lang="tr-TR" dirty="0">
                <a:latin typeface="Book Antiqua" panose="02040602050305030304" pitchFamily="18" charset="0"/>
              </a:rPr>
              <a:t>Adalet </a:t>
            </a:r>
          </a:p>
        </p:txBody>
      </p:sp>
    </p:spTree>
    <p:extLst>
      <p:ext uri="{BB962C8B-B14F-4D97-AF65-F5344CB8AC3E}">
        <p14:creationId xmlns:p14="http://schemas.microsoft.com/office/powerpoint/2010/main" val="3216571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a:latin typeface="Book Antiqua" pitchFamily="18" charset="0"/>
              </a:rPr>
              <a:t>Emile </a:t>
            </a:r>
            <a:r>
              <a:rPr lang="tr-TR" dirty="0" err="1">
                <a:latin typeface="Book Antiqua" pitchFamily="18" charset="0"/>
              </a:rPr>
              <a:t>Durkheim</a:t>
            </a:r>
            <a:r>
              <a:rPr lang="tr-TR" dirty="0">
                <a:latin typeface="Book Antiqua" pitchFamily="18" charset="0"/>
              </a:rPr>
              <a:t> </a:t>
            </a:r>
            <a:r>
              <a:rPr lang="tr-TR" b="1" i="1" dirty="0">
                <a:latin typeface="Book Antiqua" panose="02040602050305030304" pitchFamily="18" charset="0"/>
              </a:rPr>
              <a:t>– Toplumsal Olgu</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924929" y="1589650"/>
            <a:ext cx="8653976" cy="4149968"/>
          </a:xfrm>
        </p:spPr>
        <p:txBody>
          <a:bodyPr>
            <a:normAutofit/>
          </a:bodyPr>
          <a:lstStyle/>
          <a:p>
            <a:r>
              <a:rPr lang="tr-TR" dirty="0">
                <a:latin typeface="Book Antiqua" panose="02040602050305030304" pitchFamily="18" charset="0"/>
              </a:rPr>
              <a:t>“Toplumsal olgu, eyleyenlerin dışında olan ve onları zorlayıcı olan toplumsal yapılar ve kültürel normlar ve değerlerdir.” </a:t>
            </a:r>
          </a:p>
          <a:p>
            <a:r>
              <a:rPr lang="tr-TR" dirty="0">
                <a:latin typeface="Book Antiqua" panose="02040602050305030304" pitchFamily="18" charset="0"/>
              </a:rPr>
              <a:t>Dört ayırt edici özelliği söz konusudur:</a:t>
            </a:r>
          </a:p>
          <a:p>
            <a:pPr marL="283464" lvl="1" indent="0">
              <a:buNone/>
            </a:pPr>
            <a:r>
              <a:rPr lang="tr-TR" dirty="0">
                <a:latin typeface="Book Antiqua" panose="02040602050305030304" pitchFamily="18" charset="0"/>
              </a:rPr>
              <a:t>A. Toplumsal olgular ampirik olarak incelenebilir.</a:t>
            </a:r>
          </a:p>
          <a:p>
            <a:pPr marL="283464" lvl="1" indent="0">
              <a:buNone/>
            </a:pPr>
            <a:r>
              <a:rPr lang="tr-TR" dirty="0">
                <a:latin typeface="Book Antiqua" panose="02040602050305030304" pitchFamily="18" charset="0"/>
              </a:rPr>
              <a:t>B. Toplumsal olgular bireyin dışındadır.</a:t>
            </a:r>
          </a:p>
          <a:p>
            <a:pPr marL="283464" lvl="1" indent="0">
              <a:buNone/>
            </a:pPr>
            <a:r>
              <a:rPr lang="tr-TR" dirty="0">
                <a:latin typeface="Book Antiqua" panose="02040602050305030304" pitchFamily="18" charset="0"/>
              </a:rPr>
              <a:t>D. Toplumsal olguların bireyi zorlayıcıdır.</a:t>
            </a:r>
          </a:p>
          <a:p>
            <a:pPr marL="283464" lvl="1" indent="0">
              <a:buNone/>
            </a:pPr>
            <a:r>
              <a:rPr lang="tr-TR" dirty="0">
                <a:latin typeface="Book Antiqua" panose="02040602050305030304" pitchFamily="18" charset="0"/>
              </a:rPr>
              <a:t>E. Toplumsal olgular diğer toplumsal olgularla açıklanabilir.</a:t>
            </a:r>
          </a:p>
        </p:txBody>
      </p:sp>
    </p:spTree>
    <p:extLst>
      <p:ext uri="{BB962C8B-B14F-4D97-AF65-F5344CB8AC3E}">
        <p14:creationId xmlns:p14="http://schemas.microsoft.com/office/powerpoint/2010/main" val="3096739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55600"/>
            <a:ext cx="10515600" cy="1325563"/>
          </a:xfrm>
        </p:spPr>
        <p:txBody>
          <a:bodyPr>
            <a:normAutofit/>
          </a:bodyPr>
          <a:lstStyle/>
          <a:p>
            <a:pPr algn="ctr"/>
            <a:r>
              <a:rPr lang="tr-TR" dirty="0">
                <a:latin typeface="Book Antiqua" pitchFamily="18" charset="0"/>
              </a:rPr>
              <a:t>Emile </a:t>
            </a:r>
            <a:r>
              <a:rPr lang="tr-TR" dirty="0" err="1">
                <a:latin typeface="Book Antiqua" pitchFamily="18" charset="0"/>
              </a:rPr>
              <a:t>Durkheim</a:t>
            </a:r>
            <a:r>
              <a:rPr lang="tr-TR" dirty="0">
                <a:latin typeface="Book Antiqua" pitchFamily="18" charset="0"/>
              </a:rPr>
              <a:t> </a:t>
            </a:r>
            <a:r>
              <a:rPr lang="tr-TR" b="1" i="1" dirty="0">
                <a:latin typeface="Book Antiqua" panose="02040602050305030304" pitchFamily="18" charset="0"/>
              </a:rPr>
              <a:t>– </a:t>
            </a:r>
            <a:r>
              <a:rPr lang="tr-TR" i="1" dirty="0">
                <a:latin typeface="Book Antiqua" panose="02040602050305030304" pitchFamily="18" charset="0"/>
              </a:rPr>
              <a:t>Maddi ve Maddi Olmayan Toplumsal Olgular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69012" y="1913207"/>
            <a:ext cx="8653976" cy="4149968"/>
          </a:xfrm>
        </p:spPr>
        <p:txBody>
          <a:bodyPr>
            <a:normAutofit/>
          </a:bodyPr>
          <a:lstStyle/>
          <a:p>
            <a:r>
              <a:rPr lang="tr-TR" u="sng" dirty="0">
                <a:effectLst>
                  <a:outerShdw blurRad="38100" dist="38100" dir="2700000" algn="tl">
                    <a:srgbClr val="000000">
                      <a:alpha val="43137"/>
                    </a:srgbClr>
                  </a:outerShdw>
                </a:effectLst>
                <a:latin typeface="Book Antiqua" panose="02040602050305030304" pitchFamily="18" charset="0"/>
              </a:rPr>
              <a:t>Maddi olgular</a:t>
            </a:r>
            <a:r>
              <a:rPr lang="tr-TR" dirty="0">
                <a:latin typeface="Book Antiqua" panose="02040602050305030304" pitchFamily="18" charset="0"/>
              </a:rPr>
              <a:t>, mimari stiller, teknoloji ve yasal kodlar gibi somut olarak kavranabilen biçimlerdir. Maddi olmayan toplumsal olgular ise bireylerin ancak etkileşim yoluyla kavrayabildikleri ve bireyler üzerinde zorlayıcı niteliği olan normlar ve değerlerdir. </a:t>
            </a:r>
          </a:p>
        </p:txBody>
      </p:sp>
    </p:spTree>
    <p:extLst>
      <p:ext uri="{BB962C8B-B14F-4D97-AF65-F5344CB8AC3E}">
        <p14:creationId xmlns:p14="http://schemas.microsoft.com/office/powerpoint/2010/main" val="1453200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55600"/>
            <a:ext cx="10515600" cy="1325563"/>
          </a:xfrm>
        </p:spPr>
        <p:txBody>
          <a:bodyPr>
            <a:normAutofit/>
          </a:bodyPr>
          <a:lstStyle/>
          <a:p>
            <a:pPr algn="ctr"/>
            <a:r>
              <a:rPr lang="tr-TR" dirty="0">
                <a:latin typeface="Book Antiqua" pitchFamily="18" charset="0"/>
              </a:rPr>
              <a:t>Emile </a:t>
            </a:r>
            <a:r>
              <a:rPr lang="tr-TR" dirty="0" err="1">
                <a:latin typeface="Book Antiqua" pitchFamily="18" charset="0"/>
              </a:rPr>
              <a:t>Durkheim</a:t>
            </a:r>
            <a:r>
              <a:rPr lang="tr-TR" dirty="0">
                <a:latin typeface="Book Antiqua" pitchFamily="18" charset="0"/>
              </a:rPr>
              <a:t> </a:t>
            </a:r>
            <a:r>
              <a:rPr lang="tr-TR" b="1" i="1" dirty="0">
                <a:latin typeface="Book Antiqua" panose="02040602050305030304" pitchFamily="18" charset="0"/>
              </a:rPr>
              <a:t>– </a:t>
            </a:r>
            <a:r>
              <a:rPr lang="tr-TR" i="1" dirty="0">
                <a:latin typeface="Book Antiqua" panose="02040602050305030304" pitchFamily="18" charset="0"/>
              </a:rPr>
              <a:t>Maddi ve Maddi Olmayan Toplumsal Olgular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69012" y="1913207"/>
            <a:ext cx="8653976" cy="4149968"/>
          </a:xfrm>
        </p:spPr>
        <p:txBody>
          <a:bodyPr>
            <a:normAutofit/>
          </a:bodyPr>
          <a:lstStyle/>
          <a:p>
            <a:r>
              <a:rPr lang="tr-TR" u="sng" dirty="0">
                <a:effectLst>
                  <a:outerShdw blurRad="38100" dist="38100" dir="2700000" algn="tl">
                    <a:srgbClr val="000000">
                      <a:alpha val="43137"/>
                    </a:srgbClr>
                  </a:outerShdw>
                </a:effectLst>
                <a:latin typeface="Book Antiqua" panose="02040602050305030304" pitchFamily="18" charset="0"/>
              </a:rPr>
              <a:t>Maddi olmayan olgular</a:t>
            </a:r>
            <a:r>
              <a:rPr lang="tr-TR" dirty="0">
                <a:latin typeface="Book Antiqua" panose="02040602050305030304" pitchFamily="18" charset="0"/>
              </a:rPr>
              <a:t> bireyin dışında ve birey üzerinde zorlayıcı olmakla birlikte, bir dereceye kadar bireyin içinde de bulunur. </a:t>
            </a:r>
            <a:r>
              <a:rPr lang="tr-TR" dirty="0" err="1">
                <a:latin typeface="Book Antiqua" panose="02040602050305030304" pitchFamily="18" charset="0"/>
              </a:rPr>
              <a:t>Durkheim’a</a:t>
            </a:r>
            <a:r>
              <a:rPr lang="tr-TR" dirty="0">
                <a:latin typeface="Book Antiqua" panose="02040602050305030304" pitchFamily="18" charset="0"/>
              </a:rPr>
              <a:t> göre bu olgular aynı zamanda “sosyal morfoloji” olarak da adlandırılabilir. Örnek vermek gerekirse ahlak, kolektif bilinçler, kolektif temsiller ve toplumsal akımlar maddi olmayan olgulardır.</a:t>
            </a:r>
          </a:p>
        </p:txBody>
      </p:sp>
    </p:spTree>
    <p:extLst>
      <p:ext uri="{BB962C8B-B14F-4D97-AF65-F5344CB8AC3E}">
        <p14:creationId xmlns:p14="http://schemas.microsoft.com/office/powerpoint/2010/main" val="148769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55600"/>
            <a:ext cx="10515600" cy="1325563"/>
          </a:xfrm>
        </p:spPr>
        <p:txBody>
          <a:bodyPr>
            <a:normAutofit/>
          </a:bodyPr>
          <a:lstStyle/>
          <a:p>
            <a:pPr algn="ctr"/>
            <a:r>
              <a:rPr lang="tr-TR" dirty="0">
                <a:latin typeface="Book Antiqua" pitchFamily="18" charset="0"/>
              </a:rPr>
              <a:t>Emile </a:t>
            </a:r>
            <a:r>
              <a:rPr lang="tr-TR" dirty="0" err="1">
                <a:latin typeface="Book Antiqua" pitchFamily="18" charset="0"/>
              </a:rPr>
              <a:t>Durkheim</a:t>
            </a:r>
            <a:r>
              <a:rPr lang="tr-TR" dirty="0">
                <a:latin typeface="Book Antiqua" pitchFamily="18" charset="0"/>
              </a:rPr>
              <a:t> </a:t>
            </a:r>
            <a:r>
              <a:rPr lang="tr-TR" b="1" i="1" dirty="0">
                <a:latin typeface="Book Antiqua" panose="02040602050305030304" pitchFamily="18" charset="0"/>
              </a:rPr>
              <a:t>– </a:t>
            </a:r>
            <a:r>
              <a:rPr lang="tr-TR" i="1" dirty="0">
                <a:latin typeface="Book Antiqua" panose="02040602050305030304" pitchFamily="18" charset="0"/>
              </a:rPr>
              <a:t>Maddi ve Maddi Olmayan Toplumsal Olgular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69012" y="1913207"/>
            <a:ext cx="8653976" cy="4149968"/>
          </a:xfrm>
        </p:spPr>
        <p:txBody>
          <a:bodyPr>
            <a:normAutofit/>
          </a:bodyPr>
          <a:lstStyle/>
          <a:p>
            <a:r>
              <a:rPr lang="tr-TR" u="sng" dirty="0">
                <a:effectLst>
                  <a:outerShdw blurRad="38100" dist="38100" dir="2700000" algn="tl">
                    <a:srgbClr val="000000">
                      <a:alpha val="43137"/>
                    </a:srgbClr>
                  </a:outerShdw>
                </a:effectLst>
                <a:latin typeface="Book Antiqua" panose="02040602050305030304" pitchFamily="18" charset="0"/>
              </a:rPr>
              <a:t>Ahlak:</a:t>
            </a:r>
            <a:r>
              <a:rPr lang="tr-TR" dirty="0">
                <a:latin typeface="Book Antiqua" panose="02040602050305030304" pitchFamily="18" charset="0"/>
              </a:rPr>
              <a:t> Ahlak üzerine oldukça yoğunlaşan </a:t>
            </a:r>
            <a:r>
              <a:rPr lang="tr-TR" dirty="0" err="1">
                <a:latin typeface="Book Antiqua" panose="02040602050305030304" pitchFamily="18" charset="0"/>
              </a:rPr>
              <a:t>Durkheim</a:t>
            </a:r>
            <a:r>
              <a:rPr lang="tr-TR" dirty="0">
                <a:latin typeface="Book Antiqua" panose="02040602050305030304" pitchFamily="18" charset="0"/>
              </a:rPr>
              <a:t> için, çoğu zaman “ahlak sosyoloğu” yakıştırması yapılmıştır. </a:t>
            </a:r>
            <a:r>
              <a:rPr lang="tr-TR" dirty="0" err="1">
                <a:latin typeface="Book Antiqua" panose="02040602050305030304" pitchFamily="18" charset="0"/>
              </a:rPr>
              <a:t>Durkheim</a:t>
            </a:r>
            <a:r>
              <a:rPr lang="tr-TR" dirty="0">
                <a:latin typeface="Book Antiqua" panose="02040602050305030304" pitchFamily="18" charset="0"/>
              </a:rPr>
              <a:t> ahlakın normatif bir yorumundan çok bilimsel bir incelemesi hedeflenmiştir.  Ona göre ahlaki bağlar olmadığında, birey doymak bilmeyen tutkularının esiri olur. </a:t>
            </a:r>
          </a:p>
        </p:txBody>
      </p:sp>
    </p:spTree>
    <p:extLst>
      <p:ext uri="{BB962C8B-B14F-4D97-AF65-F5344CB8AC3E}">
        <p14:creationId xmlns:p14="http://schemas.microsoft.com/office/powerpoint/2010/main" val="2349860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55600"/>
            <a:ext cx="10515600" cy="1325563"/>
          </a:xfrm>
        </p:spPr>
        <p:txBody>
          <a:bodyPr>
            <a:normAutofit/>
          </a:bodyPr>
          <a:lstStyle/>
          <a:p>
            <a:pPr algn="ctr"/>
            <a:r>
              <a:rPr lang="tr-TR" dirty="0">
                <a:latin typeface="Book Antiqua" pitchFamily="18" charset="0"/>
              </a:rPr>
              <a:t>Emile </a:t>
            </a:r>
            <a:r>
              <a:rPr lang="tr-TR" dirty="0" err="1">
                <a:latin typeface="Book Antiqua" pitchFamily="18" charset="0"/>
              </a:rPr>
              <a:t>Durkheim</a:t>
            </a:r>
            <a:r>
              <a:rPr lang="tr-TR" dirty="0">
                <a:latin typeface="Book Antiqua" pitchFamily="18" charset="0"/>
              </a:rPr>
              <a:t> </a:t>
            </a:r>
            <a:r>
              <a:rPr lang="tr-TR" b="1" i="1" dirty="0">
                <a:latin typeface="Book Antiqua" panose="02040602050305030304" pitchFamily="18" charset="0"/>
              </a:rPr>
              <a:t>– </a:t>
            </a:r>
            <a:r>
              <a:rPr lang="tr-TR" i="1" dirty="0">
                <a:latin typeface="Book Antiqua" panose="02040602050305030304" pitchFamily="18" charset="0"/>
              </a:rPr>
              <a:t>Maddi ve Maddi Olmayan Toplumsal Olgular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403251" y="1921839"/>
            <a:ext cx="9696157" cy="4239809"/>
          </a:xfrm>
        </p:spPr>
        <p:txBody>
          <a:bodyPr>
            <a:normAutofit/>
          </a:bodyPr>
          <a:lstStyle/>
          <a:p>
            <a:r>
              <a:rPr lang="tr-TR" u="sng" dirty="0">
                <a:effectLst>
                  <a:outerShdw blurRad="38100" dist="38100" dir="2700000" algn="tl">
                    <a:srgbClr val="000000">
                      <a:alpha val="43137"/>
                    </a:srgbClr>
                  </a:outerShdw>
                </a:effectLst>
                <a:latin typeface="Book Antiqua" panose="02040602050305030304" pitchFamily="18" charset="0"/>
              </a:rPr>
              <a:t>Kolektif bilinç:</a:t>
            </a:r>
            <a:r>
              <a:rPr lang="tr-TR" dirty="0">
                <a:latin typeface="Book Antiqua" panose="02040602050305030304" pitchFamily="18" charset="0"/>
              </a:rPr>
              <a:t>  </a:t>
            </a:r>
            <a:r>
              <a:rPr lang="tr-TR" dirty="0" err="1">
                <a:latin typeface="Book Antiqua" panose="02040602050305030304" pitchFamily="18" charset="0"/>
              </a:rPr>
              <a:t>Durkheim’a</a:t>
            </a:r>
            <a:r>
              <a:rPr lang="tr-TR" dirty="0">
                <a:latin typeface="Book Antiqua" panose="02040602050305030304" pitchFamily="18" charset="0"/>
              </a:rPr>
              <a:t> göre kolektif bilinç şöyle tanımlanır: “Aynı toplumun ortalama vatandaşları arasında ortak olan inançların ve duyguların toplamı, kendine ait yaşantısı olan belirli bir sistemi oluşturur; buna kolektif veya ortak bilinç denebilir.” Kolektif bilinç başka bir anlatımla, paylaşılan anlayışların, normların ve inançların genel yapısına işaret eder. Modern topluma geçildiğinde kolektif bilinç azalmaya başlar.</a:t>
            </a:r>
          </a:p>
        </p:txBody>
      </p:sp>
    </p:spTree>
    <p:extLst>
      <p:ext uri="{BB962C8B-B14F-4D97-AF65-F5344CB8AC3E}">
        <p14:creationId xmlns:p14="http://schemas.microsoft.com/office/powerpoint/2010/main" val="3491100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55600"/>
            <a:ext cx="10515600" cy="1325563"/>
          </a:xfrm>
        </p:spPr>
        <p:txBody>
          <a:bodyPr>
            <a:normAutofit/>
          </a:bodyPr>
          <a:lstStyle/>
          <a:p>
            <a:pPr algn="ctr"/>
            <a:r>
              <a:rPr lang="tr-TR" dirty="0">
                <a:latin typeface="Book Antiqua" pitchFamily="18" charset="0"/>
              </a:rPr>
              <a:t>Emile </a:t>
            </a:r>
            <a:r>
              <a:rPr lang="tr-TR" dirty="0" err="1">
                <a:latin typeface="Book Antiqua" pitchFamily="18" charset="0"/>
              </a:rPr>
              <a:t>Durkheim</a:t>
            </a:r>
            <a:r>
              <a:rPr lang="tr-TR" dirty="0">
                <a:latin typeface="Book Antiqua" pitchFamily="18" charset="0"/>
              </a:rPr>
              <a:t> </a:t>
            </a:r>
            <a:r>
              <a:rPr lang="tr-TR" b="1" i="1" dirty="0">
                <a:latin typeface="Book Antiqua" panose="02040602050305030304" pitchFamily="18" charset="0"/>
              </a:rPr>
              <a:t>– </a:t>
            </a:r>
            <a:r>
              <a:rPr lang="tr-TR" i="1" dirty="0">
                <a:latin typeface="Book Antiqua" panose="02040602050305030304" pitchFamily="18" charset="0"/>
              </a:rPr>
              <a:t>Maddi ve Maddi Olmayan Toplumsal Olgular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69011" y="1913207"/>
            <a:ext cx="9049043" cy="4149968"/>
          </a:xfrm>
        </p:spPr>
        <p:txBody>
          <a:bodyPr>
            <a:normAutofit/>
          </a:bodyPr>
          <a:lstStyle/>
          <a:p>
            <a:r>
              <a:rPr lang="tr-TR" u="sng" dirty="0">
                <a:effectLst>
                  <a:outerShdw blurRad="38100" dist="38100" dir="2700000" algn="tl">
                    <a:srgbClr val="000000">
                      <a:alpha val="43137"/>
                    </a:srgbClr>
                  </a:outerShdw>
                </a:effectLst>
                <a:latin typeface="Book Antiqua" panose="02040602050305030304" pitchFamily="18" charset="0"/>
              </a:rPr>
              <a:t>Kolektif temsiller</a:t>
            </a:r>
            <a:r>
              <a:rPr lang="tr-TR" dirty="0">
                <a:latin typeface="Book Antiqua" panose="02040602050305030304" pitchFamily="18" charset="0"/>
              </a:rPr>
              <a:t>: Kolektif bilincin karmaşık ve amorf yapısı </a:t>
            </a:r>
            <a:r>
              <a:rPr lang="tr-TR" dirty="0" err="1">
                <a:latin typeface="Book Antiqua" panose="02040602050305030304" pitchFamily="18" charset="0"/>
              </a:rPr>
              <a:t>Durkheim’ı</a:t>
            </a:r>
            <a:r>
              <a:rPr lang="tr-TR" dirty="0">
                <a:latin typeface="Book Antiqua" panose="02040602050305030304" pitchFamily="18" charset="0"/>
              </a:rPr>
              <a:t> “kolektif temsil” kavramını kullanmaya götürdü. Kolektif bilincin maddi ve maddi olmayan biçimleri temsiller yoluyla kavranabilir. Dini semboller, etkileşim kalıpları, ritüeller, mitler ve popüler efsaneler örnek olarak verilebilir. Bu temsiller kolektif bilince uyulmasını ister. </a:t>
            </a:r>
          </a:p>
        </p:txBody>
      </p:sp>
    </p:spTree>
    <p:extLst>
      <p:ext uri="{BB962C8B-B14F-4D97-AF65-F5344CB8AC3E}">
        <p14:creationId xmlns:p14="http://schemas.microsoft.com/office/powerpoint/2010/main" val="1638742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55600"/>
            <a:ext cx="10515600" cy="1325563"/>
          </a:xfrm>
        </p:spPr>
        <p:txBody>
          <a:bodyPr>
            <a:normAutofit/>
          </a:bodyPr>
          <a:lstStyle/>
          <a:p>
            <a:pPr algn="ctr"/>
            <a:r>
              <a:rPr lang="tr-TR" dirty="0">
                <a:latin typeface="Book Antiqua" pitchFamily="18" charset="0"/>
              </a:rPr>
              <a:t>Emile </a:t>
            </a:r>
            <a:r>
              <a:rPr lang="tr-TR" dirty="0" err="1">
                <a:latin typeface="Book Antiqua" pitchFamily="18" charset="0"/>
              </a:rPr>
              <a:t>Durkheim</a:t>
            </a:r>
            <a:r>
              <a:rPr lang="tr-TR" dirty="0">
                <a:latin typeface="Book Antiqua" pitchFamily="18" charset="0"/>
              </a:rPr>
              <a:t> </a:t>
            </a:r>
            <a:r>
              <a:rPr lang="tr-TR" b="1" i="1" dirty="0">
                <a:latin typeface="Book Antiqua" panose="02040602050305030304" pitchFamily="18" charset="0"/>
              </a:rPr>
              <a:t>– </a:t>
            </a:r>
            <a:r>
              <a:rPr lang="tr-TR" i="1" dirty="0">
                <a:latin typeface="Book Antiqua" panose="02040602050305030304" pitchFamily="18" charset="0"/>
              </a:rPr>
              <a:t>Maddi ve Maddi Olmayan Toplumsal Olgular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48507" y="2011681"/>
            <a:ext cx="9569547" cy="4121833"/>
          </a:xfrm>
        </p:spPr>
        <p:txBody>
          <a:bodyPr>
            <a:normAutofit/>
          </a:bodyPr>
          <a:lstStyle/>
          <a:p>
            <a:r>
              <a:rPr lang="tr-TR" u="sng" dirty="0">
                <a:effectLst>
                  <a:outerShdw blurRad="38100" dist="38100" dir="2700000" algn="tl">
                    <a:srgbClr val="000000">
                      <a:alpha val="43137"/>
                    </a:srgbClr>
                  </a:outerShdw>
                </a:effectLst>
                <a:latin typeface="Book Antiqua" panose="02040602050305030304" pitchFamily="18" charset="0"/>
              </a:rPr>
              <a:t>Toplumsal akımlar: </a:t>
            </a:r>
            <a:r>
              <a:rPr lang="tr-TR" dirty="0">
                <a:latin typeface="Book Antiqua" panose="02040602050305030304" pitchFamily="18" charset="0"/>
              </a:rPr>
              <a:t>Kamusal ortamlarda ortaya çıkan, büyük duygu sellerini içeren “büyük coşku, öfke ve acıma” dalgaları toplumsal akımlar olarak görülebilir. Bayramlar, konserler, moda akımları örneğinde bu akımlar en güçlü kurumları bile etkileyebilir. Bireylerin toplumsal akımların oluşumuna katkısı vardır, ancak bu akımlar bir kez oluştuğunda bireyden bağımsız bir duruma gelir.</a:t>
            </a:r>
          </a:p>
        </p:txBody>
      </p:sp>
    </p:spTree>
    <p:extLst>
      <p:ext uri="{BB962C8B-B14F-4D97-AF65-F5344CB8AC3E}">
        <p14:creationId xmlns:p14="http://schemas.microsoft.com/office/powerpoint/2010/main" val="12579265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259</TotalTime>
  <Words>782</Words>
  <Application>Microsoft Office PowerPoint</Application>
  <PresentationFormat>Geniş ekran</PresentationFormat>
  <Paragraphs>50</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Book Antiqua</vt:lpstr>
      <vt:lpstr>Calibri</vt:lpstr>
      <vt:lpstr>Verdana</vt:lpstr>
      <vt:lpstr>Wingdings 2</vt:lpstr>
      <vt:lpstr>Görünüş</vt:lpstr>
      <vt:lpstr>KLASİK SOSYOLOJİ KURAMLARI Emile Durkheim (1859-1917) -1</vt:lpstr>
      <vt:lpstr>Emile Durkheim – Ders İçeriği</vt:lpstr>
      <vt:lpstr>Emile Durkheim – Toplumsal Olgu</vt:lpstr>
      <vt:lpstr>Emile Durkheim – Maddi ve Maddi Olmayan Toplumsal Olgular</vt:lpstr>
      <vt:lpstr>Emile Durkheim – Maddi ve Maddi Olmayan Toplumsal Olgular</vt:lpstr>
      <vt:lpstr>Emile Durkheim – Maddi ve Maddi Olmayan Toplumsal Olgular</vt:lpstr>
      <vt:lpstr>Emile Durkheim – Maddi ve Maddi Olmayan Toplumsal Olgular</vt:lpstr>
      <vt:lpstr>Emile Durkheim – Maddi ve Maddi Olmayan Toplumsal Olgular</vt:lpstr>
      <vt:lpstr>Emile Durkheim – Maddi ve Maddi Olmayan Toplumsal Olgular</vt:lpstr>
      <vt:lpstr>Emile Durkheim – Toplumsal İşbölümü</vt:lpstr>
      <vt:lpstr>Emile Durkheim – Toplumsal İşbölümü</vt:lpstr>
      <vt:lpstr>Emile Durkheim – Toplumsal İşbölümü</vt:lpstr>
      <vt:lpstr>Emile Durkheim – Toplumsal İşbölümü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dc:title>
  <dc:creator>bilgiseyerim</dc:creator>
  <cp:lastModifiedBy>Cansu.Okan</cp:lastModifiedBy>
  <cp:revision>202</cp:revision>
  <dcterms:created xsi:type="dcterms:W3CDTF">2018-03-24T09:54:46Z</dcterms:created>
  <dcterms:modified xsi:type="dcterms:W3CDTF">2020-05-04T11:02:05Z</dcterms:modified>
</cp:coreProperties>
</file>