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93" r:id="rId2"/>
    <p:sldId id="294"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328" y="2302081"/>
            <a:ext cx="7886700" cy="1325563"/>
          </a:xfrm>
        </p:spPr>
        <p:txBody>
          <a:bodyPr/>
          <a:lstStyle/>
          <a:p>
            <a:pPr algn="ctr"/>
            <a:r>
              <a:rPr lang="tr-TR" b="1" dirty="0"/>
              <a:t>DOMAIN: BACTERIA</a:t>
            </a:r>
            <a:endParaRPr lang="tr-TR" b="1" dirty="0"/>
          </a:p>
        </p:txBody>
      </p:sp>
    </p:spTree>
    <p:extLst>
      <p:ext uri="{BB962C8B-B14F-4D97-AF65-F5344CB8AC3E}">
        <p14:creationId xmlns:p14="http://schemas.microsoft.com/office/powerpoint/2010/main" val="155745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974576" cy="6016009"/>
          </a:xfrm>
        </p:spPr>
        <p:txBody>
          <a:bodyPr>
            <a:normAutofit fontScale="90000"/>
          </a:bodyPr>
          <a:lstStyle/>
          <a:p>
            <a:r>
              <a:rPr lang="en-US" sz="2700" dirty="0"/>
              <a:t>Genus: </a:t>
            </a:r>
            <a:r>
              <a:rPr lang="en-US" sz="2700" dirty="0" err="1" smtClean="0"/>
              <a:t>Aphanizomenon</a:t>
            </a:r>
            <a:r>
              <a:rPr lang="tr-TR" sz="2700" dirty="0" smtClean="0"/>
              <a:t/>
            </a:r>
            <a:br>
              <a:rPr lang="tr-TR" sz="2700" dirty="0" smtClean="0"/>
            </a:br>
            <a:r>
              <a:rPr lang="en-US" sz="2700" dirty="0" smtClean="0"/>
              <a:t> </a:t>
            </a:r>
            <a:r>
              <a:rPr lang="en-US" sz="2700" dirty="0"/>
              <a:t/>
            </a:r>
            <a:br>
              <a:rPr lang="en-US" sz="2700" dirty="0"/>
            </a:br>
            <a:r>
              <a:rPr lang="en-US" sz="2700" dirty="0" err="1"/>
              <a:t>Aphanizomenon</a:t>
            </a:r>
            <a:r>
              <a:rPr lang="en-US" sz="2700" dirty="0"/>
              <a:t> members inhabits freshwater lakes and can cause dense blooms</a:t>
            </a:r>
            <a:r>
              <a:rPr lang="en-US" sz="2700" dirty="0" smtClean="0"/>
              <a:t>.</a:t>
            </a:r>
            <a:r>
              <a:rPr lang="tr-TR" sz="2700" dirty="0" smtClean="0"/>
              <a:t/>
            </a:r>
            <a:br>
              <a:rPr lang="tr-TR" sz="2700" dirty="0" smtClean="0"/>
            </a:br>
            <a:r>
              <a:rPr lang="en-US" sz="2700" dirty="0"/>
              <a:t/>
            </a:r>
            <a:br>
              <a:rPr lang="en-US" sz="2700" dirty="0"/>
            </a:br>
            <a:r>
              <a:rPr lang="en-US" sz="2700" dirty="0"/>
              <a:t>Genus: </a:t>
            </a:r>
            <a:r>
              <a:rPr lang="en-US" sz="2700" dirty="0" err="1" smtClean="0"/>
              <a:t>Merismopedia</a:t>
            </a:r>
            <a:r>
              <a:rPr lang="tr-TR" sz="2700" dirty="0" smtClean="0"/>
              <a:t/>
            </a:r>
            <a:br>
              <a:rPr lang="tr-TR" sz="2700" dirty="0" smtClean="0"/>
            </a:br>
            <a:r>
              <a:rPr lang="en-US" sz="2700" dirty="0"/>
              <a:t/>
            </a:r>
            <a:br>
              <a:rPr lang="en-US" sz="2700" dirty="0"/>
            </a:br>
            <a:r>
              <a:rPr lang="en-US" sz="2700" dirty="0" err="1"/>
              <a:t>Merismopedia</a:t>
            </a:r>
            <a:r>
              <a:rPr lang="en-US" sz="2700" dirty="0"/>
              <a:t> members are found in fresh and salt water. It is ovoid or spherical in shape and arranged in rows and flats, forming rectangular colonies. </a:t>
            </a:r>
            <a:r>
              <a:rPr lang="en-US" sz="2700" dirty="0" err="1"/>
              <a:t>Merismopedia</a:t>
            </a:r>
            <a:r>
              <a:rPr lang="en-US" sz="2700" dirty="0"/>
              <a:t> colonies are commonly found in the sediments of freshwater sources. The strains of </a:t>
            </a:r>
            <a:r>
              <a:rPr lang="en-US" sz="2700" dirty="0" err="1"/>
              <a:t>Merismopedia</a:t>
            </a:r>
            <a:r>
              <a:rPr lang="en-US" sz="2700" dirty="0"/>
              <a:t> survive in freshwater by creating trophic and symbiotic relationships with other aquatic organisms such as zooplankton. </a:t>
            </a:r>
            <a:r>
              <a:rPr lang="en-US" dirty="0"/>
              <a:t/>
            </a:r>
            <a:br>
              <a:rPr lang="en-US" dirty="0"/>
            </a:br>
            <a:endParaRPr lang="tr-TR" dirty="0"/>
          </a:p>
        </p:txBody>
      </p:sp>
    </p:spTree>
    <p:extLst>
      <p:ext uri="{BB962C8B-B14F-4D97-AF65-F5344CB8AC3E}">
        <p14:creationId xmlns:p14="http://schemas.microsoft.com/office/powerpoint/2010/main" val="3397307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8483" y="2233255"/>
            <a:ext cx="7886700" cy="1325563"/>
          </a:xfrm>
        </p:spPr>
        <p:txBody>
          <a:bodyPr/>
          <a:lstStyle/>
          <a:p>
            <a:pPr algn="ctr"/>
            <a:r>
              <a:rPr lang="tr-TR" dirty="0"/>
              <a:t>DOMAIN: EUKARYOTA</a:t>
            </a:r>
          </a:p>
        </p:txBody>
      </p:sp>
    </p:spTree>
    <p:extLst>
      <p:ext uri="{BB962C8B-B14F-4D97-AF65-F5344CB8AC3E}">
        <p14:creationId xmlns:p14="http://schemas.microsoft.com/office/powerpoint/2010/main" val="3959026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1" y="1338521"/>
            <a:ext cx="7905750" cy="3449790"/>
          </a:xfrm>
        </p:spPr>
        <p:txBody>
          <a:bodyPr>
            <a:normAutofit/>
          </a:bodyPr>
          <a:lstStyle/>
          <a:p>
            <a:pPr algn="just"/>
            <a:r>
              <a:rPr lang="en-US" sz="2400" dirty="0" err="1"/>
              <a:t>Eukaryota</a:t>
            </a:r>
            <a:r>
              <a:rPr lang="en-US" sz="2400" dirty="0"/>
              <a:t> is one of the three domains of life </a:t>
            </a:r>
            <a:r>
              <a:rPr lang="en-US" sz="2400" dirty="0" err="1"/>
              <a:t>contianing</a:t>
            </a:r>
            <a:r>
              <a:rPr lang="en-US" sz="2400" dirty="0"/>
              <a:t> organisms whose cells contain complex structures enclosed within complex membranes call </a:t>
            </a:r>
            <a:r>
              <a:rPr lang="en-US" sz="2400" dirty="0" err="1"/>
              <a:t>endomembranes</a:t>
            </a:r>
            <a:r>
              <a:rPr lang="en-US" sz="2400" dirty="0"/>
              <a:t>. These organisms are called Eukaryotes and are either singular- or multiple-celled. The defining membrane-bound structure that differentiates eukaryotic cells from prokaryotic cells is the cell nucleus, within which the genetic material and many other cell bodies are contained.</a:t>
            </a:r>
            <a:endParaRPr lang="tr-TR" sz="2400" dirty="0"/>
          </a:p>
        </p:txBody>
      </p:sp>
    </p:spTree>
    <p:extLst>
      <p:ext uri="{BB962C8B-B14F-4D97-AF65-F5344CB8AC3E}">
        <p14:creationId xmlns:p14="http://schemas.microsoft.com/office/powerpoint/2010/main" val="3144891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7" y="1938287"/>
            <a:ext cx="7886700" cy="1325563"/>
          </a:xfrm>
        </p:spPr>
        <p:txBody>
          <a:bodyPr/>
          <a:lstStyle/>
          <a:p>
            <a:pPr algn="ctr"/>
            <a:r>
              <a:rPr lang="tr-TR" dirty="0" err="1"/>
              <a:t>Kingdom</a:t>
            </a:r>
            <a:r>
              <a:rPr lang="tr-TR" dirty="0"/>
              <a:t>: </a:t>
            </a:r>
            <a:r>
              <a:rPr lang="tr-TR" dirty="0" err="1"/>
              <a:t>Protista</a:t>
            </a:r>
            <a:endParaRPr lang="tr-TR" dirty="0"/>
          </a:p>
        </p:txBody>
      </p:sp>
    </p:spTree>
    <p:extLst>
      <p:ext uri="{BB962C8B-B14F-4D97-AF65-F5344CB8AC3E}">
        <p14:creationId xmlns:p14="http://schemas.microsoft.com/office/powerpoint/2010/main" val="4187666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122060" cy="5632551"/>
          </a:xfrm>
        </p:spPr>
        <p:txBody>
          <a:bodyPr>
            <a:normAutofit/>
          </a:bodyPr>
          <a:lstStyle/>
          <a:p>
            <a:r>
              <a:rPr lang="en-US" sz="2400" dirty="0" err="1"/>
              <a:t>Protist</a:t>
            </a:r>
            <a:r>
              <a:rPr lang="en-US" sz="2400" dirty="0"/>
              <a:t> members are typically </a:t>
            </a:r>
            <a:r>
              <a:rPr lang="en-US" sz="2400" dirty="0" err="1"/>
              <a:t>unicelluar</a:t>
            </a:r>
            <a:r>
              <a:rPr lang="en-US" sz="2400" dirty="0"/>
              <a:t> and less complex in structure than other eukaryotes. </a:t>
            </a:r>
            <a:r>
              <a:rPr lang="tr-TR" sz="2400" dirty="0" smtClean="0"/>
              <a:t/>
            </a:r>
            <a:br>
              <a:rPr lang="tr-TR" sz="2400" dirty="0" smtClean="0"/>
            </a:br>
            <a:r>
              <a:rPr lang="tr-TR" sz="2400" dirty="0"/>
              <a:t/>
            </a:r>
            <a:br>
              <a:rPr lang="tr-TR" sz="2400" dirty="0"/>
            </a:br>
            <a:r>
              <a:rPr lang="en-US" sz="2400" dirty="0" smtClean="0"/>
              <a:t>They </a:t>
            </a:r>
            <a:r>
              <a:rPr lang="en-US" sz="2400" dirty="0" err="1"/>
              <a:t>dont</a:t>
            </a:r>
            <a:r>
              <a:rPr lang="en-US" sz="2400" dirty="0"/>
              <a:t> share many similarities but are grouped together because they do not fit into any of the other kingdoms. </a:t>
            </a:r>
            <a:r>
              <a:rPr lang="tr-TR" sz="2400" dirty="0" smtClean="0"/>
              <a:t/>
            </a:r>
            <a:br>
              <a:rPr lang="tr-TR" sz="2400" dirty="0" smtClean="0"/>
            </a:br>
            <a:r>
              <a:rPr lang="tr-TR" sz="2400" dirty="0"/>
              <a:t/>
            </a:r>
            <a:br>
              <a:rPr lang="tr-TR" sz="2400" dirty="0"/>
            </a:br>
            <a:r>
              <a:rPr lang="en-US" sz="2400" dirty="0" smtClean="0"/>
              <a:t>While </a:t>
            </a:r>
            <a:r>
              <a:rPr lang="en-US" sz="2400" dirty="0"/>
              <a:t>some </a:t>
            </a:r>
            <a:r>
              <a:rPr lang="en-US" sz="2400" dirty="0" err="1"/>
              <a:t>protists</a:t>
            </a:r>
            <a:r>
              <a:rPr lang="en-US" sz="2400" dirty="0"/>
              <a:t> are capable of photosynthesis, others can have mutualistic relationships with other organisms. </a:t>
            </a:r>
            <a:r>
              <a:rPr lang="tr-TR" sz="2400" dirty="0" smtClean="0"/>
              <a:t/>
            </a:r>
            <a:br>
              <a:rPr lang="tr-TR" sz="2400" dirty="0" smtClean="0"/>
            </a:br>
            <a:r>
              <a:rPr lang="tr-TR" sz="2400" dirty="0"/>
              <a:t/>
            </a:r>
            <a:br>
              <a:rPr lang="tr-TR" sz="2400" dirty="0"/>
            </a:br>
            <a:r>
              <a:rPr lang="en-US" sz="2400" dirty="0" smtClean="0"/>
              <a:t>Members </a:t>
            </a:r>
            <a:r>
              <a:rPr lang="en-US" sz="2400" dirty="0"/>
              <a:t>of the kingdom can be grouped according to similarities in a number of different categories including nutrition acquisition, mobility, and reproduction. </a:t>
            </a:r>
            <a:r>
              <a:rPr lang="tr-TR" sz="2400" dirty="0" smtClean="0"/>
              <a:t/>
            </a:r>
            <a:br>
              <a:rPr lang="tr-TR" sz="2400" dirty="0" smtClean="0"/>
            </a:br>
            <a:r>
              <a:rPr lang="en-US" sz="2400" dirty="0"/>
              <a:t/>
            </a:r>
            <a:br>
              <a:rPr lang="en-US" sz="2400" dirty="0"/>
            </a:br>
            <a:r>
              <a:rPr lang="en-US" sz="2400" dirty="0" err="1"/>
              <a:t>Protists</a:t>
            </a:r>
            <a:r>
              <a:rPr lang="en-US" sz="2400" dirty="0"/>
              <a:t> are primarily classified into three groups (Plant like </a:t>
            </a:r>
            <a:r>
              <a:rPr lang="en-US" sz="2400" dirty="0" err="1"/>
              <a:t>protists</a:t>
            </a:r>
            <a:r>
              <a:rPr lang="en-US" sz="2400" dirty="0"/>
              <a:t>, Fungi like </a:t>
            </a:r>
            <a:r>
              <a:rPr lang="en-US" sz="2400" dirty="0" err="1"/>
              <a:t>protist</a:t>
            </a:r>
            <a:r>
              <a:rPr lang="en-US" sz="2400" dirty="0"/>
              <a:t> and Animal-like </a:t>
            </a:r>
            <a:r>
              <a:rPr lang="en-US" sz="2400" dirty="0" err="1"/>
              <a:t>Protists</a:t>
            </a:r>
            <a:r>
              <a:rPr lang="en-US" sz="2400" dirty="0"/>
              <a:t>) according to how they obtain nutrition. </a:t>
            </a:r>
            <a:endParaRPr lang="tr-TR" sz="2400" dirty="0"/>
          </a:p>
        </p:txBody>
      </p:sp>
    </p:spTree>
    <p:extLst>
      <p:ext uri="{BB962C8B-B14F-4D97-AF65-F5344CB8AC3E}">
        <p14:creationId xmlns:p14="http://schemas.microsoft.com/office/powerpoint/2010/main" val="1912421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8" y="2252919"/>
            <a:ext cx="7886700" cy="1325563"/>
          </a:xfrm>
        </p:spPr>
        <p:txBody>
          <a:bodyPr/>
          <a:lstStyle/>
          <a:p>
            <a:pPr algn="ctr"/>
            <a:r>
              <a:rPr lang="tr-TR" dirty="0" err="1"/>
              <a:t>Plant</a:t>
            </a:r>
            <a:r>
              <a:rPr lang="tr-TR" dirty="0"/>
              <a:t> </a:t>
            </a:r>
            <a:r>
              <a:rPr lang="tr-TR" dirty="0" err="1"/>
              <a:t>Like</a:t>
            </a:r>
            <a:r>
              <a:rPr lang="tr-TR" dirty="0"/>
              <a:t> </a:t>
            </a:r>
            <a:r>
              <a:rPr lang="tr-TR" dirty="0" err="1"/>
              <a:t>Protists</a:t>
            </a:r>
            <a:endParaRPr lang="tr-TR" dirty="0"/>
          </a:p>
        </p:txBody>
      </p:sp>
    </p:spTree>
    <p:extLst>
      <p:ext uri="{BB962C8B-B14F-4D97-AF65-F5344CB8AC3E}">
        <p14:creationId xmlns:p14="http://schemas.microsoft.com/office/powerpoint/2010/main" val="1480909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1564662"/>
            <a:ext cx="8053234" cy="2879519"/>
          </a:xfrm>
        </p:spPr>
        <p:txBody>
          <a:bodyPr>
            <a:normAutofit/>
          </a:bodyPr>
          <a:lstStyle/>
          <a:p>
            <a:pPr algn="just"/>
            <a:r>
              <a:rPr lang="en-US" sz="2400" dirty="0"/>
              <a:t>Plant-like </a:t>
            </a:r>
            <a:r>
              <a:rPr lang="en-US" sz="2400" dirty="0" err="1"/>
              <a:t>protists</a:t>
            </a:r>
            <a:r>
              <a:rPr lang="en-US" sz="2400" dirty="0"/>
              <a:t>, commonly called algae, have ability to do photosynthesis. Their cells includes chloroplasts that collects and converts light into energy. Algae can be multicellular or unicellular. Unicellular algae occur most frequently in water, especially in plankton. Phytoplankton is the population of free‐floating microorganisms composed primarily of unicellular algae. In addition, algae may occur in moist soil or on the surface of moist rocks and wood. </a:t>
            </a:r>
            <a:endParaRPr lang="tr-TR" sz="2400" dirty="0"/>
          </a:p>
        </p:txBody>
      </p:sp>
    </p:spTree>
    <p:extLst>
      <p:ext uri="{BB962C8B-B14F-4D97-AF65-F5344CB8AC3E}">
        <p14:creationId xmlns:p14="http://schemas.microsoft.com/office/powerpoint/2010/main" val="3427739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a:xfrm>
            <a:off x="599153" y="1592826"/>
            <a:ext cx="8053234" cy="4021393"/>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Reproduction in algae occurs in both asexual and sexual forms. Asexual reproduction occurs through the fragmentation of colonial and filamentous algae or by spore formation. Spore formation occurs by mitosis. Binary fission also takes place. During sexual reproduction, algae form differentiated sex cells that fuse to produce a diploid zygote with two sets of chromosomes. The zygote develops into a sexual spore, which germinates when conditions are favorable to reproduce and reform the haploid organism having a single set of chromosomes. This pattern of reproduction is called alternation of generations.</a:t>
            </a:r>
            <a:endParaRPr lang="tr-TR" sz="2400" dirty="0"/>
          </a:p>
        </p:txBody>
      </p:sp>
    </p:spTree>
    <p:extLst>
      <p:ext uri="{BB962C8B-B14F-4D97-AF65-F5344CB8AC3E}">
        <p14:creationId xmlns:p14="http://schemas.microsoft.com/office/powerpoint/2010/main" val="4031634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152" y="787913"/>
            <a:ext cx="8318705" cy="5209764"/>
          </a:xfrm>
        </p:spPr>
        <p:txBody>
          <a:bodyPr>
            <a:normAutofit/>
          </a:bodyPr>
          <a:lstStyle/>
          <a:p>
            <a:r>
              <a:rPr lang="en-US" sz="2400" dirty="0"/>
              <a:t>Division: </a:t>
            </a:r>
            <a:r>
              <a:rPr lang="en-US" sz="2400" dirty="0" err="1" smtClean="0"/>
              <a:t>Chlorophyta</a:t>
            </a:r>
            <a:r>
              <a:rPr lang="tr-TR" sz="2400" dirty="0" smtClean="0"/>
              <a:t/>
            </a:r>
            <a:br>
              <a:rPr lang="tr-TR" sz="2400" dirty="0" smtClean="0"/>
            </a:br>
            <a:r>
              <a:rPr lang="en-US" sz="2400" dirty="0"/>
              <a:t/>
            </a:r>
            <a:br>
              <a:rPr lang="en-US" sz="2400" dirty="0"/>
            </a:br>
            <a:r>
              <a:rPr lang="en-US" sz="2400" dirty="0" err="1"/>
              <a:t>Chlorophyta</a:t>
            </a:r>
            <a:r>
              <a:rPr lang="en-US" sz="2400" dirty="0"/>
              <a:t> are commonly known as green algae. This is one of the most crowded division of algae, with approximately 7000 species. </a:t>
            </a:r>
            <a:r>
              <a:rPr lang="tr-TR" sz="2400" dirty="0" smtClean="0"/>
              <a:t/>
            </a:r>
            <a:br>
              <a:rPr lang="tr-TR" sz="2400" dirty="0" smtClean="0"/>
            </a:br>
            <a:r>
              <a:rPr lang="tr-TR" sz="2400" dirty="0"/>
              <a:t/>
            </a:r>
            <a:br>
              <a:rPr lang="tr-TR" sz="2400" dirty="0"/>
            </a:br>
            <a:r>
              <a:rPr lang="en-US" sz="2400" dirty="0" smtClean="0"/>
              <a:t>Most </a:t>
            </a:r>
            <a:r>
              <a:rPr lang="en-US" sz="2400" dirty="0"/>
              <a:t>of them are </a:t>
            </a:r>
            <a:r>
              <a:rPr lang="en-US" sz="2400" dirty="0" err="1"/>
              <a:t>unicelluar</a:t>
            </a:r>
            <a:r>
              <a:rPr lang="en-US" sz="2400" dirty="0"/>
              <a:t>, but there are some </a:t>
            </a:r>
            <a:r>
              <a:rPr lang="en-US" sz="2400" dirty="0" err="1"/>
              <a:t>multicelluar</a:t>
            </a:r>
            <a:r>
              <a:rPr lang="en-US" sz="2400" dirty="0"/>
              <a:t> members. There are also free-living, colonial, and </a:t>
            </a:r>
            <a:r>
              <a:rPr lang="en-US" sz="2400" dirty="0" err="1"/>
              <a:t>coenocytic</a:t>
            </a:r>
            <a:r>
              <a:rPr lang="en-US" sz="2400" dirty="0"/>
              <a:t> members</a:t>
            </a:r>
            <a:r>
              <a:rPr lang="en-US" sz="2400" dirty="0" smtClean="0"/>
              <a:t>.</a:t>
            </a:r>
            <a:r>
              <a:rPr lang="tr-TR" sz="2400" dirty="0" smtClean="0"/>
              <a:t/>
            </a:r>
            <a:br>
              <a:rPr lang="tr-TR" sz="2400" dirty="0" smtClean="0"/>
            </a:br>
            <a:r>
              <a:rPr lang="en-US" sz="2400" dirty="0"/>
              <a:t/>
            </a:r>
            <a:br>
              <a:rPr lang="en-US" sz="2400" dirty="0"/>
            </a:br>
            <a:r>
              <a:rPr lang="en-US" sz="2400" dirty="0"/>
              <a:t>Glucosamine is the main component of cells walls in </a:t>
            </a:r>
            <a:r>
              <a:rPr lang="en-US" sz="2400" dirty="0" err="1"/>
              <a:t>Chlorophyta</a:t>
            </a:r>
            <a:r>
              <a:rPr lang="en-US" sz="2400" dirty="0"/>
              <a:t>. Filamentous sporophytes have </a:t>
            </a:r>
            <a:r>
              <a:rPr lang="en-US" sz="2400" dirty="0" err="1"/>
              <a:t>singluar</a:t>
            </a:r>
            <a:r>
              <a:rPr lang="en-US" sz="2400" dirty="0"/>
              <a:t> lenticular nuclei, which are embedded in a thick cytoplasm.</a:t>
            </a:r>
            <a:r>
              <a:rPr lang="en-US" dirty="0"/>
              <a:t/>
            </a:r>
            <a:br>
              <a:rPr lang="en-US" dirty="0"/>
            </a:br>
            <a:endParaRPr lang="tr-TR" dirty="0"/>
          </a:p>
        </p:txBody>
      </p:sp>
    </p:spTree>
    <p:extLst>
      <p:ext uri="{BB962C8B-B14F-4D97-AF65-F5344CB8AC3E}">
        <p14:creationId xmlns:p14="http://schemas.microsoft.com/office/powerpoint/2010/main" val="4142930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974725"/>
            <a:ext cx="8063067" cy="5101609"/>
          </a:xfrm>
        </p:spPr>
        <p:txBody>
          <a:bodyPr>
            <a:noAutofit/>
          </a:bodyPr>
          <a:lstStyle/>
          <a:p>
            <a:r>
              <a:rPr lang="tr-TR" sz="2400" dirty="0" err="1"/>
              <a:t>Chlorophyta</a:t>
            </a:r>
            <a:r>
              <a:rPr lang="tr-TR" sz="2400" dirty="0"/>
              <a:t> </a:t>
            </a:r>
            <a:r>
              <a:rPr lang="tr-TR" sz="2400" dirty="0" err="1"/>
              <a:t>usually</a:t>
            </a:r>
            <a:r>
              <a:rPr lang="tr-TR" sz="2400" dirty="0"/>
              <a:t> </a:t>
            </a:r>
            <a:r>
              <a:rPr lang="tr-TR" sz="2400" dirty="0" err="1"/>
              <a:t>have</a:t>
            </a:r>
            <a:r>
              <a:rPr lang="tr-TR" sz="2400" dirty="0"/>
              <a:t> </a:t>
            </a:r>
            <a:r>
              <a:rPr lang="tr-TR" sz="2400" dirty="0" err="1"/>
              <a:t>biflagellated</a:t>
            </a:r>
            <a:r>
              <a:rPr lang="tr-TR" sz="2400" dirty="0"/>
              <a:t> </a:t>
            </a:r>
            <a:r>
              <a:rPr lang="tr-TR" sz="2400" dirty="0" err="1"/>
              <a:t>gametes</a:t>
            </a:r>
            <a:r>
              <a:rPr lang="tr-TR" sz="2400" dirty="0"/>
              <a:t>. </a:t>
            </a:r>
            <a:r>
              <a:rPr lang="tr-TR" sz="2400" dirty="0" err="1"/>
              <a:t>Like</a:t>
            </a:r>
            <a:r>
              <a:rPr lang="tr-TR" sz="2400" dirty="0"/>
              <a:t> </a:t>
            </a:r>
            <a:r>
              <a:rPr lang="tr-TR" sz="2400" dirty="0" err="1"/>
              <a:t>other</a:t>
            </a:r>
            <a:r>
              <a:rPr lang="tr-TR" sz="2400" dirty="0"/>
              <a:t> </a:t>
            </a:r>
            <a:r>
              <a:rPr lang="tr-TR" sz="2400" dirty="0" err="1"/>
              <a:t>green</a:t>
            </a:r>
            <a:r>
              <a:rPr lang="tr-TR" sz="2400" dirty="0"/>
              <a:t> </a:t>
            </a:r>
            <a:r>
              <a:rPr lang="tr-TR" sz="2400" dirty="0" err="1"/>
              <a:t>plants</a:t>
            </a:r>
            <a:r>
              <a:rPr lang="tr-TR" sz="2400" dirty="0"/>
              <a:t>, </a:t>
            </a:r>
            <a:r>
              <a:rPr lang="tr-TR" sz="2400" dirty="0" err="1"/>
              <a:t>Chlorophyta</a:t>
            </a:r>
            <a:r>
              <a:rPr lang="tr-TR" sz="2400" dirty="0"/>
              <a:t> </a:t>
            </a:r>
            <a:r>
              <a:rPr lang="tr-TR" sz="2400" dirty="0" err="1"/>
              <a:t>contain</a:t>
            </a:r>
            <a:r>
              <a:rPr lang="tr-TR" sz="2400" dirty="0"/>
              <a:t> </a:t>
            </a:r>
            <a:r>
              <a:rPr lang="tr-TR" sz="2400" dirty="0" err="1"/>
              <a:t>chlorophylls</a:t>
            </a:r>
            <a:r>
              <a:rPr lang="tr-TR" sz="2400" dirty="0"/>
              <a:t> a </a:t>
            </a:r>
            <a:r>
              <a:rPr lang="tr-TR" sz="2400" dirty="0" err="1"/>
              <a:t>and</a:t>
            </a:r>
            <a:r>
              <a:rPr lang="tr-TR" sz="2400" dirty="0"/>
              <a:t> b, </a:t>
            </a:r>
            <a:r>
              <a:rPr lang="tr-TR" sz="2400" dirty="0" err="1"/>
              <a:t>although</a:t>
            </a:r>
            <a:r>
              <a:rPr lang="tr-TR" sz="2400" dirty="0"/>
              <a:t> </a:t>
            </a:r>
            <a:r>
              <a:rPr lang="tr-TR" sz="2400" dirty="0" err="1"/>
              <a:t>the</a:t>
            </a:r>
            <a:r>
              <a:rPr lang="tr-TR" sz="2400" dirty="0"/>
              <a:t> </a:t>
            </a:r>
            <a:r>
              <a:rPr lang="tr-TR" sz="2400" dirty="0" err="1"/>
              <a:t>major</a:t>
            </a:r>
            <a:r>
              <a:rPr lang="tr-TR" sz="2400" dirty="0"/>
              <a:t> pigment is </a:t>
            </a:r>
            <a:r>
              <a:rPr lang="tr-TR" sz="2400" dirty="0" err="1"/>
              <a:t>chlorophyll</a:t>
            </a:r>
            <a:r>
              <a:rPr lang="tr-TR" sz="2400" dirty="0"/>
              <a:t> b. </a:t>
            </a:r>
            <a:r>
              <a:rPr lang="tr-TR" sz="2400" dirty="0" smtClean="0"/>
              <a:t/>
            </a:r>
            <a:br>
              <a:rPr lang="tr-TR" sz="2400" dirty="0" smtClean="0"/>
            </a:br>
            <a:r>
              <a:rPr lang="tr-TR" sz="2400" dirty="0"/>
              <a:t/>
            </a:r>
            <a:br>
              <a:rPr lang="tr-TR" sz="2400" dirty="0"/>
            </a:br>
            <a:r>
              <a:rPr lang="tr-TR" sz="2400" dirty="0" err="1" smtClean="0"/>
              <a:t>In</a:t>
            </a:r>
            <a:r>
              <a:rPr lang="tr-TR" sz="2400" dirty="0" smtClean="0"/>
              <a:t> </a:t>
            </a:r>
            <a:r>
              <a:rPr lang="tr-TR" sz="2400" dirty="0" err="1"/>
              <a:t>addition</a:t>
            </a:r>
            <a:r>
              <a:rPr lang="tr-TR" sz="2400" dirty="0"/>
              <a:t>, </a:t>
            </a:r>
            <a:r>
              <a:rPr lang="tr-TR" sz="2400" dirty="0" err="1"/>
              <a:t>some</a:t>
            </a:r>
            <a:r>
              <a:rPr lang="tr-TR" sz="2400" dirty="0"/>
              <a:t> </a:t>
            </a:r>
            <a:r>
              <a:rPr lang="tr-TR" sz="2400" dirty="0" err="1"/>
              <a:t>tropical</a:t>
            </a:r>
            <a:r>
              <a:rPr lang="tr-TR" sz="2400" dirty="0"/>
              <a:t> </a:t>
            </a:r>
            <a:r>
              <a:rPr lang="tr-TR" sz="2400" dirty="0" err="1"/>
              <a:t>species</a:t>
            </a:r>
            <a:r>
              <a:rPr lang="tr-TR" sz="2400" dirty="0"/>
              <a:t> </a:t>
            </a:r>
            <a:r>
              <a:rPr lang="tr-TR" sz="2400" dirty="0" err="1"/>
              <a:t>are</a:t>
            </a:r>
            <a:r>
              <a:rPr lang="tr-TR" sz="2400" dirty="0"/>
              <a:t> </a:t>
            </a:r>
            <a:r>
              <a:rPr lang="tr-TR" sz="2400" dirty="0" err="1"/>
              <a:t>pigmented</a:t>
            </a:r>
            <a:r>
              <a:rPr lang="tr-TR" sz="2400" dirty="0"/>
              <a:t> </a:t>
            </a:r>
            <a:r>
              <a:rPr lang="tr-TR" sz="2400" dirty="0" err="1"/>
              <a:t>by</a:t>
            </a:r>
            <a:r>
              <a:rPr lang="tr-TR" sz="2400" dirty="0"/>
              <a:t> </a:t>
            </a:r>
            <a:r>
              <a:rPr lang="tr-TR" sz="2400" dirty="0" err="1"/>
              <a:t>siphonoxanthin</a:t>
            </a:r>
            <a:r>
              <a:rPr lang="tr-TR" sz="2400" dirty="0"/>
              <a:t> </a:t>
            </a:r>
            <a:r>
              <a:rPr lang="tr-TR" sz="2400" dirty="0" err="1"/>
              <a:t>and</a:t>
            </a:r>
            <a:r>
              <a:rPr lang="tr-TR" sz="2400" dirty="0"/>
              <a:t> </a:t>
            </a:r>
            <a:r>
              <a:rPr lang="tr-TR" sz="2400" dirty="0" err="1"/>
              <a:t>siphonein</a:t>
            </a:r>
            <a:r>
              <a:rPr lang="tr-TR" sz="2400" dirty="0"/>
              <a:t>. </a:t>
            </a:r>
            <a:r>
              <a:rPr lang="tr-TR" sz="2400" dirty="0" err="1"/>
              <a:t>They</a:t>
            </a:r>
            <a:r>
              <a:rPr lang="tr-TR" sz="2400" dirty="0"/>
              <a:t> </a:t>
            </a:r>
            <a:r>
              <a:rPr lang="tr-TR" sz="2400" dirty="0" err="1"/>
              <a:t>store</a:t>
            </a:r>
            <a:r>
              <a:rPr lang="tr-TR" sz="2400" dirty="0"/>
              <a:t> </a:t>
            </a:r>
            <a:r>
              <a:rPr lang="tr-TR" sz="2400" dirty="0" err="1"/>
              <a:t>starches</a:t>
            </a:r>
            <a:r>
              <a:rPr lang="tr-TR" sz="2400" dirty="0"/>
              <a:t> </a:t>
            </a:r>
            <a:r>
              <a:rPr lang="tr-TR" sz="2400" dirty="0" err="1"/>
              <a:t>made</a:t>
            </a:r>
            <a:r>
              <a:rPr lang="tr-TR" sz="2400" dirty="0"/>
              <a:t> </a:t>
            </a:r>
            <a:r>
              <a:rPr lang="tr-TR" sz="2400" dirty="0" err="1"/>
              <a:t>from</a:t>
            </a:r>
            <a:r>
              <a:rPr lang="tr-TR" sz="2400" dirty="0"/>
              <a:t> </a:t>
            </a:r>
            <a:r>
              <a:rPr lang="tr-TR" sz="2400" dirty="0" err="1"/>
              <a:t>photosynthesis</a:t>
            </a:r>
            <a:r>
              <a:rPr lang="tr-TR" sz="2400" dirty="0"/>
              <a:t> in </a:t>
            </a:r>
            <a:r>
              <a:rPr lang="tr-TR" sz="2400" dirty="0" err="1"/>
              <a:t>double-membrane</a:t>
            </a:r>
            <a:r>
              <a:rPr lang="tr-TR" sz="2400" dirty="0"/>
              <a:t> </a:t>
            </a:r>
            <a:r>
              <a:rPr lang="tr-TR" sz="2400" dirty="0" err="1"/>
              <a:t>bounded</a:t>
            </a:r>
            <a:r>
              <a:rPr lang="tr-TR" sz="2400" dirty="0"/>
              <a:t> </a:t>
            </a:r>
            <a:r>
              <a:rPr lang="tr-TR" sz="2400" dirty="0" err="1"/>
              <a:t>chloroplasts</a:t>
            </a:r>
            <a:r>
              <a:rPr lang="tr-TR" sz="2400" dirty="0"/>
              <a:t>. Cell </a:t>
            </a:r>
            <a:r>
              <a:rPr lang="tr-TR" sz="2400" dirty="0" err="1"/>
              <a:t>walls</a:t>
            </a:r>
            <a:r>
              <a:rPr lang="tr-TR" sz="2400" dirty="0"/>
              <a:t> </a:t>
            </a:r>
            <a:r>
              <a:rPr lang="tr-TR" sz="2400" dirty="0" err="1"/>
              <a:t>are</a:t>
            </a:r>
            <a:r>
              <a:rPr lang="tr-TR" sz="2400" dirty="0"/>
              <a:t> </a:t>
            </a:r>
            <a:r>
              <a:rPr lang="tr-TR" sz="2400" dirty="0" err="1"/>
              <a:t>made</a:t>
            </a:r>
            <a:r>
              <a:rPr lang="tr-TR" sz="2400" dirty="0"/>
              <a:t> of </a:t>
            </a:r>
            <a:r>
              <a:rPr lang="tr-TR" sz="2400" dirty="0" err="1"/>
              <a:t>cellulose</a:t>
            </a:r>
            <a:r>
              <a:rPr lang="tr-TR" sz="2400" dirty="0" smtClean="0"/>
              <a:t>.</a:t>
            </a:r>
            <a:br>
              <a:rPr lang="tr-TR" sz="2400" dirty="0" smtClean="0"/>
            </a:br>
            <a:r>
              <a:rPr lang="tr-TR" sz="2400" dirty="0"/>
              <a:t/>
            </a:r>
            <a:br>
              <a:rPr lang="tr-TR" sz="2400" dirty="0"/>
            </a:br>
            <a:r>
              <a:rPr lang="tr-TR" sz="2400" dirty="0" err="1"/>
              <a:t>Chlorophyta</a:t>
            </a:r>
            <a:r>
              <a:rPr lang="tr-TR" sz="2400" dirty="0"/>
              <a:t> </a:t>
            </a:r>
            <a:r>
              <a:rPr lang="tr-TR" sz="2400" dirty="0" err="1"/>
              <a:t>are</a:t>
            </a:r>
            <a:r>
              <a:rPr lang="tr-TR" sz="2400" dirty="0"/>
              <a:t> </a:t>
            </a:r>
            <a:r>
              <a:rPr lang="tr-TR" sz="2400" dirty="0" err="1"/>
              <a:t>photosynthetic</a:t>
            </a:r>
            <a:r>
              <a:rPr lang="tr-TR" sz="2400" dirty="0"/>
              <a:t> </a:t>
            </a:r>
            <a:r>
              <a:rPr lang="tr-TR" sz="2400" dirty="0" err="1"/>
              <a:t>organisms</a:t>
            </a:r>
            <a:r>
              <a:rPr lang="tr-TR" sz="2400" dirty="0"/>
              <a:t>, </a:t>
            </a:r>
            <a:r>
              <a:rPr lang="tr-TR" sz="2400" dirty="0" err="1"/>
              <a:t>obtaining</a:t>
            </a:r>
            <a:r>
              <a:rPr lang="tr-TR" sz="2400" dirty="0"/>
              <a:t> </a:t>
            </a:r>
            <a:r>
              <a:rPr lang="tr-TR" sz="2400" dirty="0" err="1"/>
              <a:t>starch</a:t>
            </a:r>
            <a:r>
              <a:rPr lang="tr-TR" sz="2400" dirty="0"/>
              <a:t> </a:t>
            </a:r>
            <a:r>
              <a:rPr lang="tr-TR" sz="2400" dirty="0" err="1"/>
              <a:t>from</a:t>
            </a:r>
            <a:r>
              <a:rPr lang="tr-TR" sz="2400" dirty="0"/>
              <a:t> </a:t>
            </a:r>
            <a:r>
              <a:rPr lang="tr-TR" sz="2400" dirty="0" err="1"/>
              <a:t>photosynthesis</a:t>
            </a:r>
            <a:r>
              <a:rPr lang="tr-TR" sz="2400" dirty="0"/>
              <a:t>. </a:t>
            </a:r>
            <a:r>
              <a:rPr lang="tr-TR" sz="2400" dirty="0" err="1"/>
              <a:t>They</a:t>
            </a:r>
            <a:r>
              <a:rPr lang="tr-TR" sz="2400" dirty="0"/>
              <a:t> </a:t>
            </a:r>
            <a:r>
              <a:rPr lang="tr-TR" sz="2400" dirty="0" err="1"/>
              <a:t>are</a:t>
            </a:r>
            <a:r>
              <a:rPr lang="tr-TR" sz="2400" dirty="0"/>
              <a:t> </a:t>
            </a:r>
            <a:r>
              <a:rPr lang="tr-TR" sz="2400" dirty="0" err="1"/>
              <a:t>autotrophic</a:t>
            </a:r>
            <a:r>
              <a:rPr lang="tr-TR" sz="2400" dirty="0"/>
              <a:t>.</a:t>
            </a:r>
            <a:br>
              <a:rPr lang="tr-TR" sz="2400" dirty="0"/>
            </a:br>
            <a:r>
              <a:rPr lang="tr-TR" sz="2400" dirty="0" err="1"/>
              <a:t>Chlorophyta</a:t>
            </a:r>
            <a:r>
              <a:rPr lang="tr-TR" sz="2400" dirty="0"/>
              <a:t> </a:t>
            </a:r>
            <a:r>
              <a:rPr lang="tr-TR" sz="2400" dirty="0" err="1"/>
              <a:t>reproduce</a:t>
            </a:r>
            <a:r>
              <a:rPr lang="tr-TR" sz="2400" dirty="0"/>
              <a:t> </a:t>
            </a:r>
            <a:r>
              <a:rPr lang="tr-TR" sz="2400" dirty="0" err="1"/>
              <a:t>both</a:t>
            </a:r>
            <a:r>
              <a:rPr lang="tr-TR" sz="2400" dirty="0"/>
              <a:t> </a:t>
            </a:r>
            <a:r>
              <a:rPr lang="tr-TR" sz="2400" dirty="0" err="1"/>
              <a:t>sexually</a:t>
            </a:r>
            <a:r>
              <a:rPr lang="tr-TR" sz="2400" dirty="0"/>
              <a:t> </a:t>
            </a:r>
            <a:r>
              <a:rPr lang="tr-TR" sz="2400" dirty="0" err="1"/>
              <a:t>and</a:t>
            </a:r>
            <a:r>
              <a:rPr lang="tr-TR" sz="2400" dirty="0"/>
              <a:t> </a:t>
            </a:r>
            <a:r>
              <a:rPr lang="tr-TR" sz="2400" dirty="0" err="1"/>
              <a:t>asexually</a:t>
            </a:r>
            <a:r>
              <a:rPr lang="tr-TR" sz="2400" dirty="0"/>
              <a:t>, but </a:t>
            </a:r>
            <a:r>
              <a:rPr lang="tr-TR" sz="2400" dirty="0" err="1"/>
              <a:t>usually</a:t>
            </a:r>
            <a:r>
              <a:rPr lang="tr-TR" sz="2400" dirty="0"/>
              <a:t> </a:t>
            </a:r>
            <a:r>
              <a:rPr lang="tr-TR" sz="2400" dirty="0" err="1"/>
              <a:t>sexually</a:t>
            </a:r>
            <a:r>
              <a:rPr lang="tr-TR" sz="2400" dirty="0"/>
              <a:t>. </a:t>
            </a:r>
            <a:r>
              <a:rPr lang="tr-TR" sz="2400" dirty="0" err="1"/>
              <a:t>Asexual</a:t>
            </a:r>
            <a:r>
              <a:rPr lang="tr-TR" sz="2400" dirty="0"/>
              <a:t> </a:t>
            </a:r>
            <a:r>
              <a:rPr lang="tr-TR" sz="2400" dirty="0" err="1"/>
              <a:t>reproduction</a:t>
            </a:r>
            <a:r>
              <a:rPr lang="tr-TR" sz="2400" dirty="0"/>
              <a:t> can </a:t>
            </a:r>
            <a:r>
              <a:rPr lang="tr-TR" sz="2400" dirty="0" err="1"/>
              <a:t>occurs</a:t>
            </a:r>
            <a:r>
              <a:rPr lang="tr-TR" sz="2400" dirty="0"/>
              <a:t> </a:t>
            </a:r>
            <a:r>
              <a:rPr lang="tr-TR" sz="2400" dirty="0" err="1"/>
              <a:t>by</a:t>
            </a:r>
            <a:r>
              <a:rPr lang="tr-TR" sz="2400" dirty="0"/>
              <a:t> </a:t>
            </a:r>
            <a:r>
              <a:rPr lang="tr-TR" sz="2400" dirty="0" err="1"/>
              <a:t>fission</a:t>
            </a:r>
            <a:r>
              <a:rPr lang="tr-TR" sz="2400" dirty="0"/>
              <a:t>, </a:t>
            </a:r>
            <a:r>
              <a:rPr lang="tr-TR" sz="2400" dirty="0" err="1"/>
              <a:t>fragmentation</a:t>
            </a:r>
            <a:r>
              <a:rPr lang="tr-TR" sz="2400" dirty="0"/>
              <a:t>, </a:t>
            </a:r>
            <a:r>
              <a:rPr lang="tr-TR" sz="2400" dirty="0" err="1"/>
              <a:t>or</a:t>
            </a:r>
            <a:r>
              <a:rPr lang="tr-TR" sz="2400" dirty="0"/>
              <a:t> </a:t>
            </a:r>
            <a:r>
              <a:rPr lang="tr-TR" sz="2400" dirty="0" err="1"/>
              <a:t>zoospores</a:t>
            </a:r>
            <a:r>
              <a:rPr lang="tr-TR" sz="2400" dirty="0"/>
              <a:t>. </a:t>
            </a:r>
            <a:r>
              <a:rPr lang="tr-TR" sz="2400" dirty="0" err="1"/>
              <a:t>Sexual</a:t>
            </a:r>
            <a:r>
              <a:rPr lang="tr-TR" sz="2400" dirty="0"/>
              <a:t> </a:t>
            </a:r>
            <a:r>
              <a:rPr lang="tr-TR" sz="2400" dirty="0" err="1"/>
              <a:t>reproduction</a:t>
            </a:r>
            <a:r>
              <a:rPr lang="tr-TR" sz="2400" dirty="0"/>
              <a:t> can be </a:t>
            </a:r>
            <a:r>
              <a:rPr lang="tr-TR" sz="2400" dirty="0" err="1"/>
              <a:t>isogamy</a:t>
            </a:r>
            <a:r>
              <a:rPr lang="tr-TR" sz="2400" dirty="0"/>
              <a:t>, </a:t>
            </a:r>
            <a:r>
              <a:rPr lang="tr-TR" sz="2400" dirty="0" err="1"/>
              <a:t>anisogamy</a:t>
            </a:r>
            <a:r>
              <a:rPr lang="tr-TR" sz="2400" dirty="0"/>
              <a:t>, </a:t>
            </a:r>
            <a:r>
              <a:rPr lang="tr-TR" sz="2400" dirty="0" err="1"/>
              <a:t>or</a:t>
            </a:r>
            <a:r>
              <a:rPr lang="tr-TR" sz="2400" dirty="0"/>
              <a:t> </a:t>
            </a:r>
            <a:r>
              <a:rPr lang="tr-TR" sz="2400" dirty="0" err="1"/>
              <a:t>oogamy</a:t>
            </a:r>
            <a:r>
              <a:rPr lang="tr-TR" sz="2400" dirty="0"/>
              <a:t>. </a:t>
            </a:r>
          </a:p>
        </p:txBody>
      </p:sp>
    </p:spTree>
    <p:extLst>
      <p:ext uri="{BB962C8B-B14F-4D97-AF65-F5344CB8AC3E}">
        <p14:creationId xmlns:p14="http://schemas.microsoft.com/office/powerpoint/2010/main" val="3823885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153" y="384792"/>
            <a:ext cx="7886700" cy="1581661"/>
          </a:xfrm>
        </p:spPr>
        <p:txBody>
          <a:bodyPr>
            <a:normAutofit/>
          </a:bodyPr>
          <a:lstStyle/>
          <a:p>
            <a:pPr algn="just"/>
            <a:r>
              <a:rPr lang="en-US" sz="2400" dirty="0"/>
              <a:t>Bacteria are unicellular organisms that lack membrane-bound nucleus, organelles or other internal membrane-bound structures. They are found almost everywhere on Earth and are vital to the planet's ecosystems.</a:t>
            </a:r>
            <a:endParaRPr lang="tr-TR" sz="2400" dirty="0"/>
          </a:p>
        </p:txBody>
      </p:sp>
      <p:sp>
        <p:nvSpPr>
          <p:cNvPr id="3" name="Unvan 1"/>
          <p:cNvSpPr txBox="1">
            <a:spLocks/>
          </p:cNvSpPr>
          <p:nvPr/>
        </p:nvSpPr>
        <p:spPr>
          <a:xfrm>
            <a:off x="599153" y="1966454"/>
            <a:ext cx="8033570" cy="4463844"/>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Division: Cyanobacteria</a:t>
            </a:r>
          </a:p>
          <a:p>
            <a:pPr algn="just"/>
            <a:r>
              <a:rPr lang="en-US" sz="2400" dirty="0"/>
              <a:t>Cyanobacteria are Gram-negative bacteria and its members are the only prokaryotes capable of using sunlight as their energy. They are an ancient group of photosynthetic bacteria that occur in most inland waters and that can have major effects on the water quality and functioning of aquatic ecosystems. They also have a variety of cell types, cellular structures, and physiological strategies that contribute to their ecological success in the plankton, </a:t>
            </a:r>
            <a:r>
              <a:rPr lang="en-US" sz="2400" dirty="0" err="1"/>
              <a:t>metaphyton</a:t>
            </a:r>
            <a:r>
              <a:rPr lang="en-US" sz="2400" dirty="0"/>
              <a:t>, or </a:t>
            </a:r>
            <a:r>
              <a:rPr lang="en-US" sz="2400" dirty="0" err="1"/>
              <a:t>periphyton</a:t>
            </a:r>
            <a:r>
              <a:rPr lang="en-US" sz="2400" dirty="0"/>
              <a:t>. Cyanobacteria contains bluish pigment </a:t>
            </a:r>
            <a:r>
              <a:rPr lang="en-US" sz="2400" dirty="0" err="1"/>
              <a:t>phycocyanin</a:t>
            </a:r>
            <a:r>
              <a:rPr lang="en-US" sz="2400" dirty="0"/>
              <a:t> that is used to capture light for photosynthesis. Like higher plants, they includes chlorophyll a as a photosynthetic pigment. </a:t>
            </a:r>
          </a:p>
        </p:txBody>
      </p:sp>
    </p:spTree>
    <p:extLst>
      <p:ext uri="{BB962C8B-B14F-4D97-AF65-F5344CB8AC3E}">
        <p14:creationId xmlns:p14="http://schemas.microsoft.com/office/powerpoint/2010/main" val="3338508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97977"/>
            <a:ext cx="8053234" cy="2850022"/>
          </a:xfrm>
        </p:spPr>
        <p:txBody>
          <a:bodyPr>
            <a:normAutofit/>
          </a:bodyPr>
          <a:lstStyle/>
          <a:p>
            <a:r>
              <a:rPr lang="en-US" sz="2400" dirty="0"/>
              <a:t>Class: </a:t>
            </a:r>
            <a:r>
              <a:rPr lang="en-US" sz="2400" dirty="0" err="1" smtClean="0"/>
              <a:t>Chlorophyceae</a:t>
            </a:r>
            <a:r>
              <a:rPr lang="tr-TR" sz="2400" dirty="0" smtClean="0"/>
              <a:t/>
            </a:r>
            <a:br>
              <a:rPr lang="tr-TR" sz="2400" dirty="0" smtClean="0"/>
            </a:br>
            <a:r>
              <a:rPr lang="en-US" sz="2400" dirty="0"/>
              <a:t/>
            </a:r>
            <a:br>
              <a:rPr lang="en-US" sz="2400" dirty="0"/>
            </a:br>
            <a:r>
              <a:rPr lang="en-US" sz="2400" dirty="0" err="1"/>
              <a:t>Chlorophyceae</a:t>
            </a:r>
            <a:r>
              <a:rPr lang="en-US" sz="2400" dirty="0"/>
              <a:t> is a large and important class of freshwater green algae. Its members  include some of the most common species, as well as many members that are important both ecologically and scientifically. The class contains about 350 </a:t>
            </a:r>
            <a:r>
              <a:rPr lang="en-US" sz="2400" dirty="0" err="1"/>
              <a:t>genrera</a:t>
            </a:r>
            <a:r>
              <a:rPr lang="en-US" sz="2400" dirty="0"/>
              <a:t> 2650 species. </a:t>
            </a:r>
          </a:p>
        </p:txBody>
      </p:sp>
      <p:sp>
        <p:nvSpPr>
          <p:cNvPr id="3" name="Unvan 1"/>
          <p:cNvSpPr txBox="1">
            <a:spLocks/>
          </p:cNvSpPr>
          <p:nvPr/>
        </p:nvSpPr>
        <p:spPr>
          <a:xfrm>
            <a:off x="628650" y="3146323"/>
            <a:ext cx="8053234" cy="327414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dirty="0"/>
              <a:t>Order: </a:t>
            </a:r>
            <a:r>
              <a:rPr lang="en-US" sz="2400" dirty="0" err="1" smtClean="0"/>
              <a:t>Sphaeropleales</a:t>
            </a:r>
            <a:endParaRPr lang="tr-TR" sz="2400" dirty="0" smtClean="0"/>
          </a:p>
          <a:p>
            <a:endParaRPr lang="en-US" sz="2400" dirty="0"/>
          </a:p>
          <a:p>
            <a:r>
              <a:rPr lang="en-US" sz="2400" dirty="0" err="1"/>
              <a:t>Sphaeropleales</a:t>
            </a:r>
            <a:r>
              <a:rPr lang="en-US" sz="2400" dirty="0"/>
              <a:t> members are unicellular, colonial or unbranched filamentous.  The cell wall is cellulosic, and usually covered by outermost </a:t>
            </a:r>
            <a:r>
              <a:rPr lang="en-US" sz="2400" dirty="0" err="1"/>
              <a:t>trilaminar</a:t>
            </a:r>
            <a:r>
              <a:rPr lang="en-US" sz="2400" dirty="0"/>
              <a:t> layer composed of </a:t>
            </a:r>
            <a:r>
              <a:rPr lang="en-US" sz="2400" dirty="0" err="1"/>
              <a:t>sporopollenin</a:t>
            </a:r>
            <a:r>
              <a:rPr lang="en-US" sz="2400" dirty="0"/>
              <a:t>-like material</a:t>
            </a:r>
            <a:r>
              <a:rPr lang="en-US" sz="2400" dirty="0" smtClean="0"/>
              <a:t>.</a:t>
            </a:r>
            <a:endParaRPr lang="tr-TR" sz="2400" dirty="0" smtClean="0"/>
          </a:p>
          <a:p>
            <a:endParaRPr lang="tr-TR" sz="2400" dirty="0"/>
          </a:p>
          <a:p>
            <a:r>
              <a:rPr lang="en-US" sz="2400" dirty="0" smtClean="0"/>
              <a:t> </a:t>
            </a:r>
            <a:r>
              <a:rPr lang="en-US" sz="2400" dirty="0"/>
              <a:t>Asexual reproduction is caused by formation of zoospores, </a:t>
            </a:r>
            <a:r>
              <a:rPr lang="en-US" sz="2400" dirty="0" err="1"/>
              <a:t>autospores</a:t>
            </a:r>
            <a:r>
              <a:rPr lang="en-US" sz="2400" dirty="0"/>
              <a:t> or </a:t>
            </a:r>
            <a:r>
              <a:rPr lang="en-US" sz="2400" dirty="0" err="1"/>
              <a:t>daughtercolonies</a:t>
            </a:r>
            <a:r>
              <a:rPr lang="en-US" sz="2400" dirty="0"/>
              <a:t>. </a:t>
            </a:r>
            <a:endParaRPr lang="tr-TR" sz="2400" dirty="0" smtClean="0"/>
          </a:p>
          <a:p>
            <a:endParaRPr lang="tr-TR" sz="2400" dirty="0"/>
          </a:p>
          <a:p>
            <a:r>
              <a:rPr lang="en-US" sz="2400" dirty="0" smtClean="0"/>
              <a:t>Sexual </a:t>
            </a:r>
            <a:r>
              <a:rPr lang="en-US" sz="2400" dirty="0"/>
              <a:t>reproductions by isogamy or </a:t>
            </a:r>
            <a:r>
              <a:rPr lang="en-US" sz="2400" dirty="0" err="1"/>
              <a:t>oogamy</a:t>
            </a:r>
            <a:r>
              <a:rPr lang="en-US" sz="2400" dirty="0"/>
              <a:t> are known.</a:t>
            </a:r>
          </a:p>
        </p:txBody>
      </p:sp>
    </p:spTree>
    <p:extLst>
      <p:ext uri="{BB962C8B-B14F-4D97-AF65-F5344CB8AC3E}">
        <p14:creationId xmlns:p14="http://schemas.microsoft.com/office/powerpoint/2010/main" val="145263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7139" y="768249"/>
            <a:ext cx="7945079" cy="4973790"/>
          </a:xfrm>
        </p:spPr>
        <p:txBody>
          <a:bodyPr>
            <a:normAutofit/>
          </a:bodyPr>
          <a:lstStyle/>
          <a:p>
            <a:r>
              <a:rPr lang="en-US" sz="2400" dirty="0"/>
              <a:t>Order: </a:t>
            </a:r>
            <a:r>
              <a:rPr lang="en-US" sz="2400" dirty="0" err="1" smtClean="0"/>
              <a:t>Chlamydomonadales</a:t>
            </a:r>
            <a:r>
              <a:rPr lang="tr-TR" sz="2400" dirty="0" smtClean="0"/>
              <a:t/>
            </a:r>
            <a:br>
              <a:rPr lang="tr-TR" sz="2400" dirty="0" smtClean="0"/>
            </a:br>
            <a:r>
              <a:rPr lang="en-US" sz="2400" dirty="0"/>
              <a:t/>
            </a:r>
            <a:br>
              <a:rPr lang="en-US" sz="2400" dirty="0"/>
            </a:br>
            <a:r>
              <a:rPr lang="en-US" sz="2400" dirty="0" err="1"/>
              <a:t>Chlamydomonadales</a:t>
            </a:r>
            <a:r>
              <a:rPr lang="en-US" sz="2400" dirty="0"/>
              <a:t> members are flagellated or </a:t>
            </a:r>
            <a:r>
              <a:rPr lang="en-US" sz="2400" dirty="0" err="1"/>
              <a:t>pseudociliated</a:t>
            </a:r>
            <a:r>
              <a:rPr lang="en-US" sz="2400" dirty="0"/>
              <a:t> green algae. </a:t>
            </a:r>
            <a:r>
              <a:rPr lang="tr-TR" sz="2400" dirty="0" smtClean="0"/>
              <a:t/>
            </a:r>
            <a:br>
              <a:rPr lang="tr-TR" sz="2400" dirty="0" smtClean="0"/>
            </a:br>
            <a:r>
              <a:rPr lang="en-US" sz="2400" dirty="0"/>
              <a:t/>
            </a:r>
            <a:br>
              <a:rPr lang="en-US" sz="2400" dirty="0"/>
            </a:br>
            <a:r>
              <a:rPr lang="en-US" sz="2400" dirty="0"/>
              <a:t>Genus: </a:t>
            </a:r>
            <a:r>
              <a:rPr lang="en-US" sz="2400" dirty="0" err="1" smtClean="0"/>
              <a:t>Volvox</a:t>
            </a:r>
            <a:r>
              <a:rPr lang="tr-TR" sz="2400" dirty="0" smtClean="0"/>
              <a:t/>
            </a:r>
            <a:br>
              <a:rPr lang="tr-TR" sz="2400" dirty="0" smtClean="0"/>
            </a:br>
            <a:r>
              <a:rPr lang="en-US" sz="2400" dirty="0"/>
              <a:t/>
            </a:r>
            <a:br>
              <a:rPr lang="en-US" sz="2400" dirty="0"/>
            </a:br>
            <a:r>
              <a:rPr lang="en-US" sz="2400" dirty="0"/>
              <a:t>The genus includes 20 widely distributed species that are found in ponds, puddles, and bodies of freshwater. Its members form spherical or oval hollow colonies that contain up to 60,000 cells. Most </a:t>
            </a:r>
            <a:r>
              <a:rPr lang="en-US" sz="2400" dirty="0" err="1"/>
              <a:t>Volvox</a:t>
            </a:r>
            <a:r>
              <a:rPr lang="en-US" sz="2400" dirty="0"/>
              <a:t> members reproduce both asexually and sexually</a:t>
            </a:r>
            <a:r>
              <a:rPr lang="en-US" sz="2400" dirty="0" smtClean="0"/>
              <a:t>.</a:t>
            </a:r>
            <a:endParaRPr lang="tr-TR" sz="2400" dirty="0"/>
          </a:p>
        </p:txBody>
      </p:sp>
    </p:spTree>
    <p:extLst>
      <p:ext uri="{BB962C8B-B14F-4D97-AF65-F5344CB8AC3E}">
        <p14:creationId xmlns:p14="http://schemas.microsoft.com/office/powerpoint/2010/main" val="2208396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7"/>
            <a:ext cx="8072898" cy="5367080"/>
          </a:xfrm>
        </p:spPr>
        <p:txBody>
          <a:bodyPr>
            <a:normAutofit/>
          </a:bodyPr>
          <a:lstStyle/>
          <a:p>
            <a:r>
              <a:rPr lang="tr-TR" sz="2400" dirty="0" err="1"/>
              <a:t>Order</a:t>
            </a:r>
            <a:r>
              <a:rPr lang="tr-TR" sz="2400" dirty="0"/>
              <a:t>: </a:t>
            </a:r>
            <a:r>
              <a:rPr lang="tr-TR" sz="2400" dirty="0" err="1"/>
              <a:t>Oedogoniales</a:t>
            </a:r>
            <a:r>
              <a:rPr lang="tr-TR" sz="2400" dirty="0"/>
              <a:t> </a:t>
            </a:r>
            <a:r>
              <a:rPr lang="tr-TR" sz="2400" dirty="0" smtClean="0"/>
              <a:t/>
            </a:r>
            <a:br>
              <a:rPr lang="tr-TR" sz="2400" dirty="0" smtClean="0"/>
            </a:br>
            <a:r>
              <a:rPr lang="tr-TR" sz="2400" dirty="0"/>
              <a:t/>
            </a:r>
            <a:br>
              <a:rPr lang="tr-TR" sz="2400" dirty="0"/>
            </a:br>
            <a:r>
              <a:rPr lang="tr-TR" sz="2400" dirty="0" err="1"/>
              <a:t>Oedogoniales</a:t>
            </a:r>
            <a:r>
              <a:rPr lang="tr-TR" sz="2400" dirty="0"/>
              <a:t> </a:t>
            </a:r>
            <a:r>
              <a:rPr lang="tr-TR" sz="2400" dirty="0" err="1"/>
              <a:t>are</a:t>
            </a:r>
            <a:r>
              <a:rPr lang="tr-TR" sz="2400" dirty="0"/>
              <a:t> </a:t>
            </a:r>
            <a:r>
              <a:rPr lang="tr-TR" sz="2400" dirty="0" err="1"/>
              <a:t>remarkable</a:t>
            </a:r>
            <a:r>
              <a:rPr lang="tr-TR" sz="2400" dirty="0"/>
              <a:t> </a:t>
            </a:r>
            <a:r>
              <a:rPr lang="tr-TR" sz="2400" dirty="0" err="1"/>
              <a:t>filamentous</a:t>
            </a:r>
            <a:r>
              <a:rPr lang="tr-TR" sz="2400" dirty="0"/>
              <a:t> </a:t>
            </a:r>
            <a:r>
              <a:rPr lang="tr-TR" sz="2400" dirty="0" err="1"/>
              <a:t>green</a:t>
            </a:r>
            <a:r>
              <a:rPr lang="tr-TR" sz="2400" dirty="0"/>
              <a:t> </a:t>
            </a:r>
            <a:r>
              <a:rPr lang="tr-TR" sz="2400" dirty="0" err="1"/>
              <a:t>algae</a:t>
            </a:r>
            <a:r>
              <a:rPr lang="tr-TR" sz="2400" dirty="0"/>
              <a:t>. </a:t>
            </a:r>
            <a:r>
              <a:rPr lang="tr-TR" sz="2400" dirty="0" err="1"/>
              <a:t>Their</a:t>
            </a:r>
            <a:r>
              <a:rPr lang="tr-TR" sz="2400" dirty="0"/>
              <a:t> </a:t>
            </a:r>
            <a:r>
              <a:rPr lang="tr-TR" sz="2400" dirty="0" err="1"/>
              <a:t>method</a:t>
            </a:r>
            <a:r>
              <a:rPr lang="tr-TR" sz="2400" dirty="0"/>
              <a:t> of </a:t>
            </a:r>
            <a:r>
              <a:rPr lang="tr-TR" sz="2400" dirty="0" err="1"/>
              <a:t>cell</a:t>
            </a:r>
            <a:r>
              <a:rPr lang="tr-TR" sz="2400" dirty="0"/>
              <a:t> </a:t>
            </a:r>
            <a:r>
              <a:rPr lang="tr-TR" sz="2400" dirty="0" err="1"/>
              <a:t>elongation</a:t>
            </a:r>
            <a:r>
              <a:rPr lang="tr-TR" sz="2400" dirty="0"/>
              <a:t> is </a:t>
            </a:r>
            <a:r>
              <a:rPr lang="tr-TR" sz="2400" dirty="0" err="1"/>
              <a:t>unique</a:t>
            </a:r>
            <a:r>
              <a:rPr lang="tr-TR" sz="2400" dirty="0"/>
              <a:t>, </a:t>
            </a:r>
            <a:r>
              <a:rPr lang="tr-TR" sz="2400" dirty="0" err="1"/>
              <a:t>utilizing</a:t>
            </a:r>
            <a:r>
              <a:rPr lang="tr-TR" sz="2400" dirty="0"/>
              <a:t> a </a:t>
            </a:r>
            <a:r>
              <a:rPr lang="tr-TR" sz="2400" dirty="0" err="1"/>
              <a:t>donut-shaped</a:t>
            </a:r>
            <a:r>
              <a:rPr lang="tr-TR" sz="2400" dirty="0"/>
              <a:t> ring of </a:t>
            </a:r>
            <a:r>
              <a:rPr lang="tr-TR" sz="2400" dirty="0" err="1"/>
              <a:t>soft</a:t>
            </a:r>
            <a:r>
              <a:rPr lang="tr-TR" sz="2400" dirty="0"/>
              <a:t> </a:t>
            </a:r>
            <a:r>
              <a:rPr lang="tr-TR" sz="2400" dirty="0" err="1"/>
              <a:t>wall</a:t>
            </a:r>
            <a:r>
              <a:rPr lang="tr-TR" sz="2400" dirty="0"/>
              <a:t> </a:t>
            </a:r>
            <a:r>
              <a:rPr lang="tr-TR" sz="2400" dirty="0" err="1"/>
              <a:t>material</a:t>
            </a:r>
            <a:r>
              <a:rPr lang="tr-TR" sz="2400" dirty="0"/>
              <a:t> </a:t>
            </a:r>
            <a:r>
              <a:rPr lang="tr-TR" sz="2400" dirty="0" err="1"/>
              <a:t>which</a:t>
            </a:r>
            <a:r>
              <a:rPr lang="tr-TR" sz="2400" dirty="0"/>
              <a:t> is </a:t>
            </a:r>
            <a:r>
              <a:rPr lang="tr-TR" sz="2400" dirty="0" err="1"/>
              <a:t>stretched</a:t>
            </a:r>
            <a:r>
              <a:rPr lang="tr-TR" sz="2400" dirty="0"/>
              <a:t> </a:t>
            </a:r>
            <a:r>
              <a:rPr lang="tr-TR" sz="2400" dirty="0" err="1"/>
              <a:t>to</a:t>
            </a:r>
            <a:r>
              <a:rPr lang="tr-TR" sz="2400" dirty="0"/>
              <a:t> form </a:t>
            </a:r>
            <a:r>
              <a:rPr lang="tr-TR" sz="2400" dirty="0" err="1"/>
              <a:t>the</a:t>
            </a:r>
            <a:r>
              <a:rPr lang="tr-TR" sz="2400" dirty="0"/>
              <a:t> </a:t>
            </a:r>
            <a:r>
              <a:rPr lang="tr-TR" sz="2400" dirty="0" err="1"/>
              <a:t>new</a:t>
            </a:r>
            <a:r>
              <a:rPr lang="tr-TR" sz="2400" dirty="0"/>
              <a:t> </a:t>
            </a:r>
            <a:r>
              <a:rPr lang="tr-TR" sz="2400" dirty="0" err="1"/>
              <a:t>daughter</a:t>
            </a:r>
            <a:r>
              <a:rPr lang="tr-TR" sz="2400" dirty="0"/>
              <a:t> </a:t>
            </a:r>
            <a:r>
              <a:rPr lang="tr-TR" sz="2400" dirty="0" err="1"/>
              <a:t>cell</a:t>
            </a:r>
            <a:r>
              <a:rPr lang="tr-TR" sz="2400" dirty="0"/>
              <a:t>. </a:t>
            </a:r>
            <a:r>
              <a:rPr lang="tr-TR" sz="2400" dirty="0" smtClean="0"/>
              <a:t/>
            </a:r>
            <a:br>
              <a:rPr lang="tr-TR" sz="2400" dirty="0" smtClean="0"/>
            </a:br>
            <a:r>
              <a:rPr lang="tr-TR" sz="2400" dirty="0" smtClean="0"/>
              <a:t>  </a:t>
            </a:r>
            <a:r>
              <a:rPr lang="tr-TR" sz="2400" dirty="0"/>
              <a:t/>
            </a:r>
            <a:br>
              <a:rPr lang="tr-TR" sz="2400" dirty="0"/>
            </a:br>
            <a:r>
              <a:rPr lang="tr-TR" sz="2400" dirty="0"/>
              <a:t>Genus: </a:t>
            </a:r>
            <a:r>
              <a:rPr lang="tr-TR" sz="2400" dirty="0" err="1" smtClean="0"/>
              <a:t>Oedogonium</a:t>
            </a:r>
            <a:r>
              <a:rPr lang="tr-TR" sz="2400" dirty="0" smtClean="0"/>
              <a:t/>
            </a:r>
            <a:br>
              <a:rPr lang="tr-TR" sz="2400" dirty="0" smtClean="0"/>
            </a:br>
            <a:r>
              <a:rPr lang="tr-TR" sz="2400" dirty="0"/>
              <a:t/>
            </a:r>
            <a:br>
              <a:rPr lang="tr-TR" sz="2400" dirty="0"/>
            </a:br>
            <a:r>
              <a:rPr lang="tr-TR" sz="2400" dirty="0" err="1"/>
              <a:t>Oedogonium</a:t>
            </a:r>
            <a:r>
              <a:rPr lang="tr-TR" sz="2400" dirty="0"/>
              <a:t> </a:t>
            </a:r>
            <a:r>
              <a:rPr lang="tr-TR" sz="2400" dirty="0" err="1"/>
              <a:t>members</a:t>
            </a:r>
            <a:r>
              <a:rPr lang="tr-TR" sz="2400" dirty="0"/>
              <a:t> </a:t>
            </a:r>
            <a:r>
              <a:rPr lang="tr-TR" sz="2400" dirty="0" err="1"/>
              <a:t>are</a:t>
            </a:r>
            <a:r>
              <a:rPr lang="tr-TR" sz="2400" dirty="0"/>
              <a:t> </a:t>
            </a:r>
            <a:r>
              <a:rPr lang="tr-TR" sz="2400" dirty="0" err="1"/>
              <a:t>unbranched</a:t>
            </a:r>
            <a:r>
              <a:rPr lang="tr-TR" sz="2400" dirty="0"/>
              <a:t> </a:t>
            </a:r>
            <a:r>
              <a:rPr lang="tr-TR" sz="2400" dirty="0" err="1"/>
              <a:t>filamentous</a:t>
            </a:r>
            <a:r>
              <a:rPr lang="tr-TR" sz="2400" dirty="0"/>
              <a:t> </a:t>
            </a:r>
            <a:r>
              <a:rPr lang="tr-TR" sz="2400" dirty="0" err="1"/>
              <a:t>green</a:t>
            </a:r>
            <a:r>
              <a:rPr lang="tr-TR" sz="2400" dirty="0"/>
              <a:t> </a:t>
            </a:r>
            <a:r>
              <a:rPr lang="tr-TR" sz="2400" dirty="0" err="1"/>
              <a:t>algae</a:t>
            </a:r>
            <a:r>
              <a:rPr lang="tr-TR" sz="2400" dirty="0"/>
              <a:t>. </a:t>
            </a:r>
            <a:r>
              <a:rPr lang="tr-TR" sz="2400" dirty="0" err="1"/>
              <a:t>They</a:t>
            </a:r>
            <a:r>
              <a:rPr lang="tr-TR" sz="2400" dirty="0"/>
              <a:t> </a:t>
            </a:r>
            <a:r>
              <a:rPr lang="tr-TR" sz="2400" dirty="0" err="1"/>
              <a:t>are</a:t>
            </a:r>
            <a:r>
              <a:rPr lang="tr-TR" sz="2400" dirty="0"/>
              <a:t> </a:t>
            </a:r>
            <a:r>
              <a:rPr lang="tr-TR" sz="2400" dirty="0" err="1"/>
              <a:t>typically</a:t>
            </a:r>
            <a:r>
              <a:rPr lang="tr-TR" sz="2400" dirty="0"/>
              <a:t> </a:t>
            </a:r>
            <a:r>
              <a:rPr lang="tr-TR" sz="2400" dirty="0" err="1"/>
              <a:t>epiphytic</a:t>
            </a:r>
            <a:r>
              <a:rPr lang="tr-TR" sz="2400" dirty="0"/>
              <a:t> </a:t>
            </a:r>
            <a:r>
              <a:rPr lang="tr-TR" sz="2400" dirty="0" err="1"/>
              <a:t>and</a:t>
            </a:r>
            <a:r>
              <a:rPr lang="tr-TR" sz="2400" dirty="0"/>
              <a:t> </a:t>
            </a:r>
            <a:r>
              <a:rPr lang="tr-TR" sz="2400" dirty="0" err="1"/>
              <a:t>attached</a:t>
            </a:r>
            <a:r>
              <a:rPr lang="tr-TR" sz="2400" dirty="0"/>
              <a:t> </a:t>
            </a:r>
            <a:r>
              <a:rPr lang="tr-TR" sz="2400" dirty="0" err="1"/>
              <a:t>to</a:t>
            </a:r>
            <a:r>
              <a:rPr lang="tr-TR" sz="2400" dirty="0"/>
              <a:t>  </a:t>
            </a:r>
            <a:r>
              <a:rPr lang="tr-TR" sz="2400" dirty="0" err="1"/>
              <a:t>substratum</a:t>
            </a:r>
            <a:r>
              <a:rPr lang="tr-TR" sz="2400" dirty="0"/>
              <a:t> </a:t>
            </a:r>
            <a:r>
              <a:rPr lang="tr-TR" sz="2400" dirty="0" err="1"/>
              <a:t>by</a:t>
            </a:r>
            <a:r>
              <a:rPr lang="tr-TR" sz="2400" dirty="0"/>
              <a:t> a </a:t>
            </a:r>
            <a:r>
              <a:rPr lang="tr-TR" sz="2400" dirty="0" err="1"/>
              <a:t>basal</a:t>
            </a:r>
            <a:r>
              <a:rPr lang="tr-TR" sz="2400" dirty="0"/>
              <a:t> </a:t>
            </a:r>
            <a:r>
              <a:rPr lang="tr-TR" sz="2400" dirty="0" err="1"/>
              <a:t>holdfast</a:t>
            </a:r>
            <a:r>
              <a:rPr lang="tr-TR" sz="2400" dirty="0"/>
              <a:t> </a:t>
            </a:r>
            <a:r>
              <a:rPr lang="tr-TR" sz="2400" dirty="0" err="1"/>
              <a:t>cell</a:t>
            </a:r>
            <a:r>
              <a:rPr lang="tr-TR" sz="2400" dirty="0"/>
              <a:t>. </a:t>
            </a:r>
            <a:r>
              <a:rPr lang="tr-TR" sz="2400" dirty="0" err="1"/>
              <a:t>are</a:t>
            </a:r>
            <a:r>
              <a:rPr lang="tr-TR" sz="2400" dirty="0"/>
              <a:t> </a:t>
            </a:r>
            <a:r>
              <a:rPr lang="tr-TR" sz="2400" dirty="0" err="1"/>
              <a:t>unbranched</a:t>
            </a:r>
            <a:r>
              <a:rPr lang="tr-TR" sz="2400" dirty="0"/>
              <a:t> </a:t>
            </a:r>
            <a:r>
              <a:rPr lang="tr-TR" sz="2400" dirty="0" err="1"/>
              <a:t>filamentous</a:t>
            </a:r>
            <a:r>
              <a:rPr lang="tr-TR" sz="2400" dirty="0"/>
              <a:t> </a:t>
            </a:r>
            <a:r>
              <a:rPr lang="tr-TR" sz="2400" dirty="0" err="1"/>
              <a:t>green</a:t>
            </a:r>
            <a:r>
              <a:rPr lang="tr-TR" sz="2400" dirty="0"/>
              <a:t> </a:t>
            </a:r>
            <a:r>
              <a:rPr lang="tr-TR" sz="2400" dirty="0" err="1"/>
              <a:t>algae</a:t>
            </a:r>
            <a:r>
              <a:rPr lang="tr-TR" sz="2400" dirty="0"/>
              <a:t>. </a:t>
            </a:r>
          </a:p>
        </p:txBody>
      </p:sp>
    </p:spTree>
    <p:extLst>
      <p:ext uri="{BB962C8B-B14F-4D97-AF65-F5344CB8AC3E}">
        <p14:creationId xmlns:p14="http://schemas.microsoft.com/office/powerpoint/2010/main" val="280545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886085" cy="2879519"/>
          </a:xfrm>
        </p:spPr>
        <p:txBody>
          <a:bodyPr>
            <a:normAutofit/>
          </a:bodyPr>
          <a:lstStyle/>
          <a:p>
            <a:r>
              <a:rPr lang="tr-TR" sz="2400" dirty="0"/>
              <a:t>Class: </a:t>
            </a:r>
            <a:r>
              <a:rPr lang="tr-TR" sz="2400" dirty="0" err="1" smtClean="0"/>
              <a:t>Ulvophyceae</a:t>
            </a:r>
            <a:r>
              <a:rPr lang="tr-TR" sz="2400" dirty="0" smtClean="0"/>
              <a:t/>
            </a:r>
            <a:br>
              <a:rPr lang="tr-TR" sz="2400" dirty="0" smtClean="0"/>
            </a:br>
            <a:r>
              <a:rPr lang="tr-TR" sz="2400" dirty="0"/>
              <a:t/>
            </a:r>
            <a:br>
              <a:rPr lang="tr-TR" sz="2400" dirty="0"/>
            </a:br>
            <a:r>
              <a:rPr lang="tr-TR" sz="2400" dirty="0" err="1"/>
              <a:t>Ulvophyceae</a:t>
            </a:r>
            <a:r>
              <a:rPr lang="tr-TR" sz="2400" dirty="0"/>
              <a:t> </a:t>
            </a:r>
            <a:r>
              <a:rPr lang="tr-TR" sz="2400" dirty="0" err="1"/>
              <a:t>includes</a:t>
            </a:r>
            <a:r>
              <a:rPr lang="tr-TR" sz="2400" dirty="0"/>
              <a:t> </a:t>
            </a:r>
            <a:r>
              <a:rPr lang="tr-TR" sz="2400" dirty="0" err="1"/>
              <a:t>many</a:t>
            </a:r>
            <a:r>
              <a:rPr lang="tr-TR" sz="2400" dirty="0"/>
              <a:t> </a:t>
            </a:r>
            <a:r>
              <a:rPr lang="tr-TR" sz="2400" dirty="0" err="1"/>
              <a:t>macroscopic</a:t>
            </a:r>
            <a:r>
              <a:rPr lang="tr-TR" sz="2400" dirty="0"/>
              <a:t> </a:t>
            </a:r>
            <a:r>
              <a:rPr lang="tr-TR" sz="2400" dirty="0" err="1"/>
              <a:t>seaweeds</a:t>
            </a:r>
            <a:r>
              <a:rPr lang="tr-TR" sz="2400" dirty="0"/>
              <a:t> </a:t>
            </a:r>
            <a:r>
              <a:rPr lang="tr-TR" sz="2400" dirty="0" err="1"/>
              <a:t>such</a:t>
            </a:r>
            <a:r>
              <a:rPr lang="tr-TR" sz="2400" dirty="0"/>
              <a:t> as </a:t>
            </a:r>
            <a:r>
              <a:rPr lang="tr-TR" sz="2400" dirty="0" err="1"/>
              <a:t>Ulva</a:t>
            </a:r>
            <a:r>
              <a:rPr lang="tr-TR" sz="2400" dirty="0"/>
              <a:t>, </a:t>
            </a:r>
            <a:r>
              <a:rPr lang="tr-TR" sz="2400" dirty="0" err="1"/>
              <a:t>Cladophora</a:t>
            </a:r>
            <a:r>
              <a:rPr lang="tr-TR" sz="2400" dirty="0"/>
              <a:t> </a:t>
            </a:r>
            <a:r>
              <a:rPr lang="tr-TR" sz="2400" dirty="0" err="1"/>
              <a:t>and</a:t>
            </a:r>
            <a:r>
              <a:rPr lang="tr-TR" sz="2400" dirty="0"/>
              <a:t> </a:t>
            </a:r>
            <a:r>
              <a:rPr lang="tr-TR" sz="2400" dirty="0" err="1"/>
              <a:t>Codium</a:t>
            </a:r>
            <a:r>
              <a:rPr lang="tr-TR" sz="2400" dirty="0"/>
              <a:t>, but </a:t>
            </a:r>
            <a:r>
              <a:rPr lang="tr-TR" sz="2400" dirty="0" err="1"/>
              <a:t>many</a:t>
            </a:r>
            <a:r>
              <a:rPr lang="tr-TR" sz="2400" dirty="0"/>
              <a:t> </a:t>
            </a:r>
            <a:r>
              <a:rPr lang="tr-TR" sz="2400" dirty="0" err="1"/>
              <a:t>unicellular</a:t>
            </a:r>
            <a:r>
              <a:rPr lang="tr-TR" sz="2400" dirty="0"/>
              <a:t> </a:t>
            </a:r>
            <a:r>
              <a:rPr lang="tr-TR" sz="2400" dirty="0" err="1"/>
              <a:t>or</a:t>
            </a:r>
            <a:r>
              <a:rPr lang="tr-TR" sz="2400" dirty="0"/>
              <a:t> </a:t>
            </a:r>
            <a:r>
              <a:rPr lang="tr-TR" sz="2400" dirty="0" err="1"/>
              <a:t>microscopic</a:t>
            </a:r>
            <a:r>
              <a:rPr lang="tr-TR" sz="2400" dirty="0"/>
              <a:t> </a:t>
            </a:r>
            <a:r>
              <a:rPr lang="tr-TR" sz="2400" dirty="0" err="1"/>
              <a:t>filamentous</a:t>
            </a:r>
            <a:r>
              <a:rPr lang="tr-TR" sz="2400" dirty="0"/>
              <a:t> </a:t>
            </a:r>
            <a:r>
              <a:rPr lang="tr-TR" sz="2400" dirty="0" err="1"/>
              <a:t>species</a:t>
            </a:r>
            <a:r>
              <a:rPr lang="tr-TR" sz="2400" dirty="0"/>
              <a:t> </a:t>
            </a:r>
            <a:r>
              <a:rPr lang="tr-TR" sz="2400" dirty="0" err="1"/>
              <a:t>are</a:t>
            </a:r>
            <a:r>
              <a:rPr lang="tr-TR" sz="2400" dirty="0"/>
              <a:t> </a:t>
            </a:r>
            <a:r>
              <a:rPr lang="tr-TR" sz="2400" dirty="0" err="1"/>
              <a:t>also</a:t>
            </a:r>
            <a:r>
              <a:rPr lang="tr-TR" sz="2400" dirty="0"/>
              <a:t> </a:t>
            </a:r>
            <a:r>
              <a:rPr lang="tr-TR" sz="2400" dirty="0" err="1"/>
              <a:t>known</a:t>
            </a:r>
            <a:r>
              <a:rPr lang="tr-TR" sz="2400" dirty="0"/>
              <a:t>. </a:t>
            </a:r>
            <a:r>
              <a:rPr lang="tr-TR" sz="2400" dirty="0" err="1"/>
              <a:t>Many</a:t>
            </a:r>
            <a:r>
              <a:rPr lang="tr-TR" sz="2400" dirty="0"/>
              <a:t> </a:t>
            </a:r>
            <a:r>
              <a:rPr lang="tr-TR" sz="2400" dirty="0" err="1"/>
              <a:t>species</a:t>
            </a:r>
            <a:r>
              <a:rPr lang="tr-TR" sz="2400" dirty="0"/>
              <a:t> </a:t>
            </a:r>
            <a:r>
              <a:rPr lang="tr-TR" sz="2400" dirty="0" err="1"/>
              <a:t>live</a:t>
            </a:r>
            <a:r>
              <a:rPr lang="tr-TR" sz="2400" dirty="0"/>
              <a:t> in </a:t>
            </a:r>
            <a:r>
              <a:rPr lang="tr-TR" sz="2400" dirty="0" err="1"/>
              <a:t>marine</a:t>
            </a:r>
            <a:r>
              <a:rPr lang="tr-TR" sz="2400" dirty="0"/>
              <a:t>, but </a:t>
            </a:r>
            <a:r>
              <a:rPr lang="tr-TR" sz="2400" dirty="0" err="1"/>
              <a:t>there</a:t>
            </a:r>
            <a:r>
              <a:rPr lang="tr-TR" sz="2400" dirty="0"/>
              <a:t> </a:t>
            </a:r>
            <a:r>
              <a:rPr lang="tr-TR" sz="2400" dirty="0" err="1"/>
              <a:t>are</a:t>
            </a:r>
            <a:r>
              <a:rPr lang="tr-TR" sz="2400" dirty="0"/>
              <a:t> </a:t>
            </a:r>
            <a:r>
              <a:rPr lang="tr-TR" sz="2400" dirty="0" err="1"/>
              <a:t>many</a:t>
            </a:r>
            <a:r>
              <a:rPr lang="tr-TR" sz="2400" dirty="0"/>
              <a:t> </a:t>
            </a:r>
            <a:r>
              <a:rPr lang="tr-TR" sz="2400" dirty="0" err="1"/>
              <a:t>freshwater</a:t>
            </a:r>
            <a:r>
              <a:rPr lang="tr-TR" sz="2400" dirty="0"/>
              <a:t> </a:t>
            </a:r>
            <a:r>
              <a:rPr lang="tr-TR" sz="2400" dirty="0" err="1"/>
              <a:t>and</a:t>
            </a:r>
            <a:r>
              <a:rPr lang="tr-TR" sz="2400" dirty="0"/>
              <a:t> </a:t>
            </a:r>
            <a:r>
              <a:rPr lang="tr-TR" sz="2400" dirty="0" err="1"/>
              <a:t>terrestrial</a:t>
            </a:r>
            <a:r>
              <a:rPr lang="tr-TR" sz="2400" dirty="0"/>
              <a:t> </a:t>
            </a:r>
            <a:r>
              <a:rPr lang="tr-TR" sz="2400" dirty="0" err="1"/>
              <a:t>species</a:t>
            </a:r>
            <a:r>
              <a:rPr lang="tr-TR" sz="2400" dirty="0" smtClean="0"/>
              <a:t>.</a:t>
            </a:r>
            <a:endParaRPr lang="tr-TR" sz="2400" dirty="0"/>
          </a:p>
        </p:txBody>
      </p:sp>
      <p:sp>
        <p:nvSpPr>
          <p:cNvPr id="3" name="Unvan 1"/>
          <p:cNvSpPr txBox="1">
            <a:spLocks/>
          </p:cNvSpPr>
          <p:nvPr/>
        </p:nvSpPr>
        <p:spPr>
          <a:xfrm>
            <a:off x="628649" y="3467203"/>
            <a:ext cx="7974577" cy="287951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dirty="0"/>
              <a:t>Order: </a:t>
            </a:r>
            <a:r>
              <a:rPr lang="en-US" sz="2400" dirty="0" err="1" smtClean="0"/>
              <a:t>Bryopsidales</a:t>
            </a:r>
            <a:endParaRPr lang="tr-TR" sz="2400" dirty="0" smtClean="0"/>
          </a:p>
          <a:p>
            <a:endParaRPr lang="en-US" sz="2400" dirty="0"/>
          </a:p>
          <a:p>
            <a:r>
              <a:rPr lang="en-US" sz="2400" dirty="0" err="1"/>
              <a:t>Bryopsidales</a:t>
            </a:r>
            <a:r>
              <a:rPr lang="en-US" sz="2400" dirty="0"/>
              <a:t> members are found in oceans across the world and they include several genera that thrive in the aquarium environment. </a:t>
            </a:r>
            <a:r>
              <a:rPr lang="en-US" sz="2400" dirty="0" err="1"/>
              <a:t>Bryopsidales</a:t>
            </a:r>
            <a:r>
              <a:rPr lang="en-US" sz="2400" dirty="0"/>
              <a:t> species possess adaptations that promote survival in captivity. Many occur naturally in shallow, coastal waters where they have developed tolerance to elevated nutrient levels and fluctuations in temperature, salinity, and light. </a:t>
            </a:r>
            <a:endParaRPr lang="tr-TR" sz="2400" dirty="0"/>
          </a:p>
        </p:txBody>
      </p:sp>
    </p:spTree>
    <p:extLst>
      <p:ext uri="{BB962C8B-B14F-4D97-AF65-F5344CB8AC3E}">
        <p14:creationId xmlns:p14="http://schemas.microsoft.com/office/powerpoint/2010/main" val="3379635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161389" cy="6596113"/>
          </a:xfrm>
        </p:spPr>
        <p:txBody>
          <a:bodyPr>
            <a:normAutofit/>
          </a:bodyPr>
          <a:lstStyle/>
          <a:p>
            <a:r>
              <a:rPr lang="en-US" sz="2700" dirty="0"/>
              <a:t>Genus: </a:t>
            </a:r>
            <a:r>
              <a:rPr lang="en-US" sz="2700" dirty="0" err="1" smtClean="0"/>
              <a:t>Codium</a:t>
            </a:r>
            <a:r>
              <a:rPr lang="tr-TR" sz="2700" dirty="0" smtClean="0"/>
              <a:t/>
            </a:r>
            <a:br>
              <a:rPr lang="tr-TR" sz="2700" dirty="0" smtClean="0"/>
            </a:br>
            <a:r>
              <a:rPr lang="en-US" sz="2700" dirty="0"/>
              <a:t/>
            </a:r>
            <a:br>
              <a:rPr lang="en-US" sz="2700" dirty="0"/>
            </a:br>
            <a:r>
              <a:rPr lang="en-US" sz="2700" dirty="0"/>
              <a:t>The genus includes approximately 50 species of marine green algae (family </a:t>
            </a:r>
            <a:r>
              <a:rPr lang="en-US" sz="2700" dirty="0" err="1"/>
              <a:t>Codiaceae</a:t>
            </a:r>
            <a:r>
              <a:rPr lang="en-US" sz="2700" dirty="0"/>
              <a:t>) usually found in deep pools along rocky coasts</a:t>
            </a:r>
            <a:r>
              <a:rPr lang="en-US" sz="2700" dirty="0" smtClean="0"/>
              <a:t>.</a:t>
            </a:r>
            <a:r>
              <a:rPr lang="tr-TR" sz="2700" dirty="0" smtClean="0"/>
              <a:t/>
            </a:r>
            <a:br>
              <a:rPr lang="tr-TR" sz="2700" dirty="0" smtClean="0"/>
            </a:br>
            <a:r>
              <a:rPr lang="en-US" sz="2700" dirty="0"/>
              <a:t/>
            </a:r>
            <a:br>
              <a:rPr lang="en-US" sz="2700" dirty="0"/>
            </a:br>
            <a:r>
              <a:rPr lang="en-US" sz="2700" dirty="0"/>
              <a:t>Order: </a:t>
            </a:r>
            <a:r>
              <a:rPr lang="en-US" sz="2700" dirty="0" err="1" smtClean="0"/>
              <a:t>Dasycladales</a:t>
            </a:r>
            <a:r>
              <a:rPr lang="tr-TR" sz="2700" dirty="0" smtClean="0"/>
              <a:t/>
            </a:r>
            <a:br>
              <a:rPr lang="tr-TR" sz="2700" dirty="0" smtClean="0"/>
            </a:br>
            <a:r>
              <a:rPr lang="en-US" sz="2700" dirty="0"/>
              <a:t/>
            </a:r>
            <a:br>
              <a:rPr lang="en-US" sz="2700" dirty="0"/>
            </a:br>
            <a:r>
              <a:rPr lang="en-US" sz="2700" dirty="0"/>
              <a:t>The order includes </a:t>
            </a:r>
            <a:r>
              <a:rPr lang="en-US" sz="2700" dirty="0" err="1"/>
              <a:t>macroalgae</a:t>
            </a:r>
            <a:r>
              <a:rPr lang="en-US" sz="2700" dirty="0"/>
              <a:t> which grow in the shallow waters of tropical and subtropical shores as far north as the Mediterranean Sea</a:t>
            </a:r>
            <a:r>
              <a:rPr lang="en-US" sz="2700" dirty="0" smtClean="0"/>
              <a:t>.</a:t>
            </a:r>
            <a:r>
              <a:rPr lang="tr-TR" sz="2700" dirty="0" smtClean="0"/>
              <a:t/>
            </a:r>
            <a:br>
              <a:rPr lang="tr-TR" sz="2700" dirty="0" smtClean="0"/>
            </a:br>
            <a:r>
              <a:rPr lang="en-US" sz="2700" dirty="0"/>
              <a:t/>
            </a:r>
            <a:br>
              <a:rPr lang="en-US" sz="2700" dirty="0"/>
            </a:br>
            <a:r>
              <a:rPr lang="en-US" sz="2700" dirty="0"/>
              <a:t>Genus: </a:t>
            </a:r>
            <a:r>
              <a:rPr lang="en-US" sz="2700" dirty="0" err="1"/>
              <a:t>Acetabularia</a:t>
            </a:r>
            <a:r>
              <a:rPr lang="en-US" sz="2700" dirty="0"/>
              <a:t>  </a:t>
            </a:r>
            <a:r>
              <a:rPr lang="tr-TR" sz="2700" dirty="0" smtClean="0"/>
              <a:t/>
            </a:r>
            <a:br>
              <a:rPr lang="tr-TR" sz="2700" dirty="0" smtClean="0"/>
            </a:br>
            <a:r>
              <a:rPr lang="en-US" sz="2700" dirty="0"/>
              <a:t/>
            </a:r>
            <a:br>
              <a:rPr lang="en-US" sz="2700" dirty="0"/>
            </a:br>
            <a:r>
              <a:rPr lang="en-US" sz="2700" dirty="0" err="1"/>
              <a:t>Acetabularia</a:t>
            </a:r>
            <a:r>
              <a:rPr lang="en-US" sz="2700" dirty="0"/>
              <a:t> members are umbrella-like in appearance and are anchored to their substrate with </a:t>
            </a:r>
            <a:r>
              <a:rPr lang="en-US" sz="2700" dirty="0" err="1"/>
              <a:t>rootlike</a:t>
            </a:r>
            <a:r>
              <a:rPr lang="en-US" sz="2700" dirty="0"/>
              <a:t> rhizoids. </a:t>
            </a:r>
            <a:r>
              <a:rPr lang="en-US" dirty="0"/>
              <a:t/>
            </a:r>
            <a:br>
              <a:rPr lang="en-US" dirty="0"/>
            </a:br>
            <a:endParaRPr lang="tr-TR" dirty="0"/>
          </a:p>
        </p:txBody>
      </p:sp>
    </p:spTree>
    <p:extLst>
      <p:ext uri="{BB962C8B-B14F-4D97-AF65-F5344CB8AC3E}">
        <p14:creationId xmlns:p14="http://schemas.microsoft.com/office/powerpoint/2010/main" val="3516752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20878"/>
            <a:ext cx="7886700" cy="3519489"/>
          </a:xfrm>
        </p:spPr>
        <p:txBody>
          <a:bodyPr>
            <a:normAutofit fontScale="90000"/>
          </a:bodyPr>
          <a:lstStyle/>
          <a:p>
            <a:r>
              <a:rPr lang="tr-TR" sz="2400" dirty="0"/>
              <a:t>REFERENCES</a:t>
            </a:r>
            <a:r>
              <a:rPr lang="tr-TR" sz="1300" dirty="0"/>
              <a:t/>
            </a:r>
            <a:br>
              <a:rPr lang="tr-TR" sz="1300" dirty="0"/>
            </a:br>
            <a:r>
              <a:rPr lang="tr-TR" sz="1800" dirty="0" err="1"/>
              <a:t>Altuner</a:t>
            </a:r>
            <a:r>
              <a:rPr lang="tr-TR" sz="1800" dirty="0"/>
              <a:t> Z. 1998. Tohumsuz Bitkiler Sistematiği I-II. Cilt, Özyurt Yayınları, Tokat.</a:t>
            </a:r>
            <a:br>
              <a:rPr lang="tr-TR" sz="1800" dirty="0"/>
            </a:br>
            <a:r>
              <a:rPr lang="tr-TR" sz="1800" dirty="0"/>
              <a:t>Baydar S. 1979. Tohumsuz Bitkilerin Sistematiği (</a:t>
            </a:r>
            <a:r>
              <a:rPr lang="tr-TR" sz="1800" dirty="0" err="1"/>
              <a:t>Bacteriophyta-Cyanophyta-Phycophyta</a:t>
            </a:r>
            <a:r>
              <a:rPr lang="tr-TR" sz="1800" dirty="0"/>
              <a:t>), I. Cilt,  Atatürk Üniversitesi Yayınları No:553, Atatürk Üniversitesi Basımevi, Erzurum.</a:t>
            </a:r>
            <a:br>
              <a:rPr lang="tr-TR" sz="1800" dirty="0"/>
            </a:br>
            <a:r>
              <a:rPr lang="tr-TR" sz="1800" dirty="0"/>
              <a:t>Baydar S, 1979. Tohumsuz Bitkilerin Sistematiği [</a:t>
            </a:r>
            <a:r>
              <a:rPr lang="tr-TR" sz="1800" dirty="0" err="1"/>
              <a:t>Mycophyta</a:t>
            </a:r>
            <a:r>
              <a:rPr lang="tr-TR" sz="1800" dirty="0"/>
              <a:t> (</a:t>
            </a:r>
            <a:r>
              <a:rPr lang="tr-TR" sz="1800" dirty="0" err="1"/>
              <a:t>Myxomycetes</a:t>
            </a:r>
            <a:r>
              <a:rPr lang="tr-TR" sz="1800" dirty="0"/>
              <a:t>, </a:t>
            </a:r>
            <a:r>
              <a:rPr lang="tr-TR" sz="1800" dirty="0" err="1"/>
              <a:t>Phycomycetes</a:t>
            </a:r>
            <a:r>
              <a:rPr lang="tr-TR" sz="1800" dirty="0"/>
              <a:t>, </a:t>
            </a:r>
            <a:r>
              <a:rPr lang="tr-TR" sz="1800" dirty="0" err="1"/>
              <a:t>Trichomycetes</a:t>
            </a:r>
            <a:r>
              <a:rPr lang="tr-TR" sz="1800" dirty="0"/>
              <a:t> ve </a:t>
            </a:r>
            <a:r>
              <a:rPr lang="tr-TR" sz="1800" dirty="0" err="1"/>
              <a:t>Ascomycetes</a:t>
            </a:r>
            <a:r>
              <a:rPr lang="tr-TR" sz="1800" dirty="0"/>
              <a:t>)], II. Cilt,  Atatürk Üniversitesi Yayınları No:554, Atatürk Üniversitesi Basımevi, Erzurum.</a:t>
            </a:r>
            <a:br>
              <a:rPr lang="tr-TR" sz="1800" dirty="0"/>
            </a:br>
            <a:r>
              <a:rPr lang="tr-TR" sz="1800" dirty="0" err="1"/>
              <a:t>Madigan</a:t>
            </a:r>
            <a:r>
              <a:rPr lang="tr-TR" sz="1800" dirty="0"/>
              <a:t>, T.M., </a:t>
            </a:r>
            <a:r>
              <a:rPr lang="tr-TR" sz="1800" dirty="0" err="1"/>
              <a:t>Martinko</a:t>
            </a:r>
            <a:r>
              <a:rPr lang="tr-TR" sz="1800" dirty="0"/>
              <a:t>, J. M., </a:t>
            </a:r>
            <a:r>
              <a:rPr lang="tr-TR" sz="1800" dirty="0" err="1"/>
              <a:t>Stahl</a:t>
            </a:r>
            <a:r>
              <a:rPr lang="tr-TR" sz="1800" dirty="0"/>
              <a:t>, D. A., </a:t>
            </a:r>
            <a:r>
              <a:rPr lang="tr-TR" sz="1800" dirty="0" err="1"/>
              <a:t>Clark</a:t>
            </a:r>
            <a:r>
              <a:rPr lang="tr-TR" sz="1800" dirty="0"/>
              <a:t>, D. P. 2012. </a:t>
            </a:r>
            <a:r>
              <a:rPr lang="tr-TR" sz="1800" dirty="0" err="1"/>
              <a:t>Brock</a:t>
            </a:r>
            <a:r>
              <a:rPr lang="tr-TR" sz="1800" dirty="0"/>
              <a:t> </a:t>
            </a:r>
            <a:r>
              <a:rPr lang="tr-TR" sz="1800" dirty="0" err="1"/>
              <a:t>biology</a:t>
            </a:r>
            <a:r>
              <a:rPr lang="tr-TR" sz="1800" dirty="0"/>
              <a:t> of </a:t>
            </a:r>
            <a:r>
              <a:rPr lang="tr-TR" sz="1800" dirty="0" err="1"/>
              <a:t>microorganisms</a:t>
            </a:r>
            <a:r>
              <a:rPr lang="tr-TR" sz="1800" dirty="0"/>
              <a:t>. </a:t>
            </a:r>
            <a:r>
              <a:rPr lang="tr-TR" sz="1800" dirty="0" err="1"/>
              <a:t>Thirteen</a:t>
            </a:r>
            <a:r>
              <a:rPr lang="tr-TR" sz="1800" dirty="0"/>
              <a:t> </a:t>
            </a:r>
            <a:r>
              <a:rPr lang="tr-TR" sz="1800" dirty="0" err="1"/>
              <a:t>edition</a:t>
            </a:r>
            <a:r>
              <a:rPr lang="tr-TR" sz="1800" dirty="0"/>
              <a:t>,</a:t>
            </a:r>
            <a:br>
              <a:rPr lang="tr-TR" sz="1800" dirty="0"/>
            </a:br>
            <a:r>
              <a:rPr lang="tr-TR" sz="1800" dirty="0"/>
              <a:t>Güner H, Aysel V. 1989. Tohumsuz Bitkiler Sistematiği (Algler), I. Cilt, Ege Üniversitesi Fen Fakültesi Kitaplar Serisi No : 108, Ege Üniversitesi Basımevi Bornova/İzmir.</a:t>
            </a:r>
            <a:br>
              <a:rPr lang="tr-TR" sz="1800" dirty="0"/>
            </a:br>
            <a:r>
              <a:rPr lang="tr-TR" sz="1800" dirty="0"/>
              <a:t>Lee R. 2008. </a:t>
            </a:r>
            <a:r>
              <a:rPr lang="tr-TR" sz="1800" dirty="0" err="1"/>
              <a:t>Phycology</a:t>
            </a:r>
            <a:r>
              <a:rPr lang="tr-TR" sz="1800" dirty="0"/>
              <a:t>. Cambridge </a:t>
            </a:r>
            <a:r>
              <a:rPr lang="tr-TR" sz="1800" dirty="0" err="1"/>
              <a:t>University</a:t>
            </a:r>
            <a:r>
              <a:rPr lang="tr-TR" sz="1800" dirty="0"/>
              <a:t> </a:t>
            </a:r>
            <a:r>
              <a:rPr lang="tr-TR" sz="1800" dirty="0" err="1"/>
              <a:t>Press</a:t>
            </a:r>
            <a:r>
              <a:rPr lang="tr-TR" sz="1800" dirty="0"/>
              <a:t>, Cambridge.</a:t>
            </a:r>
            <a:br>
              <a:rPr lang="tr-TR" sz="1800" dirty="0"/>
            </a:br>
            <a:r>
              <a:rPr lang="tr-TR" sz="1800" dirty="0" err="1"/>
              <a:t>Woese</a:t>
            </a:r>
            <a:r>
              <a:rPr lang="tr-TR" sz="1800" dirty="0"/>
              <a:t> CRO, </a:t>
            </a:r>
            <a:r>
              <a:rPr lang="tr-TR" sz="1800" dirty="0" err="1"/>
              <a:t>Kandler</a:t>
            </a:r>
            <a:r>
              <a:rPr lang="tr-TR" sz="1800" dirty="0"/>
              <a:t> ML,  </a:t>
            </a:r>
            <a:r>
              <a:rPr lang="tr-TR" sz="1800" dirty="0" err="1"/>
              <a:t>Wheelis</a:t>
            </a:r>
            <a:r>
              <a:rPr lang="tr-TR" sz="1800" dirty="0"/>
              <a:t>. 1990, </a:t>
            </a:r>
            <a:r>
              <a:rPr lang="tr-TR" sz="1800" dirty="0" err="1"/>
              <a:t>Towards</a:t>
            </a:r>
            <a:r>
              <a:rPr lang="tr-TR" sz="1800" dirty="0"/>
              <a:t> a </a:t>
            </a:r>
            <a:r>
              <a:rPr lang="tr-TR" sz="1800" dirty="0" err="1"/>
              <a:t>natural</a:t>
            </a:r>
            <a:r>
              <a:rPr lang="tr-TR" sz="1800" dirty="0"/>
              <a:t> </a:t>
            </a:r>
            <a:r>
              <a:rPr lang="tr-TR" sz="1800" dirty="0" err="1"/>
              <a:t>system</a:t>
            </a:r>
            <a:r>
              <a:rPr lang="tr-TR" sz="1800" dirty="0"/>
              <a:t> of </a:t>
            </a:r>
            <a:r>
              <a:rPr lang="tr-TR" sz="1800" dirty="0" err="1"/>
              <a:t>organisms</a:t>
            </a:r>
            <a:r>
              <a:rPr lang="tr-TR" sz="1800" dirty="0"/>
              <a:t>: </a:t>
            </a:r>
            <a:r>
              <a:rPr lang="tr-TR" sz="1800" dirty="0" err="1"/>
              <a:t>Proposal</a:t>
            </a:r>
            <a:r>
              <a:rPr lang="tr-TR" sz="1800" dirty="0"/>
              <a:t> </a:t>
            </a:r>
            <a:r>
              <a:rPr lang="tr-TR" sz="1800" dirty="0" err="1"/>
              <a:t>for</a:t>
            </a:r>
            <a:r>
              <a:rPr lang="tr-TR" sz="1800" dirty="0"/>
              <a:t> </a:t>
            </a:r>
            <a:r>
              <a:rPr lang="tr-TR" sz="1800" dirty="0" err="1"/>
              <a:t>the</a:t>
            </a:r>
            <a:r>
              <a:rPr lang="tr-TR" sz="1800" dirty="0"/>
              <a:t> </a:t>
            </a:r>
            <a:r>
              <a:rPr lang="tr-TR" sz="1800" dirty="0" err="1"/>
              <a:t>domains</a:t>
            </a:r>
            <a:r>
              <a:rPr lang="tr-TR" sz="1800" dirty="0"/>
              <a:t> </a:t>
            </a:r>
            <a:r>
              <a:rPr lang="tr-TR" sz="1800" dirty="0" err="1"/>
              <a:t>Archaea</a:t>
            </a:r>
            <a:r>
              <a:rPr lang="tr-TR" sz="1800" dirty="0"/>
              <a:t>, </a:t>
            </a:r>
            <a:r>
              <a:rPr lang="tr-TR" sz="1800" dirty="0" err="1"/>
              <a:t>Bacteria</a:t>
            </a:r>
            <a:r>
              <a:rPr lang="tr-TR" sz="1800" dirty="0"/>
              <a:t>, </a:t>
            </a:r>
            <a:r>
              <a:rPr lang="tr-TR" sz="1800" dirty="0" err="1"/>
              <a:t>and</a:t>
            </a:r>
            <a:r>
              <a:rPr lang="tr-TR" sz="1800" dirty="0"/>
              <a:t> </a:t>
            </a:r>
            <a:r>
              <a:rPr lang="tr-TR" sz="1800" dirty="0" err="1"/>
              <a:t>Eucarya</a:t>
            </a:r>
            <a:r>
              <a:rPr lang="tr-TR" sz="1800" dirty="0"/>
              <a:t>, Proc.Natl.Acad.Sci.USA.,87, 4576-4579.</a:t>
            </a:r>
            <a:br>
              <a:rPr lang="tr-TR" sz="1800" dirty="0"/>
            </a:br>
            <a:r>
              <a:rPr lang="tr-TR" sz="1800" dirty="0"/>
              <a:t> Url1. www.cliffsnotes.com.</a:t>
            </a:r>
            <a:br>
              <a:rPr lang="tr-TR" sz="1800" dirty="0"/>
            </a:br>
            <a:r>
              <a:rPr lang="tr-TR" sz="1800" dirty="0"/>
              <a:t>Url1. http://www.ucmp.berkeley.edu.</a:t>
            </a:r>
            <a:r>
              <a:rPr lang="tr-TR" dirty="0"/>
              <a:t/>
            </a:r>
            <a:br>
              <a:rPr lang="tr-TR" dirty="0"/>
            </a:br>
            <a:endParaRPr lang="tr-TR" dirty="0"/>
          </a:p>
        </p:txBody>
      </p:sp>
    </p:spTree>
    <p:extLst>
      <p:ext uri="{BB962C8B-B14F-4D97-AF65-F5344CB8AC3E}">
        <p14:creationId xmlns:p14="http://schemas.microsoft.com/office/powerpoint/2010/main" val="183270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8" y="1446675"/>
            <a:ext cx="8072898" cy="3685764"/>
          </a:xfrm>
        </p:spPr>
        <p:txBody>
          <a:bodyPr>
            <a:normAutofit/>
          </a:bodyPr>
          <a:lstStyle/>
          <a:p>
            <a:pPr algn="just"/>
            <a:r>
              <a:rPr lang="en-US" sz="2400" dirty="0"/>
              <a:t>Sexual reproduction is absent. Asexual reproduction is </a:t>
            </a:r>
            <a:r>
              <a:rPr lang="en-US" sz="2400" dirty="0" err="1"/>
              <a:t>occured</a:t>
            </a:r>
            <a:r>
              <a:rPr lang="en-US" sz="2400" dirty="0"/>
              <a:t> by binary division and fragmentation. </a:t>
            </a:r>
            <a:r>
              <a:rPr lang="en-US" sz="2400" dirty="0" err="1"/>
              <a:t>Hormogonia</a:t>
            </a:r>
            <a:r>
              <a:rPr lang="en-US" sz="2400" dirty="0"/>
              <a:t> are motile filaments of cells formed by some cyanobacteria that detaches and grows by cell division into a new filament. </a:t>
            </a:r>
            <a:r>
              <a:rPr lang="en-US" sz="2400" dirty="0" err="1"/>
              <a:t>Hormogonia</a:t>
            </a:r>
            <a:r>
              <a:rPr lang="en-US" sz="2400" dirty="0"/>
              <a:t> occur on abnormal conditions and when conditions are favorable they develop to form a filament. There are also structures called </a:t>
            </a:r>
            <a:r>
              <a:rPr lang="en-US" sz="2400" dirty="0" err="1"/>
              <a:t>akinets</a:t>
            </a:r>
            <a:r>
              <a:rPr lang="en-US" sz="2400" dirty="0"/>
              <a:t> and </a:t>
            </a:r>
            <a:r>
              <a:rPr lang="en-US" sz="2400" dirty="0" err="1"/>
              <a:t>heterosists</a:t>
            </a:r>
            <a:r>
              <a:rPr lang="en-US" sz="2400" dirty="0"/>
              <a:t> which are found in filamentous species. They resists abnormal conditions and resembles spores. </a:t>
            </a:r>
            <a:r>
              <a:rPr lang="en-US" sz="2400" dirty="0" err="1"/>
              <a:t>Akinetes</a:t>
            </a:r>
            <a:r>
              <a:rPr lang="en-US" sz="2400" dirty="0"/>
              <a:t> are resting cells with thick cell </a:t>
            </a:r>
            <a:r>
              <a:rPr lang="en-US" sz="2400" dirty="0" err="1"/>
              <a:t>wallsand</a:t>
            </a:r>
            <a:r>
              <a:rPr lang="en-US" sz="2400" dirty="0"/>
              <a:t> enriched with storage products.</a:t>
            </a:r>
            <a:endParaRPr lang="tr-TR" sz="2400" dirty="0"/>
          </a:p>
        </p:txBody>
      </p:sp>
    </p:spTree>
    <p:extLst>
      <p:ext uri="{BB962C8B-B14F-4D97-AF65-F5344CB8AC3E}">
        <p14:creationId xmlns:p14="http://schemas.microsoft.com/office/powerpoint/2010/main" val="854884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1112377"/>
            <a:ext cx="8082731" cy="3479287"/>
          </a:xfrm>
        </p:spPr>
        <p:txBody>
          <a:bodyPr>
            <a:normAutofit/>
          </a:bodyPr>
          <a:lstStyle/>
          <a:p>
            <a:pPr algn="just"/>
            <a:r>
              <a:rPr lang="en-US" sz="2400" dirty="0" err="1"/>
              <a:t>Heterocysts</a:t>
            </a:r>
            <a:r>
              <a:rPr lang="en-US" sz="2400" dirty="0"/>
              <a:t> are cells with nitrogen fixation as a special function. </a:t>
            </a:r>
            <a:r>
              <a:rPr lang="en-US" sz="2400" dirty="0" err="1"/>
              <a:t>Heterocytes</a:t>
            </a:r>
            <a:r>
              <a:rPr lang="en-US" sz="2400" dirty="0"/>
              <a:t> only present in some filamentous forms. Some Cyanobacteria members form symbiotic relationships with many fungi species which form lichens. Cyanobacteria are found in almost all habitats and biomes present on earth such as oceans, fresh water, damp soil, temporarily moistened rocks in deserts, bare rock and soil, and even Antarctic rocks. They can occur as planktonic cells or form phototrophic biofilms. They are found in almost every endolithic ecosystem.</a:t>
            </a:r>
            <a:endParaRPr lang="tr-TR" sz="2400" dirty="0"/>
          </a:p>
        </p:txBody>
      </p:sp>
    </p:spTree>
    <p:extLst>
      <p:ext uri="{BB962C8B-B14F-4D97-AF65-F5344CB8AC3E}">
        <p14:creationId xmlns:p14="http://schemas.microsoft.com/office/powerpoint/2010/main" val="2452678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442451"/>
            <a:ext cx="7787764" cy="698091"/>
          </a:xfrm>
        </p:spPr>
        <p:txBody>
          <a:bodyPr>
            <a:normAutofit/>
          </a:bodyPr>
          <a:lstStyle/>
          <a:p>
            <a:r>
              <a:rPr lang="en-US" sz="2400" dirty="0"/>
              <a:t>Class: </a:t>
            </a:r>
            <a:r>
              <a:rPr lang="en-US" sz="2400" dirty="0" err="1" smtClean="0"/>
              <a:t>Cyanophyceae</a:t>
            </a:r>
            <a:endParaRPr lang="tr-TR" dirty="0"/>
          </a:p>
        </p:txBody>
      </p:sp>
      <p:sp>
        <p:nvSpPr>
          <p:cNvPr id="3" name="Unvan 1"/>
          <p:cNvSpPr txBox="1">
            <a:spLocks/>
          </p:cNvSpPr>
          <p:nvPr/>
        </p:nvSpPr>
        <p:spPr>
          <a:xfrm>
            <a:off x="628649" y="1140542"/>
            <a:ext cx="7886086" cy="130277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This class contains about 160 genus and 150 species. The cell structure resembles bacteria with properties such as lack of real nuclei and cell division.</a:t>
            </a:r>
            <a:endParaRPr lang="tr-TR" sz="2400" dirty="0"/>
          </a:p>
        </p:txBody>
      </p:sp>
      <p:sp>
        <p:nvSpPr>
          <p:cNvPr id="4" name="Unvan 1"/>
          <p:cNvSpPr txBox="1">
            <a:spLocks/>
          </p:cNvSpPr>
          <p:nvPr/>
        </p:nvSpPr>
        <p:spPr>
          <a:xfrm>
            <a:off x="628649" y="2708789"/>
            <a:ext cx="7787764" cy="698091"/>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dirty="0"/>
              <a:t>Order: </a:t>
            </a:r>
            <a:r>
              <a:rPr lang="en-US" sz="2400" dirty="0" err="1"/>
              <a:t>Chroococcales</a:t>
            </a:r>
            <a:endParaRPr lang="tr-TR" dirty="0"/>
          </a:p>
        </p:txBody>
      </p:sp>
      <p:sp>
        <p:nvSpPr>
          <p:cNvPr id="5" name="Unvan 1"/>
          <p:cNvSpPr txBox="1">
            <a:spLocks/>
          </p:cNvSpPr>
          <p:nvPr/>
        </p:nvSpPr>
        <p:spPr>
          <a:xfrm>
            <a:off x="628649" y="3868994"/>
            <a:ext cx="7886086" cy="71283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err="1"/>
              <a:t>Unicells</a:t>
            </a:r>
            <a:r>
              <a:rPr lang="en-US" sz="2400" dirty="0"/>
              <a:t>, as individual cells or colonies. Spores may occur,  never </a:t>
            </a:r>
            <a:r>
              <a:rPr lang="en-US" sz="2400" dirty="0" err="1"/>
              <a:t>akinetes</a:t>
            </a:r>
            <a:r>
              <a:rPr lang="en-US" sz="2400" dirty="0"/>
              <a:t> or </a:t>
            </a:r>
            <a:r>
              <a:rPr lang="en-US" sz="2400" dirty="0" err="1"/>
              <a:t>heterocysts</a:t>
            </a:r>
            <a:r>
              <a:rPr lang="en-US" sz="2400" dirty="0"/>
              <a:t>. </a:t>
            </a:r>
            <a:endParaRPr lang="tr-TR" sz="2400" dirty="0"/>
          </a:p>
        </p:txBody>
      </p:sp>
    </p:spTree>
    <p:extLst>
      <p:ext uri="{BB962C8B-B14F-4D97-AF65-F5344CB8AC3E}">
        <p14:creationId xmlns:p14="http://schemas.microsoft.com/office/powerpoint/2010/main" val="3588559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3972848" cy="450951"/>
          </a:xfrm>
        </p:spPr>
        <p:txBody>
          <a:bodyPr>
            <a:normAutofit/>
          </a:bodyPr>
          <a:lstStyle/>
          <a:p>
            <a:pPr algn="just"/>
            <a:r>
              <a:rPr lang="en-US" sz="2400" dirty="0" smtClean="0"/>
              <a:t>Genus</a:t>
            </a:r>
            <a:r>
              <a:rPr lang="en-US" sz="2400" dirty="0"/>
              <a:t>: </a:t>
            </a:r>
            <a:r>
              <a:rPr lang="en-US" sz="2400" dirty="0" err="1"/>
              <a:t>Gloeocapsa</a:t>
            </a:r>
            <a:endParaRPr lang="tr-TR" sz="2400" dirty="0"/>
          </a:p>
        </p:txBody>
      </p:sp>
      <p:sp>
        <p:nvSpPr>
          <p:cNvPr id="3" name="Unvan 1"/>
          <p:cNvSpPr txBox="1">
            <a:spLocks/>
          </p:cNvSpPr>
          <p:nvPr/>
        </p:nvSpPr>
        <p:spPr>
          <a:xfrm>
            <a:off x="628650" y="1081548"/>
            <a:ext cx="7960136" cy="2304332"/>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Its cells are in colonies that are more or less distant from one another, each enveloped by their own mucilaginous sheath. They are usually </a:t>
            </a:r>
            <a:r>
              <a:rPr lang="en-US" sz="2400" dirty="0" err="1"/>
              <a:t>coloured</a:t>
            </a:r>
            <a:r>
              <a:rPr lang="en-US" sz="2400" dirty="0"/>
              <a:t> by sheath pigments. The cells divide regularly into three perpendicular planes in subsequent generations and the cells grow in the original, more or less spherical shape and size before the next division. </a:t>
            </a:r>
            <a:endParaRPr lang="tr-TR" sz="2400" dirty="0"/>
          </a:p>
        </p:txBody>
      </p:sp>
      <p:sp>
        <p:nvSpPr>
          <p:cNvPr id="4" name="Unvan 1"/>
          <p:cNvSpPr txBox="1">
            <a:spLocks/>
          </p:cNvSpPr>
          <p:nvPr/>
        </p:nvSpPr>
        <p:spPr>
          <a:xfrm>
            <a:off x="628650" y="3425875"/>
            <a:ext cx="3972848" cy="450951"/>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Genus: </a:t>
            </a:r>
            <a:r>
              <a:rPr lang="en-US" sz="2400" dirty="0" err="1"/>
              <a:t>Chlorogloeocystis</a:t>
            </a:r>
            <a:r>
              <a:rPr lang="en-US" sz="2400" dirty="0"/>
              <a:t> </a:t>
            </a:r>
            <a:endParaRPr lang="tr-TR" sz="2400" dirty="0"/>
          </a:p>
        </p:txBody>
      </p:sp>
      <p:sp>
        <p:nvSpPr>
          <p:cNvPr id="5" name="Unvan 1"/>
          <p:cNvSpPr txBox="1">
            <a:spLocks/>
          </p:cNvSpPr>
          <p:nvPr/>
        </p:nvSpPr>
        <p:spPr>
          <a:xfrm>
            <a:off x="628650" y="4113466"/>
            <a:ext cx="7960136" cy="15794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This is an aquatic genus that occurs in mineral waters and has colonies impregnated by ferric precipitates. The spherical cells in colonies are organized more or less in irregular rows, without </a:t>
            </a:r>
            <a:r>
              <a:rPr lang="en-US" sz="2400" dirty="0" err="1"/>
              <a:t>coloured</a:t>
            </a:r>
            <a:r>
              <a:rPr lang="en-US" sz="2400" dirty="0"/>
              <a:t> envelopes.</a:t>
            </a:r>
            <a:endParaRPr lang="tr-TR" sz="2400" dirty="0"/>
          </a:p>
        </p:txBody>
      </p:sp>
    </p:spTree>
    <p:extLst>
      <p:ext uri="{BB962C8B-B14F-4D97-AF65-F5344CB8AC3E}">
        <p14:creationId xmlns:p14="http://schemas.microsoft.com/office/powerpoint/2010/main" val="796914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1333" y="207810"/>
            <a:ext cx="7945079" cy="4118384"/>
          </a:xfrm>
        </p:spPr>
        <p:txBody>
          <a:bodyPr>
            <a:normAutofit/>
          </a:bodyPr>
          <a:lstStyle/>
          <a:p>
            <a:r>
              <a:rPr lang="en-US" sz="2400" dirty="0"/>
              <a:t>Genus: </a:t>
            </a:r>
            <a:r>
              <a:rPr lang="en-US" sz="2400" dirty="0" err="1"/>
              <a:t>Chroococcus</a:t>
            </a:r>
            <a:r>
              <a:rPr lang="en-US" sz="2400" dirty="0"/>
              <a:t> </a:t>
            </a:r>
            <a:r>
              <a:rPr lang="tr-TR" sz="2400" dirty="0" smtClean="0"/>
              <a:t/>
            </a:r>
            <a:br>
              <a:rPr lang="tr-TR" sz="2400" dirty="0" smtClean="0"/>
            </a:br>
            <a:r>
              <a:rPr lang="en-US" sz="2400" dirty="0"/>
              <a:t/>
            </a:r>
            <a:br>
              <a:rPr lang="en-US" sz="2400" dirty="0"/>
            </a:br>
            <a:r>
              <a:rPr lang="en-US" sz="2400" dirty="0" err="1"/>
              <a:t>Chroococcus</a:t>
            </a:r>
            <a:r>
              <a:rPr lang="en-US" sz="2400" dirty="0"/>
              <a:t> is blue-green in color and macroscopic colony mounded. Within the outside sheath, microscopic colonies are found with indistinct </a:t>
            </a:r>
            <a:r>
              <a:rPr lang="en-US" sz="2400" dirty="0" err="1"/>
              <a:t>trichomes</a:t>
            </a:r>
            <a:r>
              <a:rPr lang="en-US" sz="2400" dirty="0"/>
              <a:t>. </a:t>
            </a:r>
            <a:r>
              <a:rPr lang="tr-TR" sz="2400" dirty="0" smtClean="0"/>
              <a:t/>
            </a:r>
            <a:br>
              <a:rPr lang="tr-TR" sz="2400" dirty="0" smtClean="0"/>
            </a:br>
            <a:r>
              <a:rPr lang="tr-TR" sz="2400" dirty="0"/>
              <a:t/>
            </a:r>
            <a:br>
              <a:rPr lang="tr-TR" sz="2400" dirty="0"/>
            </a:br>
            <a:r>
              <a:rPr lang="en-US" sz="2400" dirty="0" smtClean="0"/>
              <a:t>The </a:t>
            </a:r>
            <a:r>
              <a:rPr lang="en-US" sz="2400" dirty="0"/>
              <a:t>genus members are usually found in colonies of two, four, or eight cells with a transparent protective covering sheath containing photosynthetic pigments.</a:t>
            </a:r>
            <a:r>
              <a:rPr lang="en-US" dirty="0"/>
              <a:t/>
            </a:r>
            <a:br>
              <a:rPr lang="en-US" dirty="0"/>
            </a:br>
            <a:endParaRPr lang="tr-TR" dirty="0"/>
          </a:p>
        </p:txBody>
      </p:sp>
      <p:sp>
        <p:nvSpPr>
          <p:cNvPr id="3" name="Unvan 1"/>
          <p:cNvSpPr txBox="1">
            <a:spLocks/>
          </p:cNvSpPr>
          <p:nvPr/>
        </p:nvSpPr>
        <p:spPr>
          <a:xfrm>
            <a:off x="471333" y="3775587"/>
            <a:ext cx="7935247" cy="2762865"/>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tr-TR" sz="2400" dirty="0" smtClean="0"/>
              <a:t>Genus: </a:t>
            </a:r>
            <a:r>
              <a:rPr lang="tr-TR" sz="2400" dirty="0" err="1" smtClean="0"/>
              <a:t>Microcystis</a:t>
            </a:r>
            <a:r>
              <a:rPr lang="tr-TR" sz="2400" dirty="0" smtClean="0"/>
              <a:t> </a:t>
            </a:r>
          </a:p>
          <a:p>
            <a:r>
              <a:rPr lang="tr-TR" sz="2400" dirty="0" smtClean="0"/>
              <a:t/>
            </a:r>
            <a:br>
              <a:rPr lang="tr-TR" sz="2400" dirty="0" smtClean="0"/>
            </a:br>
            <a:r>
              <a:rPr lang="tr-TR" sz="2400" dirty="0" err="1" smtClean="0"/>
              <a:t>Microcystis</a:t>
            </a:r>
            <a:r>
              <a:rPr lang="tr-TR" sz="2400" dirty="0" smtClean="0"/>
              <a:t> is a </a:t>
            </a:r>
            <a:r>
              <a:rPr lang="tr-TR" sz="2400" dirty="0" err="1" smtClean="0"/>
              <a:t>harmful</a:t>
            </a:r>
            <a:r>
              <a:rPr lang="tr-TR" sz="2400" dirty="0" smtClean="0"/>
              <a:t> </a:t>
            </a:r>
            <a:r>
              <a:rPr lang="tr-TR" sz="2400" dirty="0" err="1" smtClean="0"/>
              <a:t>genus</a:t>
            </a:r>
            <a:r>
              <a:rPr lang="tr-TR" sz="2400" dirty="0" smtClean="0"/>
              <a:t> of </a:t>
            </a:r>
            <a:r>
              <a:rPr lang="tr-TR" sz="2400" dirty="0" err="1" smtClean="0"/>
              <a:t>cyanobacteria</a:t>
            </a:r>
            <a:r>
              <a:rPr lang="tr-TR" sz="2400" dirty="0" smtClean="0"/>
              <a:t> </a:t>
            </a:r>
            <a:r>
              <a:rPr lang="tr-TR" sz="2400" dirty="0" err="1" smtClean="0"/>
              <a:t>forming</a:t>
            </a:r>
            <a:r>
              <a:rPr lang="tr-TR" sz="2400" dirty="0" smtClean="0"/>
              <a:t> dense </a:t>
            </a:r>
            <a:r>
              <a:rPr lang="tr-TR" sz="2400" dirty="0" err="1" smtClean="0"/>
              <a:t>blooms</a:t>
            </a:r>
            <a:r>
              <a:rPr lang="tr-TR" sz="2400" dirty="0" smtClean="0"/>
              <a:t> in </a:t>
            </a:r>
            <a:r>
              <a:rPr lang="tr-TR" sz="2400" dirty="0" err="1" smtClean="0"/>
              <a:t>lakes</a:t>
            </a:r>
            <a:r>
              <a:rPr lang="tr-TR" sz="2400" dirty="0" smtClean="0"/>
              <a:t> </a:t>
            </a:r>
            <a:r>
              <a:rPr lang="tr-TR" sz="2400" dirty="0" err="1" smtClean="0"/>
              <a:t>all</a:t>
            </a:r>
            <a:r>
              <a:rPr lang="tr-TR" sz="2400" dirty="0" smtClean="0"/>
              <a:t> </a:t>
            </a:r>
            <a:r>
              <a:rPr lang="tr-TR" sz="2400" dirty="0" err="1" smtClean="0"/>
              <a:t>over</a:t>
            </a:r>
            <a:r>
              <a:rPr lang="tr-TR" sz="2400" dirty="0" smtClean="0"/>
              <a:t> </a:t>
            </a:r>
            <a:r>
              <a:rPr lang="tr-TR" sz="2400" dirty="0" err="1" smtClean="0"/>
              <a:t>the</a:t>
            </a:r>
            <a:r>
              <a:rPr lang="tr-TR" sz="2400" dirty="0" smtClean="0"/>
              <a:t> </a:t>
            </a:r>
            <a:r>
              <a:rPr lang="tr-TR" sz="2400" dirty="0" err="1" smtClean="0"/>
              <a:t>world</a:t>
            </a:r>
            <a:r>
              <a:rPr lang="tr-TR" sz="2400" dirty="0" smtClean="0"/>
              <a:t>. </a:t>
            </a:r>
            <a:r>
              <a:rPr lang="tr-TR" sz="2400" dirty="0" err="1" smtClean="0"/>
              <a:t>Microcystis</a:t>
            </a:r>
            <a:r>
              <a:rPr lang="tr-TR" sz="2400" dirty="0" smtClean="0"/>
              <a:t> </a:t>
            </a:r>
            <a:r>
              <a:rPr lang="tr-TR" sz="2400" dirty="0" err="1" smtClean="0"/>
              <a:t>aeruginosa</a:t>
            </a:r>
            <a:r>
              <a:rPr lang="tr-TR" sz="2400" dirty="0" smtClean="0"/>
              <a:t> can form </a:t>
            </a:r>
            <a:r>
              <a:rPr lang="tr-TR" sz="2400" dirty="0" err="1" smtClean="0"/>
              <a:t>harmful</a:t>
            </a:r>
            <a:r>
              <a:rPr lang="tr-TR" sz="2400" dirty="0" smtClean="0"/>
              <a:t> </a:t>
            </a:r>
            <a:r>
              <a:rPr lang="tr-TR" sz="2400" dirty="0" err="1" smtClean="0"/>
              <a:t>algal</a:t>
            </a:r>
            <a:r>
              <a:rPr lang="tr-TR" sz="2400" dirty="0" smtClean="0"/>
              <a:t> </a:t>
            </a:r>
            <a:r>
              <a:rPr lang="tr-TR" sz="2400" dirty="0" err="1" smtClean="0"/>
              <a:t>blooms</a:t>
            </a:r>
            <a:r>
              <a:rPr lang="tr-TR" sz="2400" dirty="0" smtClean="0"/>
              <a:t> of </a:t>
            </a:r>
            <a:r>
              <a:rPr lang="tr-TR" sz="2400" dirty="0" err="1" smtClean="0"/>
              <a:t>economic</a:t>
            </a:r>
            <a:r>
              <a:rPr lang="tr-TR" sz="2400" dirty="0" smtClean="0"/>
              <a:t> </a:t>
            </a:r>
            <a:r>
              <a:rPr lang="tr-TR" sz="2400" dirty="0" err="1" smtClean="0"/>
              <a:t>and</a:t>
            </a:r>
            <a:r>
              <a:rPr lang="tr-TR" sz="2400" dirty="0" smtClean="0"/>
              <a:t> </a:t>
            </a:r>
            <a:r>
              <a:rPr lang="tr-TR" sz="2400" dirty="0" err="1" smtClean="0"/>
              <a:t>ecological</a:t>
            </a:r>
            <a:r>
              <a:rPr lang="tr-TR" sz="2400" dirty="0" smtClean="0"/>
              <a:t> </a:t>
            </a:r>
            <a:r>
              <a:rPr lang="tr-TR" sz="2400" dirty="0" err="1" smtClean="0"/>
              <a:t>importance</a:t>
            </a:r>
            <a:r>
              <a:rPr lang="tr-TR" sz="2400" dirty="0" smtClean="0"/>
              <a:t>.</a:t>
            </a:r>
            <a:endParaRPr lang="tr-TR" sz="2400" dirty="0"/>
          </a:p>
        </p:txBody>
      </p:sp>
    </p:spTree>
    <p:extLst>
      <p:ext uri="{BB962C8B-B14F-4D97-AF65-F5344CB8AC3E}">
        <p14:creationId xmlns:p14="http://schemas.microsoft.com/office/powerpoint/2010/main" val="918007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8" y="1268360"/>
            <a:ext cx="8063067" cy="4090220"/>
          </a:xfrm>
        </p:spPr>
        <p:txBody>
          <a:bodyPr>
            <a:normAutofit/>
          </a:bodyPr>
          <a:lstStyle/>
          <a:p>
            <a:r>
              <a:rPr lang="tr-TR" sz="2400" dirty="0" err="1"/>
              <a:t>Order</a:t>
            </a:r>
            <a:r>
              <a:rPr lang="tr-TR" sz="2400" dirty="0"/>
              <a:t>: </a:t>
            </a:r>
            <a:r>
              <a:rPr lang="tr-TR" sz="2400" dirty="0" err="1" smtClean="0"/>
              <a:t>Oscillatoriales</a:t>
            </a:r>
            <a:r>
              <a:rPr lang="tr-TR" sz="2400" dirty="0" smtClean="0"/>
              <a:t/>
            </a:r>
            <a:br>
              <a:rPr lang="tr-TR" sz="2400" dirty="0" smtClean="0"/>
            </a:br>
            <a:r>
              <a:rPr lang="tr-TR" sz="2400" dirty="0"/>
              <a:t/>
            </a:r>
            <a:br>
              <a:rPr lang="tr-TR" sz="2400" dirty="0"/>
            </a:br>
            <a:r>
              <a:rPr lang="tr-TR" sz="2400" dirty="0" err="1"/>
              <a:t>Uniseriate</a:t>
            </a:r>
            <a:r>
              <a:rPr lang="tr-TR" sz="2400" dirty="0"/>
              <a:t> </a:t>
            </a:r>
            <a:r>
              <a:rPr lang="tr-TR" sz="2400" dirty="0" err="1"/>
              <a:t>trichomes</a:t>
            </a:r>
            <a:r>
              <a:rPr lang="tr-TR" sz="2400" dirty="0"/>
              <a:t>, </a:t>
            </a:r>
            <a:r>
              <a:rPr lang="tr-TR" sz="2400" dirty="0" err="1"/>
              <a:t>never</a:t>
            </a:r>
            <a:r>
              <a:rPr lang="tr-TR" sz="2400" dirty="0"/>
              <a:t> </a:t>
            </a:r>
            <a:r>
              <a:rPr lang="tr-TR" sz="2400" dirty="0" err="1"/>
              <a:t>akinetes</a:t>
            </a:r>
            <a:r>
              <a:rPr lang="tr-TR" sz="2400" dirty="0"/>
              <a:t> </a:t>
            </a:r>
            <a:r>
              <a:rPr lang="tr-TR" sz="2400" dirty="0" err="1"/>
              <a:t>or</a:t>
            </a:r>
            <a:r>
              <a:rPr lang="tr-TR" sz="2400" dirty="0"/>
              <a:t> </a:t>
            </a:r>
            <a:r>
              <a:rPr lang="tr-TR" sz="2400" dirty="0" err="1"/>
              <a:t>heterocysts</a:t>
            </a:r>
            <a:r>
              <a:rPr lang="tr-TR" sz="2400" dirty="0"/>
              <a:t> </a:t>
            </a:r>
            <a:r>
              <a:rPr lang="tr-TR" sz="2400" dirty="0" err="1"/>
              <a:t>unbranched</a:t>
            </a:r>
            <a:r>
              <a:rPr lang="tr-TR" sz="2400" dirty="0"/>
              <a:t> </a:t>
            </a:r>
            <a:r>
              <a:rPr lang="tr-TR" sz="2400" dirty="0" err="1"/>
              <a:t>or</a:t>
            </a:r>
            <a:r>
              <a:rPr lang="tr-TR" sz="2400" dirty="0"/>
              <a:t> </a:t>
            </a:r>
            <a:r>
              <a:rPr lang="tr-TR" sz="2400" dirty="0" err="1"/>
              <a:t>false-braching</a:t>
            </a:r>
            <a:r>
              <a:rPr lang="tr-TR" sz="2400" dirty="0" smtClean="0"/>
              <a:t>.</a:t>
            </a:r>
            <a:br>
              <a:rPr lang="tr-TR" sz="2400" dirty="0" smtClean="0"/>
            </a:br>
            <a:r>
              <a:rPr lang="tr-TR" sz="2400" dirty="0"/>
              <a:t/>
            </a:r>
            <a:br>
              <a:rPr lang="tr-TR" sz="2400" dirty="0"/>
            </a:br>
            <a:r>
              <a:rPr lang="tr-TR" sz="2400" dirty="0"/>
              <a:t>Genus: </a:t>
            </a:r>
            <a:r>
              <a:rPr lang="tr-TR" sz="2400" dirty="0" err="1"/>
              <a:t>Oscillatoria</a:t>
            </a:r>
            <a:r>
              <a:rPr lang="tr-TR" sz="2400" dirty="0"/>
              <a:t> </a:t>
            </a:r>
            <a:r>
              <a:rPr lang="tr-TR" sz="2400" dirty="0" smtClean="0"/>
              <a:t/>
            </a:r>
            <a:br>
              <a:rPr lang="tr-TR" sz="2400" dirty="0" smtClean="0"/>
            </a:br>
            <a:r>
              <a:rPr lang="tr-TR" sz="2400" dirty="0"/>
              <a:t/>
            </a:r>
            <a:br>
              <a:rPr lang="tr-TR" sz="2400" dirty="0"/>
            </a:br>
            <a:r>
              <a:rPr lang="tr-TR" sz="2400" dirty="0" err="1"/>
              <a:t>Oscillatoria</a:t>
            </a:r>
            <a:r>
              <a:rPr lang="tr-TR" sz="2400" dirty="0"/>
              <a:t> is a </a:t>
            </a:r>
            <a:r>
              <a:rPr lang="tr-TR" sz="2400" dirty="0" err="1"/>
              <a:t>genus</a:t>
            </a:r>
            <a:r>
              <a:rPr lang="tr-TR" sz="2400" dirty="0"/>
              <a:t> of </a:t>
            </a:r>
            <a:r>
              <a:rPr lang="tr-TR" sz="2400" dirty="0" err="1"/>
              <a:t>unbranched</a:t>
            </a:r>
            <a:r>
              <a:rPr lang="tr-TR" sz="2400" dirty="0"/>
              <a:t> </a:t>
            </a:r>
            <a:r>
              <a:rPr lang="tr-TR" sz="2400" dirty="0" err="1"/>
              <a:t>filamentous</a:t>
            </a:r>
            <a:r>
              <a:rPr lang="tr-TR" sz="2400" dirty="0"/>
              <a:t> </a:t>
            </a:r>
            <a:r>
              <a:rPr lang="tr-TR" sz="2400" dirty="0" err="1"/>
              <a:t>cyanobacteria</a:t>
            </a:r>
            <a:r>
              <a:rPr lang="tr-TR" sz="2400" dirty="0"/>
              <a:t> </a:t>
            </a:r>
            <a:r>
              <a:rPr lang="tr-TR" sz="2400" dirty="0" err="1"/>
              <a:t>with</a:t>
            </a:r>
            <a:r>
              <a:rPr lang="tr-TR" sz="2400" dirty="0"/>
              <a:t> </a:t>
            </a:r>
            <a:r>
              <a:rPr lang="tr-TR" sz="2400" dirty="0" err="1"/>
              <a:t>mucilaginous</a:t>
            </a:r>
            <a:r>
              <a:rPr lang="tr-TR" sz="2400" dirty="0"/>
              <a:t> </a:t>
            </a:r>
            <a:r>
              <a:rPr lang="tr-TR" sz="2400" dirty="0" err="1"/>
              <a:t>sheaths</a:t>
            </a:r>
            <a:r>
              <a:rPr lang="tr-TR" sz="2400" dirty="0"/>
              <a:t>. </a:t>
            </a:r>
            <a:r>
              <a:rPr lang="tr-TR" sz="2400" dirty="0" err="1"/>
              <a:t>The</a:t>
            </a:r>
            <a:r>
              <a:rPr lang="tr-TR" sz="2400" dirty="0"/>
              <a:t> </a:t>
            </a:r>
            <a:r>
              <a:rPr lang="tr-TR" sz="2400" dirty="0" err="1"/>
              <a:t>genus</a:t>
            </a:r>
            <a:r>
              <a:rPr lang="tr-TR" sz="2400" dirty="0"/>
              <a:t> is </a:t>
            </a:r>
            <a:r>
              <a:rPr lang="tr-TR" sz="2400" dirty="0" err="1"/>
              <a:t>named</a:t>
            </a:r>
            <a:r>
              <a:rPr lang="tr-TR" sz="2400" dirty="0"/>
              <a:t> </a:t>
            </a:r>
            <a:r>
              <a:rPr lang="tr-TR" sz="2400" dirty="0" err="1"/>
              <a:t>for</a:t>
            </a:r>
            <a:r>
              <a:rPr lang="tr-TR" sz="2400" dirty="0"/>
              <a:t> </a:t>
            </a:r>
            <a:r>
              <a:rPr lang="tr-TR" sz="2400" dirty="0" err="1"/>
              <a:t>its</a:t>
            </a:r>
            <a:r>
              <a:rPr lang="tr-TR" sz="2400" dirty="0"/>
              <a:t> </a:t>
            </a:r>
            <a:r>
              <a:rPr lang="tr-TR" sz="2400" dirty="0" err="1"/>
              <a:t>oscillating</a:t>
            </a:r>
            <a:r>
              <a:rPr lang="tr-TR" sz="2400" dirty="0"/>
              <a:t> </a:t>
            </a:r>
            <a:r>
              <a:rPr lang="tr-TR" sz="2400" dirty="0" err="1"/>
              <a:t>movement</a:t>
            </a:r>
            <a:r>
              <a:rPr lang="tr-TR" sz="2400" dirty="0"/>
              <a:t>; </a:t>
            </a:r>
            <a:r>
              <a:rPr lang="tr-TR" sz="2400" dirty="0" err="1"/>
              <a:t>filaments</a:t>
            </a:r>
            <a:r>
              <a:rPr lang="tr-TR" sz="2400" dirty="0"/>
              <a:t> can </a:t>
            </a:r>
            <a:r>
              <a:rPr lang="tr-TR" sz="2400" dirty="0" err="1"/>
              <a:t>slide</a:t>
            </a:r>
            <a:r>
              <a:rPr lang="tr-TR" sz="2400" dirty="0"/>
              <a:t> </a:t>
            </a:r>
            <a:r>
              <a:rPr lang="tr-TR" sz="2400" dirty="0" err="1"/>
              <a:t>back</a:t>
            </a:r>
            <a:r>
              <a:rPr lang="tr-TR" sz="2400" dirty="0"/>
              <a:t> </a:t>
            </a:r>
            <a:r>
              <a:rPr lang="tr-TR" sz="2400" dirty="0" err="1"/>
              <a:t>and</a:t>
            </a:r>
            <a:r>
              <a:rPr lang="tr-TR" sz="2400" dirty="0"/>
              <a:t> </a:t>
            </a:r>
            <a:r>
              <a:rPr lang="tr-TR" sz="2400" dirty="0" err="1"/>
              <a:t>forth</a:t>
            </a:r>
            <a:r>
              <a:rPr lang="tr-TR" sz="2400" dirty="0"/>
              <a:t> in </a:t>
            </a:r>
            <a:r>
              <a:rPr lang="tr-TR" sz="2400" dirty="0" err="1"/>
              <a:t>order</a:t>
            </a:r>
            <a:r>
              <a:rPr lang="tr-TR" sz="2400" dirty="0"/>
              <a:t> </a:t>
            </a:r>
            <a:r>
              <a:rPr lang="tr-TR" sz="2400" dirty="0" err="1"/>
              <a:t>to</a:t>
            </a:r>
            <a:r>
              <a:rPr lang="tr-TR" sz="2400" dirty="0"/>
              <a:t> </a:t>
            </a:r>
            <a:r>
              <a:rPr lang="tr-TR" sz="2400" dirty="0" err="1"/>
              <a:t>orient</a:t>
            </a:r>
            <a:r>
              <a:rPr lang="tr-TR" sz="2400" dirty="0"/>
              <a:t> </a:t>
            </a:r>
            <a:r>
              <a:rPr lang="tr-TR" sz="2400" dirty="0" err="1"/>
              <a:t>the</a:t>
            </a:r>
            <a:r>
              <a:rPr lang="tr-TR" sz="2400" dirty="0"/>
              <a:t> </a:t>
            </a:r>
            <a:r>
              <a:rPr lang="tr-TR" sz="2400" dirty="0" err="1"/>
              <a:t>colony</a:t>
            </a:r>
            <a:r>
              <a:rPr lang="tr-TR" sz="2400" dirty="0"/>
              <a:t> </a:t>
            </a:r>
            <a:r>
              <a:rPr lang="tr-TR" sz="2400" dirty="0" err="1"/>
              <a:t>towards</a:t>
            </a:r>
            <a:r>
              <a:rPr lang="tr-TR" sz="2400" dirty="0"/>
              <a:t> a </a:t>
            </a:r>
            <a:r>
              <a:rPr lang="tr-TR" sz="2400" dirty="0" err="1"/>
              <a:t>light</a:t>
            </a:r>
            <a:r>
              <a:rPr lang="tr-TR" sz="2400" dirty="0"/>
              <a:t> </a:t>
            </a:r>
            <a:r>
              <a:rPr lang="tr-TR" sz="2400" dirty="0" err="1"/>
              <a:t>source</a:t>
            </a:r>
            <a:r>
              <a:rPr lang="tr-TR" sz="2400" dirty="0"/>
              <a:t>.</a:t>
            </a:r>
          </a:p>
        </p:txBody>
      </p:sp>
    </p:spTree>
    <p:extLst>
      <p:ext uri="{BB962C8B-B14F-4D97-AF65-F5344CB8AC3E}">
        <p14:creationId xmlns:p14="http://schemas.microsoft.com/office/powerpoint/2010/main" val="3478160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181053" cy="6743597"/>
          </a:xfrm>
        </p:spPr>
        <p:txBody>
          <a:bodyPr>
            <a:normAutofit fontScale="90000"/>
          </a:bodyPr>
          <a:lstStyle/>
          <a:p>
            <a:r>
              <a:rPr lang="tr-TR" sz="2700" dirty="0" err="1"/>
              <a:t>Order</a:t>
            </a:r>
            <a:r>
              <a:rPr lang="tr-TR" sz="2700" dirty="0"/>
              <a:t>: </a:t>
            </a:r>
            <a:r>
              <a:rPr lang="tr-TR" sz="2700" dirty="0" err="1" smtClean="0"/>
              <a:t>Nostocales</a:t>
            </a:r>
            <a:r>
              <a:rPr lang="tr-TR" sz="2700" dirty="0" smtClean="0"/>
              <a:t/>
            </a:r>
            <a:br>
              <a:rPr lang="tr-TR" sz="2700" dirty="0" smtClean="0"/>
            </a:br>
            <a:r>
              <a:rPr lang="tr-TR" sz="2700" dirty="0"/>
              <a:t/>
            </a:r>
            <a:br>
              <a:rPr lang="tr-TR" sz="2700" dirty="0"/>
            </a:br>
            <a:r>
              <a:rPr lang="tr-TR" sz="2700" dirty="0" err="1"/>
              <a:t>Uniseriate</a:t>
            </a:r>
            <a:r>
              <a:rPr lang="tr-TR" sz="2700" dirty="0"/>
              <a:t> </a:t>
            </a:r>
            <a:r>
              <a:rPr lang="tr-TR" sz="2700" dirty="0" err="1"/>
              <a:t>trichomes</a:t>
            </a:r>
            <a:r>
              <a:rPr lang="tr-TR" sz="2700" dirty="0"/>
              <a:t>, </a:t>
            </a:r>
            <a:r>
              <a:rPr lang="tr-TR" sz="2700" dirty="0" err="1"/>
              <a:t>with</a:t>
            </a:r>
            <a:r>
              <a:rPr lang="tr-TR" sz="2700" dirty="0"/>
              <a:t> </a:t>
            </a:r>
            <a:r>
              <a:rPr lang="tr-TR" sz="2700" dirty="0" err="1"/>
              <a:t>akinetes</a:t>
            </a:r>
            <a:r>
              <a:rPr lang="tr-TR" sz="2700" dirty="0"/>
              <a:t> </a:t>
            </a:r>
            <a:r>
              <a:rPr lang="tr-TR" sz="2700" dirty="0" err="1"/>
              <a:t>and</a:t>
            </a:r>
            <a:r>
              <a:rPr lang="tr-TR" sz="2700" dirty="0"/>
              <a:t> </a:t>
            </a:r>
            <a:r>
              <a:rPr lang="tr-TR" sz="2700" dirty="0" err="1"/>
              <a:t>heterocysts</a:t>
            </a:r>
            <a:r>
              <a:rPr lang="tr-TR" sz="2700" dirty="0"/>
              <a:t>. </a:t>
            </a:r>
            <a:r>
              <a:rPr lang="tr-TR" sz="2700" dirty="0" err="1"/>
              <a:t>Unbranched</a:t>
            </a:r>
            <a:r>
              <a:rPr lang="tr-TR" sz="2700" dirty="0"/>
              <a:t> </a:t>
            </a:r>
            <a:r>
              <a:rPr lang="tr-TR" sz="2700" dirty="0" err="1"/>
              <a:t>or</a:t>
            </a:r>
            <a:r>
              <a:rPr lang="tr-TR" sz="2700" dirty="0"/>
              <a:t> </a:t>
            </a:r>
            <a:r>
              <a:rPr lang="tr-TR" sz="2700" dirty="0" err="1"/>
              <a:t>false-braching</a:t>
            </a:r>
            <a:r>
              <a:rPr lang="tr-TR" sz="2700" dirty="0" smtClean="0"/>
              <a:t>.</a:t>
            </a:r>
            <a:br>
              <a:rPr lang="tr-TR" sz="2700" dirty="0" smtClean="0"/>
            </a:br>
            <a:r>
              <a:rPr lang="tr-TR" sz="2700" dirty="0"/>
              <a:t/>
            </a:r>
            <a:br>
              <a:rPr lang="tr-TR" sz="2700" dirty="0"/>
            </a:br>
            <a:r>
              <a:rPr lang="tr-TR" sz="2700" dirty="0"/>
              <a:t>Genus: </a:t>
            </a:r>
            <a:r>
              <a:rPr lang="tr-TR" sz="2700" dirty="0" err="1" smtClean="0"/>
              <a:t>Anabaena</a:t>
            </a:r>
            <a:r>
              <a:rPr lang="tr-TR" sz="2700" dirty="0" smtClean="0"/>
              <a:t/>
            </a:r>
            <a:br>
              <a:rPr lang="tr-TR" sz="2700" dirty="0" smtClean="0"/>
            </a:br>
            <a:r>
              <a:rPr lang="tr-TR" sz="2700" dirty="0"/>
              <a:t/>
            </a:r>
            <a:br>
              <a:rPr lang="tr-TR" sz="2700" dirty="0"/>
            </a:br>
            <a:r>
              <a:rPr lang="tr-TR" sz="2700" dirty="0" err="1"/>
              <a:t>Anabaena</a:t>
            </a:r>
            <a:r>
              <a:rPr lang="tr-TR" sz="2700" dirty="0"/>
              <a:t> is a </a:t>
            </a:r>
            <a:r>
              <a:rPr lang="tr-TR" sz="2700" dirty="0" err="1"/>
              <a:t>genus</a:t>
            </a:r>
            <a:r>
              <a:rPr lang="tr-TR" sz="2700" dirty="0"/>
              <a:t> of </a:t>
            </a:r>
            <a:r>
              <a:rPr lang="tr-TR" sz="2700" dirty="0" err="1"/>
              <a:t>filamentous</a:t>
            </a:r>
            <a:r>
              <a:rPr lang="tr-TR" sz="2700" dirty="0"/>
              <a:t> </a:t>
            </a:r>
            <a:r>
              <a:rPr lang="tr-TR" sz="2700" dirty="0" err="1"/>
              <a:t>cyanobacteria</a:t>
            </a:r>
            <a:r>
              <a:rPr lang="tr-TR" sz="2700" dirty="0"/>
              <a:t> </a:t>
            </a:r>
            <a:r>
              <a:rPr lang="tr-TR" sz="2700" dirty="0" err="1"/>
              <a:t>that</a:t>
            </a:r>
            <a:r>
              <a:rPr lang="tr-TR" sz="2700" dirty="0"/>
              <a:t> </a:t>
            </a:r>
            <a:r>
              <a:rPr lang="tr-TR" sz="2700" dirty="0" err="1"/>
              <a:t>exist</a:t>
            </a:r>
            <a:r>
              <a:rPr lang="tr-TR" sz="2700" dirty="0"/>
              <a:t> as plankton. </a:t>
            </a:r>
            <a:r>
              <a:rPr lang="tr-TR" sz="2700" dirty="0" err="1"/>
              <a:t>The</a:t>
            </a:r>
            <a:r>
              <a:rPr lang="tr-TR" sz="2700" dirty="0"/>
              <a:t> </a:t>
            </a:r>
            <a:r>
              <a:rPr lang="tr-TR" sz="2700" dirty="0" err="1"/>
              <a:t>genus</a:t>
            </a:r>
            <a:r>
              <a:rPr lang="tr-TR" sz="2700" dirty="0"/>
              <a:t> has </a:t>
            </a:r>
            <a:r>
              <a:rPr lang="tr-TR" sz="2700" dirty="0" err="1"/>
              <a:t>beadlike</a:t>
            </a:r>
            <a:r>
              <a:rPr lang="tr-TR" sz="2700" dirty="0"/>
              <a:t> </a:t>
            </a:r>
            <a:r>
              <a:rPr lang="tr-TR" sz="2700" dirty="0" err="1"/>
              <a:t>or</a:t>
            </a:r>
            <a:r>
              <a:rPr lang="tr-TR" sz="2700" dirty="0"/>
              <a:t> </a:t>
            </a:r>
            <a:r>
              <a:rPr lang="tr-TR" sz="2700" dirty="0" err="1"/>
              <a:t>barrel-like</a:t>
            </a:r>
            <a:r>
              <a:rPr lang="tr-TR" sz="2700" dirty="0"/>
              <a:t> </a:t>
            </a:r>
            <a:r>
              <a:rPr lang="tr-TR" sz="2700" dirty="0" err="1"/>
              <a:t>cells</a:t>
            </a:r>
            <a:r>
              <a:rPr lang="tr-TR" sz="2700" dirty="0"/>
              <a:t> </a:t>
            </a:r>
            <a:r>
              <a:rPr lang="tr-TR" sz="2700" dirty="0" err="1"/>
              <a:t>and</a:t>
            </a:r>
            <a:r>
              <a:rPr lang="tr-TR" sz="2700" dirty="0"/>
              <a:t> </a:t>
            </a:r>
            <a:r>
              <a:rPr lang="tr-TR" sz="2700" dirty="0" err="1"/>
              <a:t>interspersed</a:t>
            </a:r>
            <a:r>
              <a:rPr lang="tr-TR" sz="2700" dirty="0"/>
              <a:t> </a:t>
            </a:r>
            <a:r>
              <a:rPr lang="tr-TR" sz="2700" dirty="0" err="1"/>
              <a:t>enlarged</a:t>
            </a:r>
            <a:r>
              <a:rPr lang="tr-TR" sz="2700" dirty="0"/>
              <a:t> </a:t>
            </a:r>
            <a:r>
              <a:rPr lang="tr-TR" sz="2700" dirty="0" err="1"/>
              <a:t>spores</a:t>
            </a:r>
            <a:r>
              <a:rPr lang="tr-TR" sz="2700" dirty="0"/>
              <a:t> (</a:t>
            </a:r>
            <a:r>
              <a:rPr lang="tr-TR" sz="2700" dirty="0" err="1"/>
              <a:t>heterocysts</a:t>
            </a:r>
            <a:r>
              <a:rPr lang="tr-TR" sz="2700" dirty="0"/>
              <a:t>). </a:t>
            </a:r>
            <a:r>
              <a:rPr lang="tr-TR" sz="2700" dirty="0" err="1"/>
              <a:t>Its</a:t>
            </a:r>
            <a:r>
              <a:rPr lang="tr-TR" sz="2700" dirty="0"/>
              <a:t> </a:t>
            </a:r>
            <a:r>
              <a:rPr lang="tr-TR" sz="2700" dirty="0" err="1"/>
              <a:t>members</a:t>
            </a:r>
            <a:r>
              <a:rPr lang="tr-TR" sz="2700" dirty="0"/>
              <a:t> </a:t>
            </a:r>
            <a:r>
              <a:rPr lang="tr-TR" sz="2700" dirty="0" err="1"/>
              <a:t>are</a:t>
            </a:r>
            <a:r>
              <a:rPr lang="tr-TR" sz="2700" dirty="0"/>
              <a:t>  </a:t>
            </a:r>
            <a:r>
              <a:rPr lang="tr-TR" sz="2700" dirty="0" err="1"/>
              <a:t>known</a:t>
            </a:r>
            <a:r>
              <a:rPr lang="tr-TR" sz="2700" dirty="0"/>
              <a:t> </a:t>
            </a:r>
            <a:r>
              <a:rPr lang="tr-TR" sz="2700" dirty="0" err="1"/>
              <a:t>for</a:t>
            </a:r>
            <a:r>
              <a:rPr lang="tr-TR" sz="2700" dirty="0"/>
              <a:t> </a:t>
            </a:r>
            <a:r>
              <a:rPr lang="tr-TR" sz="2700" dirty="0" err="1"/>
              <a:t>nitrogen-fixing</a:t>
            </a:r>
            <a:r>
              <a:rPr lang="tr-TR" sz="2700" dirty="0"/>
              <a:t> </a:t>
            </a:r>
            <a:r>
              <a:rPr lang="tr-TR" sz="2700" dirty="0" err="1"/>
              <a:t>abilities</a:t>
            </a:r>
            <a:r>
              <a:rPr lang="tr-TR" sz="2700" dirty="0" smtClean="0"/>
              <a:t>.</a:t>
            </a:r>
            <a:br>
              <a:rPr lang="tr-TR" sz="2700" dirty="0" smtClean="0"/>
            </a:br>
            <a:r>
              <a:rPr lang="tr-TR" sz="2700" dirty="0"/>
              <a:t/>
            </a:r>
            <a:br>
              <a:rPr lang="tr-TR" sz="2700" dirty="0"/>
            </a:br>
            <a:r>
              <a:rPr lang="tr-TR" sz="2700" dirty="0"/>
              <a:t>Genus: </a:t>
            </a:r>
            <a:r>
              <a:rPr lang="tr-TR" sz="2700" dirty="0" err="1" smtClean="0"/>
              <a:t>Nostoc</a:t>
            </a:r>
            <a:r>
              <a:rPr lang="tr-TR" sz="2700" dirty="0" smtClean="0"/>
              <a:t/>
            </a:r>
            <a:br>
              <a:rPr lang="tr-TR" sz="2700" dirty="0" smtClean="0"/>
            </a:br>
            <a:r>
              <a:rPr lang="tr-TR" sz="2700" dirty="0"/>
              <a:t/>
            </a:r>
            <a:br>
              <a:rPr lang="tr-TR" sz="2700" dirty="0"/>
            </a:br>
            <a:r>
              <a:rPr lang="tr-TR" sz="2700" dirty="0" err="1"/>
              <a:t>Nostoc</a:t>
            </a:r>
            <a:r>
              <a:rPr lang="tr-TR" sz="2700" dirty="0"/>
              <a:t> </a:t>
            </a:r>
            <a:r>
              <a:rPr lang="tr-TR" sz="2700" dirty="0" err="1"/>
              <a:t>members</a:t>
            </a:r>
            <a:r>
              <a:rPr lang="tr-TR" sz="2700" dirty="0"/>
              <a:t> </a:t>
            </a:r>
            <a:r>
              <a:rPr lang="tr-TR" sz="2700" dirty="0" err="1"/>
              <a:t>are</a:t>
            </a:r>
            <a:r>
              <a:rPr lang="tr-TR" sz="2700" dirty="0"/>
              <a:t> </a:t>
            </a:r>
            <a:r>
              <a:rPr lang="tr-TR" sz="2700" dirty="0" err="1"/>
              <a:t>found</a:t>
            </a:r>
            <a:r>
              <a:rPr lang="tr-TR" sz="2700" dirty="0"/>
              <a:t> in </a:t>
            </a:r>
            <a:r>
              <a:rPr lang="tr-TR" sz="2700" dirty="0" err="1"/>
              <a:t>various</a:t>
            </a:r>
            <a:r>
              <a:rPr lang="tr-TR" sz="2700" dirty="0"/>
              <a:t> </a:t>
            </a:r>
            <a:r>
              <a:rPr lang="tr-TR" sz="2700" dirty="0" err="1"/>
              <a:t>environments</a:t>
            </a:r>
            <a:r>
              <a:rPr lang="tr-TR" sz="2700" dirty="0"/>
              <a:t> </a:t>
            </a:r>
            <a:r>
              <a:rPr lang="tr-TR" sz="2700" dirty="0" err="1"/>
              <a:t>that</a:t>
            </a:r>
            <a:r>
              <a:rPr lang="tr-TR" sz="2700" dirty="0"/>
              <a:t> </a:t>
            </a:r>
            <a:r>
              <a:rPr lang="tr-TR" sz="2700" dirty="0" err="1"/>
              <a:t>forms</a:t>
            </a:r>
            <a:r>
              <a:rPr lang="tr-TR" sz="2700" dirty="0"/>
              <a:t> </a:t>
            </a:r>
            <a:r>
              <a:rPr lang="tr-TR" sz="2700" dirty="0" err="1"/>
              <a:t>colonies</a:t>
            </a:r>
            <a:r>
              <a:rPr lang="tr-TR" sz="2700" dirty="0"/>
              <a:t> </a:t>
            </a:r>
            <a:r>
              <a:rPr lang="tr-TR" sz="2700" dirty="0" err="1"/>
              <a:t>composed</a:t>
            </a:r>
            <a:r>
              <a:rPr lang="tr-TR" sz="2700" dirty="0"/>
              <a:t> of </a:t>
            </a:r>
            <a:r>
              <a:rPr lang="tr-TR" sz="2700" dirty="0" err="1"/>
              <a:t>filaments</a:t>
            </a:r>
            <a:r>
              <a:rPr lang="tr-TR" sz="2700" dirty="0"/>
              <a:t> of </a:t>
            </a:r>
            <a:r>
              <a:rPr lang="tr-TR" sz="2700" dirty="0" err="1"/>
              <a:t>moniliform</a:t>
            </a:r>
            <a:r>
              <a:rPr lang="tr-TR" sz="2700" dirty="0"/>
              <a:t> </a:t>
            </a:r>
            <a:r>
              <a:rPr lang="tr-TR" sz="2700" dirty="0" err="1"/>
              <a:t>cells</a:t>
            </a:r>
            <a:r>
              <a:rPr lang="tr-TR" sz="2700" dirty="0"/>
              <a:t> in a </a:t>
            </a:r>
            <a:r>
              <a:rPr lang="tr-TR" sz="2700" dirty="0" err="1"/>
              <a:t>gelatinous</a:t>
            </a:r>
            <a:r>
              <a:rPr lang="tr-TR" sz="2700" dirty="0"/>
              <a:t> </a:t>
            </a:r>
            <a:r>
              <a:rPr lang="tr-TR" sz="2700" dirty="0" err="1"/>
              <a:t>sheath</a:t>
            </a:r>
            <a:r>
              <a:rPr lang="tr-TR" sz="2700" dirty="0"/>
              <a:t>.</a:t>
            </a:r>
            <a:br>
              <a:rPr lang="tr-TR" sz="2700" dirty="0"/>
            </a:br>
            <a:r>
              <a:rPr lang="tr-TR" dirty="0"/>
              <a:t/>
            </a:r>
            <a:br>
              <a:rPr lang="tr-TR" dirty="0"/>
            </a:br>
            <a:endParaRPr lang="tr-TR" dirty="0"/>
          </a:p>
        </p:txBody>
      </p:sp>
    </p:spTree>
    <p:extLst>
      <p:ext uri="{BB962C8B-B14F-4D97-AF65-F5344CB8AC3E}">
        <p14:creationId xmlns:p14="http://schemas.microsoft.com/office/powerpoint/2010/main" val="3253023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1997</Words>
  <Application>Microsoft Office PowerPoint</Application>
  <PresentationFormat>Ekran Gösterisi (4:3)</PresentationFormat>
  <Paragraphs>45</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Calibri</vt:lpstr>
      <vt:lpstr>Calibri Light</vt:lpstr>
      <vt:lpstr>Office Teması</vt:lpstr>
      <vt:lpstr>DOMAIN: BACTERIA</vt:lpstr>
      <vt:lpstr>Bacteria are unicellular organisms that lack membrane-bound nucleus, organelles or other internal membrane-bound structures. They are found almost everywhere on Earth and are vital to the planet's ecosystems.</vt:lpstr>
      <vt:lpstr>Sexual reproduction is absent. Asexual reproduction is occured by binary division and fragmentation. Hormogonia are motile filaments of cells formed by some cyanobacteria that detaches and grows by cell division into a new filament. Hormogonia occur on abnormal conditions and when conditions are favorable they develop to form a filament. There are also structures called akinets and heterosists which are found in filamentous species. They resists abnormal conditions and resembles spores. Akinetes are resting cells with thick cell wallsand enriched with storage products.</vt:lpstr>
      <vt:lpstr>Heterocysts are cells with nitrogen fixation as a special function. Heterocytes only present in some filamentous forms. Some Cyanobacteria members form symbiotic relationships with many fungi species which form lichens. Cyanobacteria are found in almost all habitats and biomes present on earth such as oceans, fresh water, damp soil, temporarily moistened rocks in deserts, bare rock and soil, and even Antarctic rocks. They can occur as planktonic cells or form phototrophic biofilms. They are found in almost every endolithic ecosystem.</vt:lpstr>
      <vt:lpstr>Class: Cyanophyceae</vt:lpstr>
      <vt:lpstr>Genus: Gloeocapsa</vt:lpstr>
      <vt:lpstr>Genus: Chroococcus   Chroococcus is blue-green in color and macroscopic colony mounded. Within the outside sheath, microscopic colonies are found with indistinct trichomes.   The genus members are usually found in colonies of two, four, or eight cells with a transparent protective covering sheath containing photosynthetic pigments. </vt:lpstr>
      <vt:lpstr>Order: Oscillatoriales  Uniseriate trichomes, never akinetes or heterocysts unbranched or false-braching.  Genus: Oscillatoria   Oscillatoria is a genus of unbranched filamentous cyanobacteria with mucilaginous sheaths. The genus is named for its oscillating movement; filaments can slide back and forth in order to orient the colony towards a light source.</vt:lpstr>
      <vt:lpstr>Order: Nostocales  Uniseriate trichomes, with akinetes and heterocysts. Unbranched or false-braching.  Genus: Anabaena  Anabaena is a genus of filamentous cyanobacteria that exist as plankton. The genus has beadlike or barrel-like cells and interspersed enlarged spores (heterocysts). Its members are  known for nitrogen-fixing abilities.  Genus: Nostoc  Nostoc members are found in various environments that forms colonies composed of filaments of moniliform cells in a gelatinous sheath.  </vt:lpstr>
      <vt:lpstr>Genus: Aphanizomenon   Aphanizomenon members inhabits freshwater lakes and can cause dense blooms.  Genus: Merismopedia  Merismopedia members are found in fresh and salt water. It is ovoid or spherical in shape and arranged in rows and flats, forming rectangular colonies. Merismopedia colonies are commonly found in the sediments of freshwater sources. The strains of Merismopedia survive in freshwater by creating trophic and symbiotic relationships with other aquatic organisms such as zooplankton.  </vt:lpstr>
      <vt:lpstr>DOMAIN: EUKARYOTA</vt:lpstr>
      <vt:lpstr>Eukaryota is one of the three domains of life contianing organisms whose cells contain complex structures enclosed within complex membranes call endomembranes. These organisms are called Eukaryotes and are either singular- or multiple-celled. The defining membrane-bound structure that differentiates eukaryotic cells from prokaryotic cells is the cell nucleus, within which the genetic material and many other cell bodies are contained.</vt:lpstr>
      <vt:lpstr>Kingdom: Protista</vt:lpstr>
      <vt:lpstr>Protist members are typically unicelluar and less complex in structure than other eukaryotes.   They dont share many similarities but are grouped together because they do not fit into any of the other kingdoms.   While some protists are capable of photosynthesis, others can have mutualistic relationships with other organisms.   Members of the kingdom can be grouped according to similarities in a number of different categories including nutrition acquisition, mobility, and reproduction.   Protists are primarily classified into three groups (Plant like protists, Fungi like protist and Animal-like Protists) according to how they obtain nutrition. </vt:lpstr>
      <vt:lpstr>Plant Like Protists</vt:lpstr>
      <vt:lpstr>Plant-like protists, commonly called algae, have ability to do photosynthesis. Their cells includes chloroplasts that collects and converts light into energy. Algae can be multicellular or unicellular. Unicellular algae occur most frequently in water, especially in plankton. Phytoplankton is the population of free‐floating microorganisms composed primarily of unicellular algae. In addition, algae may occur in moist soil or on the surface of moist rocks and wood. </vt:lpstr>
      <vt:lpstr>PowerPoint Sunusu</vt:lpstr>
      <vt:lpstr>Division: Chlorophyta  Chlorophyta are commonly known as green algae. This is one of the most crowded division of algae, with approximately 7000 species.   Most of them are unicelluar, but there are some multicelluar members. There are also free-living, colonial, and coenocytic members.  Glucosamine is the main component of cells walls in Chlorophyta. Filamentous sporophytes have singluar lenticular nuclei, which are embedded in a thick cytoplasm. </vt:lpstr>
      <vt:lpstr>Chlorophyta usually have biflagellated gametes. Like other green plants, Chlorophyta contain chlorophylls a and b, although the major pigment is chlorophyll b.   In addition, some tropical species are pigmented by siphonoxanthin and siphonein. They store starches made from photosynthesis in double-membrane bounded chloroplasts. Cell walls are made of cellulose.  Chlorophyta are photosynthetic organisms, obtaining starch from photosynthesis. They are autotrophic. Chlorophyta reproduce both sexually and asexually, but usually sexually. Asexual reproduction can occurs by fission, fragmentation, or zoospores. Sexual reproduction can be isogamy, anisogamy, or oogamy. </vt:lpstr>
      <vt:lpstr>Class: Chlorophyceae  Chlorophyceae is a large and important class of freshwater green algae. Its members  include some of the most common species, as well as many members that are important both ecologically and scientifically. The class contains about 350 genrera 2650 species. </vt:lpstr>
      <vt:lpstr>Order: Chlamydomonadales  Chlamydomonadales members are flagellated or pseudociliated green algae.   Genus: Volvox  The genus includes 20 widely distributed species that are found in ponds, puddles, and bodies of freshwater. Its members form spherical or oval hollow colonies that contain up to 60,000 cells. Most Volvox members reproduce both asexually and sexually.</vt:lpstr>
      <vt:lpstr>Order: Oedogoniales   Oedogoniales are remarkable filamentous green algae. Their method of cell elongation is unique, utilizing a donut-shaped ring of soft wall material which is stretched to form the new daughter cell.     Genus: Oedogonium  Oedogonium members are unbranched filamentous green algae. They are typically epiphytic and attached to  substratum by a basal holdfast cell. are unbranched filamentous green algae. </vt:lpstr>
      <vt:lpstr>Class: Ulvophyceae  Ulvophyceae includes many macroscopic seaweeds such as Ulva, Cladophora and Codium, but many unicellular or microscopic filamentous species are also known. Many species live in marine, but there are many freshwater and terrestrial species.</vt:lpstr>
      <vt:lpstr>Genus: Codium  The genus includes approximately 50 species of marine green algae (family Codiaceae) usually found in deep pools along rocky coasts.  Order: Dasycladales  The order includes macroalgae which grow in the shallow waters of tropical and subtropical shores as far north as the Mediterranean Sea.  Genus: Acetabularia    Acetabularia members are umbrella-like in appearance and are anchored to their substrate with rootlike rhizoids.  </vt:lpstr>
      <vt:lpstr>REFERENCES Altuner Z. 1998. Tohumsuz Bitkiler Sistematiği I-II. Cilt, Özyurt Yayınları, Tokat. Baydar S. 1979. Tohumsuz Bitkilerin Sistematiği (Bacteriophyta-Cyanophyta-Phycophyta), I. Cilt,  Atatürk Üniversitesi Yayınları No:553, Atatürk Üniversitesi Basımevi, Erzurum. Baydar S, 1979. Tohumsuz Bitkilerin Sistematiği [Mycophyta (Myxomycetes, Phycomycetes, Trichomycetes ve Ascomycetes)], II. Cilt,  Atatürk Üniversitesi Yayınları No:554, Atatürk Üniversitesi Basımevi, Erzurum. Madigan, T.M., Martinko, J. M., Stahl, D. A., Clark, D. P. 2012. Brock biology of microorganisms. Thirteen edition, Güner H, Aysel V. 1989. Tohumsuz Bitkiler Sistematiği (Algler), I. Cilt, Ege Üniversitesi Fen Fakültesi Kitaplar Serisi No : 108, Ege Üniversitesi Basımevi Bornova/İzmir. Lee R. 2008. Phycology. Cambridge University Press, Cambridge. Woese CRO, Kandler ML,  Wheelis. 1990, Towards a natural system of organisms: Proposal for the domains Archaea, Bacteria, and Eucarya, Proc.Natl.Acad.Sci.USA.,87, 4576-4579.  Url1. www.cliffsnotes.com. Url1. http://www.ucmp.berkeley.edu.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14</cp:revision>
  <dcterms:created xsi:type="dcterms:W3CDTF">2020-01-24T12:30:13Z</dcterms:created>
  <dcterms:modified xsi:type="dcterms:W3CDTF">2020-10-19T03:26:42Z</dcterms:modified>
</cp:coreProperties>
</file>