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01.03.2011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tr-TR" sz="2800" b="1" dirty="0" smtClean="0">
                <a:effectLst/>
              </a:rPr>
              <a:t>BEP ve  YASAL DAYANAĞI</a:t>
            </a:r>
            <a:br>
              <a:rPr lang="tr-TR" sz="2800" b="1" dirty="0" smtClean="0">
                <a:effectLst/>
              </a:rPr>
            </a:br>
            <a:r>
              <a:rPr lang="tr-TR" sz="2800" b="1" dirty="0" smtClean="0">
                <a:effectLst/>
              </a:rPr>
              <a:t>Dünyada</a:t>
            </a:r>
            <a:r>
              <a:rPr lang="tr-TR" sz="2800" dirty="0">
                <a:effectLst/>
              </a:rPr>
              <a:t/>
            </a:r>
            <a:br>
              <a:rPr lang="tr-TR" sz="2800" dirty="0">
                <a:effectLst/>
              </a:rPr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980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2"/>
            <a:r>
              <a:rPr lang="tr-TR" b="1" dirty="0" smtClean="0"/>
              <a:t>Uygun </a:t>
            </a:r>
            <a:r>
              <a:rPr lang="tr-TR" b="1" dirty="0"/>
              <a:t>Eğitimin Tanımı</a:t>
            </a:r>
            <a:r>
              <a:rPr lang="tr-TR" dirty="0"/>
              <a:t>- Engelliler için uygun eğitim hakkını etkili bir biçimde sağlamak amacıyla ayrıntılı açıklama yapılmış ve yasa bunu garantiye almıştır. Buna göre </a:t>
            </a:r>
            <a:endParaRPr lang="tr-TR" dirty="0" smtClean="0"/>
          </a:p>
          <a:p>
            <a:pPr marL="365760" lvl="2"/>
            <a:r>
              <a:rPr lang="tr-TR" dirty="0"/>
              <a:t>Devlet okullarının programlarından ve hizmetlerinden dışlanmaya son verilmiştir.</a:t>
            </a:r>
          </a:p>
          <a:p>
            <a:pPr marL="365760" lvl="3" indent="-365760"/>
            <a:r>
              <a:rPr lang="tr-TR" dirty="0" smtClean="0"/>
              <a:t>Okulların </a:t>
            </a:r>
            <a:r>
              <a:rPr lang="tr-TR" dirty="0"/>
              <a:t>engelli çocukları kabul etmeme nedenlerinin bundan böyle kabul görmemesi (engelin derecesi, mali durum, program kolaylıklarının olmayışı dahi).</a:t>
            </a:r>
          </a:p>
          <a:p>
            <a:pPr marL="365760" lvl="3" indent="-365760"/>
            <a:r>
              <a:rPr lang="tr-TR" dirty="0"/>
              <a:t>Engelli çocuklar tüm derslere katılma hakkına sahip. Ayrıca o okul bazı harcamaları (ulaşım, konaklama, eğitim harcı) gerekiyorsa aileye maddi yardım alma hakkı sağlanacak. Çocuğa uygun eğitimi nerelerden olacağı bildirilecek.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PL 94-142</a:t>
            </a:r>
            <a:br>
              <a:rPr lang="tr-TR" sz="2800" b="1" dirty="0"/>
            </a:br>
            <a:r>
              <a:rPr lang="tr-TR" sz="2800" b="1" dirty="0" smtClean="0"/>
              <a:t>Katkıları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4987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BEP’nın</a:t>
            </a:r>
            <a:r>
              <a:rPr lang="tr-TR" b="1" dirty="0"/>
              <a:t> Gereği</a:t>
            </a:r>
            <a:r>
              <a:rPr lang="tr-TR" dirty="0"/>
              <a:t>- Özel eğitime gereksinimi olan her çocuk için BEP hazırlamak gerekli görülmüştür. </a:t>
            </a:r>
          </a:p>
          <a:p>
            <a:r>
              <a:rPr lang="tr-TR" b="1" dirty="0"/>
              <a:t>En az </a:t>
            </a:r>
            <a:r>
              <a:rPr lang="tr-TR" b="1" dirty="0" err="1"/>
              <a:t>kısıtlandırılmış</a:t>
            </a:r>
            <a:r>
              <a:rPr lang="tr-TR" b="1" dirty="0"/>
              <a:t> ortam ilkesi</a:t>
            </a:r>
            <a:r>
              <a:rPr lang="tr-TR" dirty="0"/>
              <a:t> – En az kısıtlayıcı ortamda eğitilmesi zorunlu. Her çocuğun farklı ihtiyaçlarına göre belirlenir. </a:t>
            </a:r>
          </a:p>
          <a:p>
            <a:r>
              <a:rPr lang="tr-TR" b="1" dirty="0"/>
              <a:t>Karma Eğitim Gereksinimi- </a:t>
            </a:r>
            <a:r>
              <a:rPr lang="tr-TR" dirty="0"/>
              <a:t>Mümkün olduğunca engelli olmayan yaşıtlarıyla birlikte eğitmek özel sınıf ya da ayrı okul normal düzenleme de başarılı olamama halinde başvurulur.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PL 94-142</a:t>
            </a:r>
            <a:br>
              <a:rPr lang="tr-TR" sz="2800" b="1" dirty="0"/>
            </a:br>
            <a:r>
              <a:rPr lang="tr-TR" sz="2800" b="1" dirty="0"/>
              <a:t>Katkıları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11917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/>
              <a:t>Fark gözetmeksizin Değerlendirme Hakkı</a:t>
            </a:r>
            <a:r>
              <a:rPr lang="tr-TR" dirty="0"/>
              <a:t> – Her öğrencinin ayırım yapılmaksızın değerlendirilmesi. Daha önceki yanlış uygulamalardan kaçmak için şu yönergeyi geliştirmişlerdir. </a:t>
            </a:r>
          </a:p>
          <a:p>
            <a:pPr lvl="0"/>
            <a:r>
              <a:rPr lang="tr-TR" dirty="0"/>
              <a:t>Değerlendirme için seçilen ve uygulanan yöntem ve materyal, ırksal ve kültürel ayrımlardan uzak olmalıdır. </a:t>
            </a:r>
          </a:p>
          <a:p>
            <a:pPr lvl="0"/>
            <a:r>
              <a:rPr lang="tr-TR" dirty="0"/>
              <a:t>Değerlendirme yöntemi ve materyalleri çocuğun kendi dilinde ve anlayabileceği biçimde olmalıdır. </a:t>
            </a:r>
          </a:p>
          <a:p>
            <a:pPr lvl="0"/>
            <a:r>
              <a:rPr lang="tr-TR" dirty="0"/>
              <a:t>Sadece tek bir yöntem veya testte, bir çocuk için uygun eğitim programı belirlenemez.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PL 94-142</a:t>
            </a:r>
            <a:br>
              <a:rPr lang="tr-TR" sz="2800" b="1" dirty="0"/>
            </a:br>
            <a:r>
              <a:rPr lang="tr-TR" sz="2800" b="1" dirty="0"/>
              <a:t>Katkıları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03289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Yasal Uygulama Hakkı –</a:t>
            </a:r>
            <a:r>
              <a:rPr lang="tr-TR" dirty="0"/>
              <a:t> PL 94-142’de engelli çocuğun kendisinin, ailesinin ve okulun yasal uygulama haklarını korumak için aşağıdakilerin yapılması öngörülmüştür. </a:t>
            </a:r>
          </a:p>
          <a:p>
            <a:pPr lvl="0"/>
            <a:r>
              <a:rPr lang="tr-TR" dirty="0"/>
              <a:t>Değerlendirme öncesinde yazılı dil bulundurmak. Ailenin dili farklı ise tercüman sağlamak.</a:t>
            </a:r>
          </a:p>
          <a:p>
            <a:pPr lvl="0"/>
            <a:r>
              <a:rPr lang="tr-TR" dirty="0"/>
              <a:t>çocuğun eğitsel yerleştirilmesinde yapılacak bir değişikliğin kabul ya da </a:t>
            </a:r>
            <a:r>
              <a:rPr lang="tr-TR" dirty="0" err="1"/>
              <a:t>red</a:t>
            </a:r>
            <a:r>
              <a:rPr lang="tr-TR" dirty="0"/>
              <a:t> edildiğini, yazılı olarak aileye bildirmek. </a:t>
            </a:r>
          </a:p>
          <a:p>
            <a:pPr lvl="0"/>
            <a:r>
              <a:rPr lang="tr-TR" dirty="0"/>
              <a:t>Tanı, değerlendirme, yerleştirme veya parasız uygun eğitim ile ilgili sıkıntıların dile getirilmesine fırsat vermek.</a:t>
            </a:r>
          </a:p>
          <a:p>
            <a:pPr lvl="0"/>
            <a:r>
              <a:rPr lang="tr-TR" dirty="0"/>
              <a:t>Çocuğun eğitim yönünden bağımsız olarak değerlendirilmesine fırsat vermek.</a:t>
            </a:r>
          </a:p>
          <a:p>
            <a:pPr lvl="0"/>
            <a:r>
              <a:rPr lang="tr-TR" dirty="0"/>
              <a:t>Gerekli kayıtların tutulmasını sağlamak.</a:t>
            </a:r>
          </a:p>
          <a:p>
            <a:pPr lvl="0"/>
            <a:r>
              <a:rPr lang="tr-TR" dirty="0"/>
              <a:t>Çocuğun eğitim planına </a:t>
            </a:r>
            <a:r>
              <a:rPr lang="tr-TR" dirty="0" err="1"/>
              <a:t>red</a:t>
            </a:r>
            <a:r>
              <a:rPr lang="tr-TR" dirty="0"/>
              <a:t> ile ilgili mahkemeye başvurma.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PL 94-142</a:t>
            </a:r>
            <a:br>
              <a:rPr lang="tr-TR" sz="2800" b="1" dirty="0"/>
            </a:br>
            <a:r>
              <a:rPr lang="tr-TR" sz="2800" b="1" dirty="0"/>
              <a:t>Katkıları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60324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PL 94-142’nın diğer katkıları.</a:t>
            </a:r>
            <a:endParaRPr lang="tr-TR" dirty="0"/>
          </a:p>
          <a:p>
            <a:pPr lvl="0"/>
            <a:r>
              <a:rPr lang="tr-TR" dirty="0"/>
              <a:t>Daha kapsamlı tanı yöntemlerinin olması</a:t>
            </a:r>
          </a:p>
          <a:p>
            <a:pPr lvl="0"/>
            <a:r>
              <a:rPr lang="tr-TR" dirty="0"/>
              <a:t>Hizmetin tam olarak zamanında sağlanması</a:t>
            </a:r>
          </a:p>
          <a:p>
            <a:pPr lvl="0"/>
            <a:r>
              <a:rPr lang="tr-TR" dirty="0"/>
              <a:t>Personel gelişimi için </a:t>
            </a:r>
            <a:r>
              <a:rPr lang="tr-TR" dirty="0" err="1"/>
              <a:t>HİE’de</a:t>
            </a:r>
            <a:r>
              <a:rPr lang="tr-TR" dirty="0"/>
              <a:t> kapsayan programların olması.</a:t>
            </a:r>
          </a:p>
          <a:p>
            <a:pPr lvl="0"/>
            <a:r>
              <a:rPr lang="tr-TR" dirty="0"/>
              <a:t>Değerlendirme ve diğer tüm bilgilerin güvenliğini sağlama.</a:t>
            </a:r>
          </a:p>
          <a:p>
            <a:r>
              <a:rPr lang="tr-TR" dirty="0"/>
              <a:t>Ailesi olmayan veya bilinmeyenlerin de bu haklardan yararlanması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PL 94-142</a:t>
            </a:r>
            <a:br>
              <a:rPr lang="tr-TR" sz="2800" b="1" dirty="0"/>
            </a:br>
            <a:r>
              <a:rPr lang="tr-TR" sz="2800" b="1" dirty="0"/>
              <a:t>Katkıları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49579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“</a:t>
            </a:r>
            <a:r>
              <a:rPr lang="tr-TR" dirty="0"/>
              <a:t>Tüm Engelli Çocuklar Yasası” ile Amerikan toplumu ve eğitim sistemi </a:t>
            </a:r>
            <a:r>
              <a:rPr lang="tr-TR" b="1" dirty="0" smtClean="0"/>
              <a:t>tüm </a:t>
            </a:r>
            <a:r>
              <a:rPr lang="tr-TR" b="1" dirty="0"/>
              <a:t>engelli çocuklar ve gençlere uygun eğitim programı sağlama sorumluluğu ile karşılaştı. </a:t>
            </a:r>
            <a:endParaRPr lang="tr-TR" b="1" dirty="0" smtClean="0"/>
          </a:p>
          <a:p>
            <a:pPr marL="365760" lvl="1">
              <a:buFont typeface="Wingdings" pitchFamily="2" charset="2"/>
              <a:buChar char=""/>
            </a:pPr>
            <a:r>
              <a:rPr lang="tr-TR" sz="2400" dirty="0"/>
              <a:t>1980’lerde tam olarak uygulanan yasa bazı kişiler için bir ideali yansıtırken, bazıları için de bir rüyanın </a:t>
            </a:r>
            <a:r>
              <a:rPr lang="tr-TR" sz="2400" dirty="0" smtClean="0"/>
              <a:t>gerçekleşmesiydi.</a:t>
            </a:r>
          </a:p>
          <a:p>
            <a:pPr marL="365760" lvl="1">
              <a:buFont typeface="Wingdings" pitchFamily="2" charset="2"/>
              <a:buChar char=""/>
            </a:pPr>
            <a:r>
              <a:rPr lang="tr-TR" sz="2400" dirty="0" smtClean="0"/>
              <a:t>Özellikle </a:t>
            </a:r>
            <a:r>
              <a:rPr lang="tr-TR" sz="2400" dirty="0"/>
              <a:t>1960’lardan sonraki ağırlık kazanan insan hakları hareket özel </a:t>
            </a:r>
            <a:r>
              <a:rPr lang="tr-TR" sz="2400" dirty="0" err="1"/>
              <a:t>gereksinimli</a:t>
            </a:r>
            <a:r>
              <a:rPr lang="tr-TR" sz="2400" dirty="0"/>
              <a:t> bireylere verilen önemi artırmıştır.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ABD- 94-142-1975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072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Test </a:t>
            </a:r>
            <a:r>
              <a:rPr lang="tr-TR" dirty="0"/>
              <a:t>etme, değerlendirme etiketlendirme ve yerleştirme süreçlerinin yapıcı bir biçimde sorgulanması.</a:t>
            </a:r>
          </a:p>
          <a:p>
            <a:pPr lvl="0"/>
            <a:r>
              <a:rPr lang="tr-TR" dirty="0"/>
              <a:t>Anne-baba organizasyonlarının etkinliğinin ve anne-babaların giderek politik kararların daha çok farkında olmalarının sağlanması.</a:t>
            </a:r>
          </a:p>
          <a:p>
            <a:pPr lvl="0"/>
            <a:r>
              <a:rPr lang="tr-TR" dirty="0"/>
              <a:t>Eğitim teknolojisinin de ilerleme sağlanması.</a:t>
            </a:r>
          </a:p>
          <a:p>
            <a:pPr lvl="0"/>
            <a:r>
              <a:rPr lang="tr-TR" dirty="0"/>
              <a:t>Özel </a:t>
            </a:r>
            <a:r>
              <a:rPr lang="tr-TR" dirty="0" err="1"/>
              <a:t>gereksinimli</a:t>
            </a:r>
            <a:r>
              <a:rPr lang="tr-TR" dirty="0"/>
              <a:t> çocukların haklarının yaşama ve yargı sistemi ile güvence altına alınması.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 smtClean="0"/>
              <a:t>1975/94-1422ye gelinceye değin,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147331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Ailelerin yaptığı yasal başvurular (mahkemeye verme) sonucunda oluşan kanunlar, engellilere onların gereksinimlerini karşılayacak türden haklar verdi. </a:t>
            </a:r>
          </a:p>
          <a:p>
            <a:pPr lvl="0"/>
            <a:r>
              <a:rPr lang="tr-TR" dirty="0"/>
              <a:t>Çocuklara ve ailelerine özel eğitim programlarından yararlanma ve </a:t>
            </a:r>
            <a:r>
              <a:rPr lang="tr-TR" b="1" dirty="0"/>
              <a:t>fark gözetmeksizin değerlendirilme</a:t>
            </a:r>
            <a:r>
              <a:rPr lang="tr-TR" dirty="0"/>
              <a:t> hakkı verildi. Bu haklar 94-142 yasasında yerini aldı. </a:t>
            </a:r>
          </a:p>
          <a:p>
            <a:pPr lvl="0"/>
            <a:r>
              <a:rPr lang="tr-TR" dirty="0"/>
              <a:t>PL 94-142’nin oluşmasına neden olan çeşitli hareketlilikler vardır. Bu hareketlilikler sonunda en kapsamlı yasa olan “Tüm Engelli Çocuklar Yasası” oluşmuştur.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1975/94-1422ye gelinceye değin,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69390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1988840"/>
            <a:ext cx="7745505" cy="4680519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1971’de </a:t>
            </a:r>
            <a:r>
              <a:rPr lang="tr-TR" dirty="0"/>
              <a:t>bir derneğin </a:t>
            </a:r>
            <a:r>
              <a:rPr lang="tr-TR" dirty="0" err="1"/>
              <a:t>Pensilvanya</a:t>
            </a:r>
            <a:r>
              <a:rPr lang="tr-TR" dirty="0"/>
              <a:t> eyaletine karşı açtığı dava sonunda tüm engelli çocuklar kendi kapasitelerine uygun parasız eğitim hakkını elde ettiler. </a:t>
            </a:r>
            <a:endParaRPr lang="tr-TR" dirty="0" smtClean="0"/>
          </a:p>
          <a:p>
            <a:r>
              <a:rPr lang="tr-TR" b="1" u="sng" dirty="0" smtClean="0"/>
              <a:t>Bir başka dava sonucunda, </a:t>
            </a:r>
          </a:p>
          <a:p>
            <a:pPr lvl="0"/>
            <a:r>
              <a:rPr lang="tr-TR" dirty="0"/>
              <a:t>90 gün içinde eyalette oturup da okula gitmeyen zihin engelli öğrenciler belirlenecek ve 1972 Eylül ayından önce eğitime başlayacaklardır. </a:t>
            </a:r>
          </a:p>
          <a:p>
            <a:pPr lvl="0"/>
            <a:r>
              <a:rPr lang="tr-TR" dirty="0"/>
              <a:t>Eğitime alınmamış olan tüm çocukların tıbbi ve psikolojik değerlendirmeleri yapılacaktır.</a:t>
            </a:r>
          </a:p>
          <a:p>
            <a:pPr lvl="0"/>
            <a:r>
              <a:rPr lang="tr-TR" dirty="0"/>
              <a:t>Belirlenen ve değerlendirilen her çocuk kapasitesine uygun parasız programa yerleştirilecek</a:t>
            </a:r>
          </a:p>
          <a:p>
            <a:pPr lvl="0"/>
            <a:r>
              <a:rPr lang="tr-TR" dirty="0"/>
              <a:t>Zihin Engelli  özel sınıflarında tüm çocuklar yeniden değerlendirileceklerdir. </a:t>
            </a:r>
          </a:p>
          <a:p>
            <a:pPr lvl="0"/>
            <a:r>
              <a:rPr lang="tr-TR" dirty="0"/>
              <a:t>Eyalet finansman ve öğretmen sağlayacaktır.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 smtClean="0"/>
              <a:t>Yasal Başvurular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721144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iki davada</a:t>
            </a:r>
          </a:p>
          <a:p>
            <a:pPr lvl="0"/>
            <a:r>
              <a:rPr lang="tr-TR" dirty="0"/>
              <a:t>Yasal uygulama hakkı</a:t>
            </a:r>
          </a:p>
          <a:p>
            <a:pPr lvl="0"/>
            <a:r>
              <a:rPr lang="tr-TR" dirty="0"/>
              <a:t>Parasız eğitim hakkı elde edildi.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5570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Fark Gözetmeksizin Değerlendirme Hakkı.</a:t>
            </a:r>
            <a:endParaRPr lang="tr-TR" dirty="0"/>
          </a:p>
          <a:p>
            <a:pPr lvl="1"/>
            <a:r>
              <a:rPr lang="tr-TR" sz="2400" dirty="0"/>
              <a:t>Bu dönemde 1960 çocuklar uygun olmayan  testlerle değerlendiriliyorlardı. </a:t>
            </a:r>
            <a:endParaRPr lang="tr-TR" sz="2400" dirty="0" smtClean="0"/>
          </a:p>
          <a:p>
            <a:pPr lvl="1"/>
            <a:r>
              <a:rPr lang="tr-TR" sz="2400" b="1" dirty="0" smtClean="0"/>
              <a:t>2 </a:t>
            </a:r>
            <a:r>
              <a:rPr lang="tr-TR" sz="2400" b="1" dirty="0"/>
              <a:t>önemli dava var. </a:t>
            </a:r>
            <a:endParaRPr lang="tr-TR" sz="2400" b="1" dirty="0" smtClean="0"/>
          </a:p>
          <a:p>
            <a:pPr lvl="1"/>
            <a:r>
              <a:rPr lang="tr-TR" sz="2400" dirty="0" smtClean="0"/>
              <a:t>Bunlardan birinde, </a:t>
            </a:r>
            <a:r>
              <a:rPr lang="tr-TR" sz="2400" dirty="0"/>
              <a:t>Meksika kökenli çocukların beyaz orta sınıf norm grubuyla karşılaştırıldığı idi</a:t>
            </a:r>
          </a:p>
          <a:p>
            <a:pPr lvl="1"/>
            <a:r>
              <a:rPr lang="tr-TR" sz="2400" dirty="0"/>
              <a:t>Bir diğer </a:t>
            </a:r>
            <a:r>
              <a:rPr lang="tr-TR" sz="2400" dirty="0" smtClean="0"/>
              <a:t>davada, </a:t>
            </a:r>
            <a:r>
              <a:rPr lang="tr-TR" sz="2400" dirty="0"/>
              <a:t>zencilerin beyaz normlarıyla karşılaştırılması ve sonuçla kültür farklılıklarında oluşan bir geriliğin gözlenmesine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 smtClean="0"/>
              <a:t>Diğer haklar ve yasal başvurular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84272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Bu iki dava sonucunda </a:t>
            </a:r>
            <a:endParaRPr lang="tr-TR" dirty="0"/>
          </a:p>
          <a:p>
            <a:pPr lvl="0"/>
            <a:r>
              <a:rPr lang="tr-TR" dirty="0"/>
              <a:t>Fark gözetmeksizin değerlendirme hakkı ile</a:t>
            </a:r>
          </a:p>
          <a:p>
            <a:pPr lvl="0"/>
            <a:r>
              <a:rPr lang="tr-TR" dirty="0"/>
              <a:t>Ailenin test ve yerleştirme süreçlerine katılması kararı alında.</a:t>
            </a:r>
          </a:p>
          <a:p>
            <a:pPr lvl="0"/>
            <a:r>
              <a:rPr lang="tr-TR" dirty="0"/>
              <a:t>Her bir engelli öğrenci için BEP geliştirilmesi fikri 93-112 1973 Rehabilitasyon Yasasında vurgulandı.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938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PL 93-380 1974 94-142 1975’e temel teşkil eder. “Herkes için eğitim hakkı” </a:t>
            </a:r>
            <a:r>
              <a:rPr lang="tr-TR" dirty="0" smtClean="0"/>
              <a:t>vurgulanır. </a:t>
            </a:r>
            <a:endParaRPr lang="tr-TR" dirty="0"/>
          </a:p>
          <a:p>
            <a:pPr lvl="0"/>
            <a:r>
              <a:rPr lang="tr-TR" dirty="0"/>
              <a:t>Ailenin önemi vurgulanır (onay alınması). </a:t>
            </a:r>
          </a:p>
          <a:p>
            <a:pPr lvl="0"/>
            <a:r>
              <a:rPr lang="tr-TR" dirty="0"/>
              <a:t>Tüm bu hareketlilik sonucunda 29.11.1975 yılında PL 94-142 imzalandı. </a:t>
            </a:r>
          </a:p>
          <a:p>
            <a:pPr lvl="0"/>
            <a:r>
              <a:rPr lang="tr-TR" dirty="0"/>
              <a:t>Öğrenme yetersizliği olan çocuklar gerçek anlamda ilk kez bu yasa ile </a:t>
            </a:r>
            <a:r>
              <a:rPr lang="tr-TR" dirty="0" smtClean="0"/>
              <a:t>fark edilmişlerdir. </a:t>
            </a:r>
            <a:endParaRPr lang="tr-TR" dirty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9023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11</TotalTime>
  <Words>767</Words>
  <Application>Microsoft Office PowerPoint</Application>
  <PresentationFormat>Ekran Gösterisi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Cilt</vt:lpstr>
      <vt:lpstr>BEP ve  YASAL DAYANAĞI Dünyada </vt:lpstr>
      <vt:lpstr>ABD- 94-142-1975</vt:lpstr>
      <vt:lpstr>1975/94-1422ye gelinceye değin,</vt:lpstr>
      <vt:lpstr>1975/94-1422ye gelinceye değin,</vt:lpstr>
      <vt:lpstr>Yasal Başvurular</vt:lpstr>
      <vt:lpstr>PowerPoint Sunusu</vt:lpstr>
      <vt:lpstr>Diğer haklar ve yasal başvurular</vt:lpstr>
      <vt:lpstr>PowerPoint Sunusu</vt:lpstr>
      <vt:lpstr>PowerPoint Sunusu</vt:lpstr>
      <vt:lpstr>PL 94-142 Katkıları </vt:lpstr>
      <vt:lpstr>PL 94-142 Katkıları </vt:lpstr>
      <vt:lpstr>PL 94-142 Katkıları </vt:lpstr>
      <vt:lpstr>PL 94-142 Katkıları </vt:lpstr>
      <vt:lpstr>PL 94-142 Katkıları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BEP ve  YASAL DAYANAĞI Dünyada </dc:title>
  <dc:creator>gg</dc:creator>
  <cp:lastModifiedBy>TEVHİDE</cp:lastModifiedBy>
  <cp:revision>3</cp:revision>
  <dcterms:created xsi:type="dcterms:W3CDTF">2011-02-28T12:51:57Z</dcterms:created>
  <dcterms:modified xsi:type="dcterms:W3CDTF">2011-03-01T09:06:10Z</dcterms:modified>
</cp:coreProperties>
</file>