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57" r:id="rId1"/>
  </p:sldMasterIdLst>
  <p:notesMasterIdLst>
    <p:notesMasterId r:id="rId8"/>
  </p:notesMasterIdLst>
  <p:sldIdLst>
    <p:sldId id="256" r:id="rId2"/>
    <p:sldId id="272" r:id="rId3"/>
    <p:sldId id="289" r:id="rId4"/>
    <p:sldId id="288" r:id="rId5"/>
    <p:sldId id="291" r:id="rId6"/>
    <p:sldId id="295" r:id="rId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a:srgbClr val="FF7C80"/>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3667" autoAdjust="0"/>
  </p:normalViewPr>
  <p:slideViewPr>
    <p:cSldViewPr>
      <p:cViewPr varScale="1">
        <p:scale>
          <a:sx n="85" d="100"/>
          <a:sy n="85" d="100"/>
        </p:scale>
        <p:origin x="2364"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76FE0BF-53A7-4180-BB3F-9458D4FE3DDF}" type="datetimeFigureOut">
              <a:rPr lang="tr-TR" smtClean="0"/>
              <a:pPr/>
              <a:t>11.10.2021</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D03BEE6-BA92-4697-8939-B60B216463A0}"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965B2B0-844C-409D-BA31-165E3DE7506A}" type="slidenum">
              <a:rPr lang="en-US"/>
              <a:pPr/>
              <a:t>2</a:t>
            </a:fld>
            <a:endParaRPr lang="en-US"/>
          </a:p>
        </p:txBody>
      </p:sp>
      <p:sp>
        <p:nvSpPr>
          <p:cNvPr id="8194" name="Rectangle 2"/>
          <p:cNvSpPr>
            <a:spLocks noGrp="1" noRot="1" noChangeAspect="1" noChangeArrowheads="1" noTextEdit="1"/>
          </p:cNvSpPr>
          <p:nvPr>
            <p:ph type="sldImg"/>
          </p:nvPr>
        </p:nvSpPr>
        <p:spPr>
          <a:ln/>
        </p:spPr>
      </p:sp>
      <p:sp>
        <p:nvSpPr>
          <p:cNvPr id="8195" name="Rectangle 3"/>
          <p:cNvSpPr>
            <a:spLocks noGrp="1" noChangeArrowheads="1"/>
          </p:cNvSpPr>
          <p:nvPr>
            <p:ph type="body" idx="1"/>
          </p:nvPr>
        </p:nvSpPr>
        <p:spPr/>
        <p:txBody>
          <a:bodyPr/>
          <a:lstStyle/>
          <a:p>
            <a:pPr marL="224325" indent="-224325">
              <a:buFontTx/>
              <a:buAutoNum type="arabicPeriod"/>
            </a:pPr>
            <a:r>
              <a:rPr lang="en-US" dirty="0"/>
              <a:t>Nature as model:  example:  a solar cell inspired by a leaf.</a:t>
            </a:r>
          </a:p>
          <a:p>
            <a:pPr marL="224325" indent="-224325">
              <a:buFontTx/>
              <a:buAutoNum type="arabicPeriod"/>
            </a:pPr>
            <a:r>
              <a:rPr lang="en-US" dirty="0"/>
              <a:t>Nature as measure:  After 3.4 billion years of evolution, nature has learned:  what works.  What is appropriate.  What lasts.</a:t>
            </a:r>
          </a:p>
          <a:p>
            <a:pPr marL="224325" indent="-224325">
              <a:buFontTx/>
              <a:buAutoNum type="arabicPeriod"/>
            </a:pPr>
            <a:r>
              <a:rPr lang="en-US" dirty="0"/>
              <a:t>Nature as mentor:  It introduces an era based not on what we can extract from the natural world, but what we can learn from it.</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en-US" sz="1200" dirty="0" err="1" smtClean="0"/>
              <a:t>Biomimicry</a:t>
            </a:r>
            <a:r>
              <a:rPr lang="en-US" sz="1200" dirty="0" smtClean="0"/>
              <a:t> looks to nature and natural systems for inspiration. After millions of years of tinkering, Mother Nature has worked out some effective processes. In nature, there is no such thing as waste — anything left over from one animal or plant is food for another species. Inefficiency doesn't last long in nature, and human engineers and designers often look there for solutions to modern problems</a:t>
            </a:r>
            <a:r>
              <a:rPr lang="en-US" sz="1100" dirty="0" smtClean="0">
                <a:effectLst>
                  <a:outerShdw blurRad="38100" dist="38100" dir="2700000" algn="tl">
                    <a:srgbClr val="C0C0C0"/>
                  </a:outerShdw>
                </a:effectLst>
              </a:rPr>
              <a:t>. </a:t>
            </a:r>
            <a:br>
              <a:rPr lang="en-US" sz="1100" dirty="0" smtClean="0">
                <a:effectLst>
                  <a:outerShdw blurRad="38100" dist="38100" dir="2700000" algn="tl">
                    <a:srgbClr val="C0C0C0"/>
                  </a:outerShdw>
                </a:effectLst>
              </a:rPr>
            </a:br>
            <a:endParaRPr lang="tr-TR" dirty="0"/>
          </a:p>
        </p:txBody>
      </p:sp>
      <p:sp>
        <p:nvSpPr>
          <p:cNvPr id="4" name="3 Slayt Numarası Yer Tutucusu"/>
          <p:cNvSpPr>
            <a:spLocks noGrp="1"/>
          </p:cNvSpPr>
          <p:nvPr>
            <p:ph type="sldNum" sz="quarter" idx="10"/>
          </p:nvPr>
        </p:nvSpPr>
        <p:spPr/>
        <p:txBody>
          <a:bodyPr/>
          <a:lstStyle/>
          <a:p>
            <a:fld id="{2D03BEE6-BA92-4697-8939-B60B216463A0}" type="slidenum">
              <a:rPr lang="tr-TR" smtClean="0"/>
              <a:pPr/>
              <a:t>4</a:t>
            </a:fld>
            <a:endParaRPr lang="tr-T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a:buFontTx/>
              <a:buChar char="•"/>
            </a:pPr>
            <a:r>
              <a:rPr lang="en-US" b="1" dirty="0" smtClean="0"/>
              <a:t>The </a:t>
            </a:r>
            <a:r>
              <a:rPr lang="en-US" b="1" dirty="0" err="1" smtClean="0"/>
              <a:t>Shinkkansen</a:t>
            </a:r>
            <a:r>
              <a:rPr lang="en-US" b="1" dirty="0" smtClean="0"/>
              <a:t> bullet Train of West Japan Railway Company is the fastest train in the world, traveling 200miles per hour.</a:t>
            </a:r>
          </a:p>
          <a:p>
            <a:pPr>
              <a:buFontTx/>
              <a:buChar char="•"/>
            </a:pPr>
            <a:r>
              <a:rPr lang="en-US" b="1" dirty="0" smtClean="0"/>
              <a:t>The problem? Noise.</a:t>
            </a:r>
          </a:p>
          <a:p>
            <a:pPr>
              <a:buFontTx/>
              <a:buChar char="•"/>
            </a:pPr>
            <a:r>
              <a:rPr lang="en-US" b="1" dirty="0" smtClean="0"/>
              <a:t>Air pressure changes produced large thunder claps every time the train emerged from a tunnel, causing residents ¼ mile away to complain.</a:t>
            </a:r>
          </a:p>
          <a:p>
            <a:pPr>
              <a:buFontTx/>
              <a:buChar char="•"/>
            </a:pPr>
            <a:r>
              <a:rPr lang="en-US" b="1" dirty="0" err="1" smtClean="0"/>
              <a:t>Eiji</a:t>
            </a:r>
            <a:r>
              <a:rPr lang="en-US" b="1" dirty="0" smtClean="0"/>
              <a:t> </a:t>
            </a:r>
            <a:r>
              <a:rPr lang="en-US" b="1" dirty="0" err="1" smtClean="0"/>
              <a:t>Nakatsu</a:t>
            </a:r>
            <a:r>
              <a:rPr lang="en-US" b="1" dirty="0" smtClean="0"/>
              <a:t>, the train’s chief engineer and an avid bird watcher, asked himself “ Is there something in Nature that travels quickly and smoothly between two very different mediums?”</a:t>
            </a:r>
          </a:p>
          <a:p>
            <a:pPr>
              <a:buFontTx/>
              <a:buChar char="•"/>
            </a:pPr>
            <a:r>
              <a:rPr lang="en-US" b="1" dirty="0" smtClean="0"/>
              <a:t>Modeling the front end of the train after the beak of the kingfisher, which dives from the air into bodies of water with very little splash to catch fish, resulted in a quieter train and 15% less energy use, even while the train travels 10% faster.</a:t>
            </a:r>
          </a:p>
          <a:p>
            <a:endParaRPr lang="tr-TR" dirty="0"/>
          </a:p>
        </p:txBody>
      </p:sp>
      <p:sp>
        <p:nvSpPr>
          <p:cNvPr id="4" name="3 Slayt Numarası Yer Tutucusu"/>
          <p:cNvSpPr>
            <a:spLocks noGrp="1"/>
          </p:cNvSpPr>
          <p:nvPr>
            <p:ph type="sldNum" sz="quarter" idx="10"/>
          </p:nvPr>
        </p:nvSpPr>
        <p:spPr/>
        <p:txBody>
          <a:bodyPr/>
          <a:lstStyle/>
          <a:p>
            <a:fld id="{2D03BEE6-BA92-4697-8939-B60B216463A0}" type="slidenum">
              <a:rPr lang="tr-TR" smtClean="0"/>
              <a:pPr/>
              <a:t>6</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endParaRPr lang="en-US"/>
          </a:p>
        </p:txBody>
      </p:sp>
      <p:sp>
        <p:nvSpPr>
          <p:cNvPr id="19" name="18 Altbilgi Yer Tutucusu"/>
          <p:cNvSpPr>
            <a:spLocks noGrp="1"/>
          </p:cNvSpPr>
          <p:nvPr>
            <p:ph type="ftr" sz="quarter" idx="11"/>
          </p:nvPr>
        </p:nvSpPr>
        <p:spPr/>
        <p:txBody>
          <a:bodyPr/>
          <a:lstStyle/>
          <a:p>
            <a:endParaRPr lang="en-US"/>
          </a:p>
        </p:txBody>
      </p:sp>
      <p:sp>
        <p:nvSpPr>
          <p:cNvPr id="27" name="26 Slayt Numarası Yer Tutucusu"/>
          <p:cNvSpPr>
            <a:spLocks noGrp="1"/>
          </p:cNvSpPr>
          <p:nvPr>
            <p:ph type="sldNum" sz="quarter" idx="12"/>
          </p:nvPr>
        </p:nvSpPr>
        <p:spPr/>
        <p:txBody>
          <a:bodyPr/>
          <a:lstStyle/>
          <a:p>
            <a:fld id="{A5F1D84D-8F24-4B40-8F0F-C018E40A2A5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8DAE9F53-21C8-421A-8C7B-FA557D1DCD4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86855EDA-4CC0-4770-9B64-86F32CA9ACA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266DD306-CD1A-4479-A156-1F58C57F29A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9862C416-7BEA-4C58-9610-01F5F9A01BEF}"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endParaRPr lang="en-US"/>
          </a:p>
        </p:txBody>
      </p:sp>
      <p:sp>
        <p:nvSpPr>
          <p:cNvPr id="6" name="5 Altbilgi Yer Tutucusu"/>
          <p:cNvSpPr>
            <a:spLocks noGrp="1"/>
          </p:cNvSpPr>
          <p:nvPr>
            <p:ph type="ftr" sz="quarter" idx="11"/>
          </p:nvPr>
        </p:nvSpPr>
        <p:spPr/>
        <p:txBody>
          <a:bodyPr/>
          <a:lstStyle/>
          <a:p>
            <a:endParaRPr lang="en-US"/>
          </a:p>
        </p:txBody>
      </p:sp>
      <p:sp>
        <p:nvSpPr>
          <p:cNvPr id="7" name="6 Slayt Numarası Yer Tutucusu"/>
          <p:cNvSpPr>
            <a:spLocks noGrp="1"/>
          </p:cNvSpPr>
          <p:nvPr>
            <p:ph type="sldNum" sz="quarter" idx="12"/>
          </p:nvPr>
        </p:nvSpPr>
        <p:spPr/>
        <p:txBody>
          <a:bodyPr/>
          <a:lstStyle/>
          <a:p>
            <a:fld id="{3C2F23C7-BD88-4ACA-A870-E3635574F36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endParaRPr lang="en-US"/>
          </a:p>
        </p:txBody>
      </p:sp>
      <p:sp>
        <p:nvSpPr>
          <p:cNvPr id="8" name="7 Altbilgi Yer Tutucusu"/>
          <p:cNvSpPr>
            <a:spLocks noGrp="1"/>
          </p:cNvSpPr>
          <p:nvPr>
            <p:ph type="ftr" sz="quarter" idx="11"/>
          </p:nvPr>
        </p:nvSpPr>
        <p:spPr/>
        <p:txBody>
          <a:bodyPr/>
          <a:lstStyle/>
          <a:p>
            <a:endParaRPr lang="en-US"/>
          </a:p>
        </p:txBody>
      </p:sp>
      <p:sp>
        <p:nvSpPr>
          <p:cNvPr id="9" name="8 Slayt Numarası Yer Tutucusu"/>
          <p:cNvSpPr>
            <a:spLocks noGrp="1"/>
          </p:cNvSpPr>
          <p:nvPr>
            <p:ph type="sldNum" sz="quarter" idx="12"/>
          </p:nvPr>
        </p:nvSpPr>
        <p:spPr/>
        <p:txBody>
          <a:bodyPr/>
          <a:lstStyle/>
          <a:p>
            <a:fld id="{14381895-A223-4A91-AE84-B8DF0877AF4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endParaRPr lang="en-US"/>
          </a:p>
        </p:txBody>
      </p:sp>
      <p:sp>
        <p:nvSpPr>
          <p:cNvPr id="4" name="3 Altbilgi Yer Tutucusu"/>
          <p:cNvSpPr>
            <a:spLocks noGrp="1"/>
          </p:cNvSpPr>
          <p:nvPr>
            <p:ph type="ftr" sz="quarter" idx="11"/>
          </p:nvPr>
        </p:nvSpPr>
        <p:spPr/>
        <p:txBody>
          <a:bodyPr/>
          <a:lstStyle/>
          <a:p>
            <a:endParaRPr lang="en-US"/>
          </a:p>
        </p:txBody>
      </p:sp>
      <p:sp>
        <p:nvSpPr>
          <p:cNvPr id="5" name="4 Slayt Numarası Yer Tutucusu"/>
          <p:cNvSpPr>
            <a:spLocks noGrp="1"/>
          </p:cNvSpPr>
          <p:nvPr>
            <p:ph type="sldNum" sz="quarter" idx="12"/>
          </p:nvPr>
        </p:nvSpPr>
        <p:spPr/>
        <p:txBody>
          <a:bodyPr/>
          <a:lstStyle/>
          <a:p>
            <a:fld id="{D139C8D8-30D4-4FBA-BDFD-3BBC56E40FF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endParaRPr lang="en-US"/>
          </a:p>
        </p:txBody>
      </p:sp>
      <p:sp>
        <p:nvSpPr>
          <p:cNvPr id="3" name="2 Altbilgi Yer Tutucusu"/>
          <p:cNvSpPr>
            <a:spLocks noGrp="1"/>
          </p:cNvSpPr>
          <p:nvPr>
            <p:ph type="ftr" sz="quarter" idx="11"/>
          </p:nvPr>
        </p:nvSpPr>
        <p:spPr/>
        <p:txBody>
          <a:bodyPr/>
          <a:lstStyle/>
          <a:p>
            <a:endParaRPr lang="en-US"/>
          </a:p>
        </p:txBody>
      </p:sp>
      <p:sp>
        <p:nvSpPr>
          <p:cNvPr id="4" name="3 Slayt Numarası Yer Tutucusu"/>
          <p:cNvSpPr>
            <a:spLocks noGrp="1"/>
          </p:cNvSpPr>
          <p:nvPr>
            <p:ph type="sldNum" sz="quarter" idx="12"/>
          </p:nvPr>
        </p:nvSpPr>
        <p:spPr/>
        <p:txBody>
          <a:bodyPr/>
          <a:lstStyle/>
          <a:p>
            <a:fld id="{A82145D8-9E3A-42A6-A9CD-42C37DD7E2D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endParaRPr lang="en-US"/>
          </a:p>
        </p:txBody>
      </p:sp>
      <p:sp>
        <p:nvSpPr>
          <p:cNvPr id="6" name="5 Altbilgi Yer Tutucusu"/>
          <p:cNvSpPr>
            <a:spLocks noGrp="1"/>
          </p:cNvSpPr>
          <p:nvPr>
            <p:ph type="ftr" sz="quarter" idx="11"/>
          </p:nvPr>
        </p:nvSpPr>
        <p:spPr/>
        <p:txBody>
          <a:bodyPr/>
          <a:lstStyle/>
          <a:p>
            <a:endParaRPr lang="en-US"/>
          </a:p>
        </p:txBody>
      </p:sp>
      <p:sp>
        <p:nvSpPr>
          <p:cNvPr id="7" name="6 Slayt Numarası Yer Tutucusu"/>
          <p:cNvSpPr>
            <a:spLocks noGrp="1"/>
          </p:cNvSpPr>
          <p:nvPr>
            <p:ph type="sldNum" sz="quarter" idx="12"/>
          </p:nvPr>
        </p:nvSpPr>
        <p:spPr/>
        <p:txBody>
          <a:bodyPr/>
          <a:lstStyle/>
          <a:p>
            <a:fld id="{802F172F-896F-41ED-987A-B17AF8C34D4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endParaRPr lang="en-US"/>
          </a:p>
        </p:txBody>
      </p:sp>
      <p:sp>
        <p:nvSpPr>
          <p:cNvPr id="6" name="5 Altbilgi Yer Tutucusu"/>
          <p:cNvSpPr>
            <a:spLocks noGrp="1"/>
          </p:cNvSpPr>
          <p:nvPr>
            <p:ph type="ftr" sz="quarter" idx="11"/>
          </p:nvPr>
        </p:nvSpPr>
        <p:spPr/>
        <p:txBody>
          <a:bodyPr/>
          <a:lstStyle/>
          <a:p>
            <a:endParaRPr lang="en-US"/>
          </a:p>
        </p:txBody>
      </p:sp>
      <p:sp>
        <p:nvSpPr>
          <p:cNvPr id="7" name="6 Slayt Numarası Yer Tutucusu"/>
          <p:cNvSpPr>
            <a:spLocks noGrp="1"/>
          </p:cNvSpPr>
          <p:nvPr>
            <p:ph type="sldNum" sz="quarter" idx="12"/>
          </p:nvPr>
        </p:nvSpPr>
        <p:spPr>
          <a:xfrm>
            <a:off x="8077200" y="6356350"/>
            <a:ext cx="609600" cy="365125"/>
          </a:xfrm>
        </p:spPr>
        <p:txBody>
          <a:bodyPr/>
          <a:lstStyle/>
          <a:p>
            <a:fld id="{3963C6FD-6AE2-476F-90EC-6B6AD62B8D22}" type="slidenum">
              <a:rPr lang="en-US" smtClean="0"/>
              <a:pPr/>
              <a:t>‹#›</a:t>
            </a:fld>
            <a:endParaRPr lang="en-US"/>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1D4A68E-6F4A-4611-B733-C33B927CC097}" type="slidenum">
              <a:rPr lang="en-US" smtClean="0"/>
              <a:pPr/>
              <a:t>‹#›</a:t>
            </a:fld>
            <a:endParaRPr lang="en-US"/>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4358" r:id="rId1"/>
    <p:sldLayoutId id="2147484359" r:id="rId2"/>
    <p:sldLayoutId id="2147484360" r:id="rId3"/>
    <p:sldLayoutId id="2147484361" r:id="rId4"/>
    <p:sldLayoutId id="2147484362" r:id="rId5"/>
    <p:sldLayoutId id="2147484363" r:id="rId6"/>
    <p:sldLayoutId id="2147484364" r:id="rId7"/>
    <p:sldLayoutId id="2147484365" r:id="rId8"/>
    <p:sldLayoutId id="2147484366" r:id="rId9"/>
    <p:sldLayoutId id="2147484367" r:id="rId10"/>
    <p:sldLayoutId id="2147484368"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152400"/>
            <a:ext cx="7772400" cy="1470025"/>
          </a:xfrm>
        </p:spPr>
        <p:txBody>
          <a:bodyPr>
            <a:normAutofit/>
          </a:bodyPr>
          <a:lstStyle/>
          <a:p>
            <a:r>
              <a:rPr lang="en-US" sz="4000" b="0" dirty="0" err="1">
                <a:effectLst/>
              </a:rPr>
              <a:t>Biomimicry</a:t>
            </a:r>
            <a:r>
              <a:rPr lang="en-US" sz="4000" b="0" dirty="0">
                <a:effectLst/>
              </a:rPr>
              <a:t>:</a:t>
            </a:r>
            <a:br>
              <a:rPr lang="en-US" sz="4000" b="0" dirty="0">
                <a:effectLst/>
              </a:rPr>
            </a:br>
            <a:r>
              <a:rPr lang="en-US" sz="4000" b="0" dirty="0" smtClean="0">
                <a:effectLst/>
                <a:cs typeface="Verdana"/>
              </a:rPr>
              <a:t>Learning From Nature</a:t>
            </a:r>
            <a:endParaRPr lang="en-US" sz="4000" b="0" dirty="0">
              <a:effectLst/>
            </a:endParaRPr>
          </a:p>
        </p:txBody>
      </p:sp>
      <p:sp>
        <p:nvSpPr>
          <p:cNvPr id="2052" name="Rectangle 4"/>
          <p:cNvSpPr>
            <a:spLocks noChangeArrowheads="1"/>
          </p:cNvSpPr>
          <p:nvPr/>
        </p:nvSpPr>
        <p:spPr bwMode="auto">
          <a:xfrm>
            <a:off x="3298825" y="3108325"/>
            <a:ext cx="184150" cy="641350"/>
          </a:xfrm>
          <a:prstGeom prst="rect">
            <a:avLst/>
          </a:prstGeom>
          <a:noFill/>
          <a:ln w="9525">
            <a:noFill/>
            <a:miter lim="800000"/>
            <a:headEnd/>
            <a:tailEnd/>
          </a:ln>
          <a:effectLst/>
        </p:spPr>
        <p:txBody>
          <a:bodyPr wrap="none">
            <a:spAutoFit/>
          </a:bodyPr>
          <a:lstStyle/>
          <a:p>
            <a:r>
              <a:rPr lang="en-US">
                <a:solidFill>
                  <a:schemeClr val="tx2"/>
                </a:solidFill>
              </a:rPr>
              <a:t/>
            </a:r>
            <a:br>
              <a:rPr lang="en-US">
                <a:solidFill>
                  <a:schemeClr val="tx2"/>
                </a:solidFill>
              </a:rPr>
            </a:br>
            <a:endParaRPr lang="en-US">
              <a:solidFill>
                <a:schemeClr val="tx2"/>
              </a:solidFill>
            </a:endParaRPr>
          </a:p>
        </p:txBody>
      </p:sp>
      <p:pic>
        <p:nvPicPr>
          <p:cNvPr id="2053" name="Picture 5" descr="1book_intro"/>
          <p:cNvPicPr>
            <a:picLocks noChangeAspect="1" noChangeArrowheads="1"/>
          </p:cNvPicPr>
          <p:nvPr/>
        </p:nvPicPr>
        <p:blipFill>
          <a:blip r:embed="rId2" cstate="print"/>
          <a:srcRect/>
          <a:stretch>
            <a:fillRect/>
          </a:stretch>
        </p:blipFill>
        <p:spPr bwMode="auto">
          <a:xfrm>
            <a:off x="1905000" y="1905000"/>
            <a:ext cx="5372100" cy="4297363"/>
          </a:xfrm>
          <a:prstGeom prst="rect">
            <a:avLst/>
          </a:prstGeom>
          <a:noFill/>
          <a:ln w="57150" cmpd="thickThin">
            <a:solidFill>
              <a:schemeClr val="tx1"/>
            </a:solidFill>
            <a:miter lim="800000"/>
            <a:headEnd/>
            <a:tailEnd/>
          </a:ln>
        </p:spPr>
      </p:pic>
      <p:sp>
        <p:nvSpPr>
          <p:cNvPr id="6" name="5 Dikdörtgen"/>
          <p:cNvSpPr/>
          <p:nvPr/>
        </p:nvSpPr>
        <p:spPr>
          <a:xfrm>
            <a:off x="2362200" y="6324600"/>
            <a:ext cx="4198585" cy="369332"/>
          </a:xfrm>
          <a:prstGeom prst="rect">
            <a:avLst/>
          </a:prstGeom>
        </p:spPr>
        <p:txBody>
          <a:bodyPr wrap="none">
            <a:spAutoFit/>
          </a:bodyPr>
          <a:lstStyle/>
          <a:p>
            <a:pPr algn="ctr" eaLnBrk="1" hangingPunct="1"/>
            <a:r>
              <a:rPr lang="en-US" dirty="0" smtClean="0"/>
              <a:t>Nature as Model, Measure, and Mentor</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normAutofit fontScale="90000"/>
          </a:bodyPr>
          <a:lstStyle/>
          <a:p>
            <a:r>
              <a:rPr lang="en-US" dirty="0">
                <a:solidFill>
                  <a:schemeClr val="tx1"/>
                </a:solidFill>
              </a:rPr>
              <a:t>BI-O-MIM-IC-RY</a:t>
            </a:r>
            <a:br>
              <a:rPr lang="en-US" dirty="0">
                <a:solidFill>
                  <a:schemeClr val="tx1"/>
                </a:solidFill>
              </a:rPr>
            </a:br>
            <a:endParaRPr lang="en-US" sz="2400" i="1" dirty="0">
              <a:solidFill>
                <a:schemeClr val="tx1"/>
              </a:solidFill>
            </a:endParaRPr>
          </a:p>
        </p:txBody>
      </p:sp>
      <p:sp>
        <p:nvSpPr>
          <p:cNvPr id="7171" name="Rectangle 3"/>
          <p:cNvSpPr>
            <a:spLocks noGrp="1" noChangeArrowheads="1"/>
          </p:cNvSpPr>
          <p:nvPr>
            <p:ph idx="1"/>
          </p:nvPr>
        </p:nvSpPr>
        <p:spPr/>
        <p:txBody>
          <a:bodyPr/>
          <a:lstStyle/>
          <a:p>
            <a:r>
              <a:rPr lang="en-US" dirty="0"/>
              <a:t>Nature as model.  </a:t>
            </a:r>
            <a:r>
              <a:rPr lang="en-US" sz="2400" dirty="0" err="1"/>
              <a:t>Biomimicry</a:t>
            </a:r>
            <a:r>
              <a:rPr lang="en-US" sz="2400" dirty="0"/>
              <a:t> is a new science that studies Nature’s models and then imitates or takes inspiration from these designs and processes to solve human problems.</a:t>
            </a:r>
          </a:p>
          <a:p>
            <a:r>
              <a:rPr lang="en-US" dirty="0"/>
              <a:t>Nature as measure.  </a:t>
            </a:r>
            <a:r>
              <a:rPr lang="en-US" sz="2400" dirty="0" err="1"/>
              <a:t>Biomimicry</a:t>
            </a:r>
            <a:r>
              <a:rPr lang="en-US" sz="2400" dirty="0"/>
              <a:t> uses an ecological standard to judge “rightness” of our innovations.</a:t>
            </a:r>
          </a:p>
          <a:p>
            <a:r>
              <a:rPr lang="en-US" dirty="0"/>
              <a:t>Nature as mentor.  </a:t>
            </a:r>
            <a:r>
              <a:rPr lang="en-US" sz="2400" dirty="0" err="1"/>
              <a:t>Biomimicry</a:t>
            </a:r>
            <a:r>
              <a:rPr lang="en-US" sz="2400" dirty="0"/>
              <a:t> is a new way of viewing and valuing Nature.</a:t>
            </a:r>
            <a:r>
              <a:rPr lang="en-US"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7171">
                                            <p:txEl>
                                              <p:pRg st="1" end="1"/>
                                            </p:txEl>
                                          </p:spTgt>
                                        </p:tgtEl>
                                        <p:attrNameLst>
                                          <p:attrName>style.visibility</p:attrName>
                                        </p:attrNameLst>
                                      </p:cBhvr>
                                      <p:to>
                                        <p:strVal val="visible"/>
                                      </p:to>
                                    </p:set>
                                    <p:animEffect transition="in" filter="checkerboard(across)">
                                      <p:cBhvr>
                                        <p:cTn id="7" dur="500"/>
                                        <p:tgtEl>
                                          <p:spTgt spid="7171">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7171">
                                            <p:txEl>
                                              <p:pRg st="2" end="2"/>
                                            </p:txEl>
                                          </p:spTgt>
                                        </p:tgtEl>
                                        <p:attrNameLst>
                                          <p:attrName>style.visibility</p:attrName>
                                        </p:attrNameLst>
                                      </p:cBhvr>
                                      <p:to>
                                        <p:strVal val="visible"/>
                                      </p:to>
                                    </p:set>
                                    <p:animEffect transition="in" filter="checkerboard(across)">
                                      <p:cBhvr>
                                        <p:cTn id="12" dur="500"/>
                                        <p:tgtEl>
                                          <p:spTgt spid="717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1026" name="Picture 2" descr="C:\Users\ARZU\Desktop\tren.jpg"/>
          <p:cNvPicPr>
            <a:picLocks noGrp="1" noChangeAspect="1" noChangeArrowheads="1"/>
          </p:cNvPicPr>
          <p:nvPr>
            <p:ph idx="1"/>
          </p:nvPr>
        </p:nvPicPr>
        <p:blipFill>
          <a:blip r:embed="rId2" cstate="print"/>
          <a:srcRect/>
          <a:stretch>
            <a:fillRect/>
          </a:stretch>
        </p:blipFill>
        <p:spPr bwMode="auto">
          <a:xfrm>
            <a:off x="762000" y="914400"/>
            <a:ext cx="7464625" cy="4587081"/>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8" name="Rectangle 6"/>
          <p:cNvSpPr>
            <a:spLocks noGrp="1" noChangeArrowheads="1"/>
          </p:cNvSpPr>
          <p:nvPr>
            <p:ph type="title"/>
          </p:nvPr>
        </p:nvSpPr>
        <p:spPr>
          <a:xfrm>
            <a:off x="4953000" y="609600"/>
            <a:ext cx="4038600" cy="6019800"/>
          </a:xfrm>
        </p:spPr>
        <p:txBody>
          <a:bodyPr>
            <a:normAutofit/>
          </a:bodyPr>
          <a:lstStyle/>
          <a:p>
            <a:pPr algn="just"/>
            <a:r>
              <a:rPr lang="en-US" sz="2400" dirty="0"/>
              <a:t/>
            </a:r>
            <a:br>
              <a:rPr lang="en-US" sz="2400" dirty="0"/>
            </a:br>
            <a:r>
              <a:rPr lang="en-US" sz="2400" dirty="0"/>
              <a:t/>
            </a:r>
            <a:br>
              <a:rPr lang="en-US" sz="2400" dirty="0"/>
            </a:br>
            <a:r>
              <a:rPr lang="en-US" sz="2400" dirty="0"/>
              <a:t/>
            </a:r>
            <a:br>
              <a:rPr lang="en-US" sz="2400" dirty="0"/>
            </a:br>
            <a:r>
              <a:rPr lang="en-US" sz="2400" dirty="0"/>
              <a:t/>
            </a:r>
            <a:br>
              <a:rPr lang="en-US" sz="2400" dirty="0"/>
            </a:br>
            <a:r>
              <a:rPr lang="en-US" sz="2400" dirty="0"/>
              <a:t/>
            </a:r>
            <a:br>
              <a:rPr lang="en-US" sz="2400" dirty="0"/>
            </a:br>
            <a:endParaRPr lang="en-US" sz="2400" b="1" i="1" dirty="0">
              <a:solidFill>
                <a:schemeClr val="tx1"/>
              </a:solidFill>
              <a:effectLst>
                <a:outerShdw blurRad="38100" dist="38100" dir="2700000" algn="tl">
                  <a:srgbClr val="C0C0C0"/>
                </a:outerShdw>
              </a:effectLst>
            </a:endParaRPr>
          </a:p>
        </p:txBody>
      </p:sp>
      <p:pic>
        <p:nvPicPr>
          <p:cNvPr id="2051" name="Picture 3" descr="C:\Users\ARZU\Desktop\tren-.jpg"/>
          <p:cNvPicPr>
            <a:picLocks noChangeAspect="1" noChangeArrowheads="1"/>
          </p:cNvPicPr>
          <p:nvPr/>
        </p:nvPicPr>
        <p:blipFill>
          <a:blip r:embed="rId3" cstate="print"/>
          <a:srcRect/>
          <a:stretch>
            <a:fillRect/>
          </a:stretch>
        </p:blipFill>
        <p:spPr bwMode="auto">
          <a:xfrm>
            <a:off x="1524000" y="4495800"/>
            <a:ext cx="5153025" cy="2076450"/>
          </a:xfrm>
          <a:prstGeom prst="rect">
            <a:avLst/>
          </a:prstGeom>
          <a:noFill/>
        </p:spPr>
      </p:pic>
      <p:pic>
        <p:nvPicPr>
          <p:cNvPr id="2052" name="Picture 4" descr="C:\Users\ARZU\Desktop\eiji.jpg"/>
          <p:cNvPicPr>
            <a:picLocks noChangeAspect="1" noChangeArrowheads="1"/>
          </p:cNvPicPr>
          <p:nvPr/>
        </p:nvPicPr>
        <p:blipFill>
          <a:blip r:embed="rId4" cstate="print"/>
          <a:srcRect/>
          <a:stretch>
            <a:fillRect/>
          </a:stretch>
        </p:blipFill>
        <p:spPr bwMode="auto">
          <a:xfrm>
            <a:off x="381000" y="1371600"/>
            <a:ext cx="4096140" cy="2886075"/>
          </a:xfrm>
          <a:prstGeom prst="rect">
            <a:avLst/>
          </a:prstGeom>
          <a:noFill/>
        </p:spPr>
      </p:pic>
      <p:pic>
        <p:nvPicPr>
          <p:cNvPr id="2053" name="Picture 5" descr="C:\Users\ARZU\Desktop\kingfisker.jpg"/>
          <p:cNvPicPr>
            <a:picLocks noChangeAspect="1" noChangeArrowheads="1"/>
          </p:cNvPicPr>
          <p:nvPr/>
        </p:nvPicPr>
        <p:blipFill>
          <a:blip r:embed="rId5" cstate="print"/>
          <a:srcRect/>
          <a:stretch>
            <a:fillRect/>
          </a:stretch>
        </p:blipFill>
        <p:spPr bwMode="auto">
          <a:xfrm>
            <a:off x="5257800" y="990600"/>
            <a:ext cx="3321897" cy="3514725"/>
          </a:xfrm>
          <a:prstGeom prst="rect">
            <a:avLst/>
          </a:prstGeom>
          <a:noFill/>
        </p:spPr>
      </p:pic>
      <p:sp>
        <p:nvSpPr>
          <p:cNvPr id="6" name="5 Dikdörtgen"/>
          <p:cNvSpPr/>
          <p:nvPr/>
        </p:nvSpPr>
        <p:spPr>
          <a:xfrm>
            <a:off x="457200" y="228600"/>
            <a:ext cx="5029200" cy="923330"/>
          </a:xfrm>
          <a:prstGeom prst="rect">
            <a:avLst/>
          </a:prstGeom>
        </p:spPr>
        <p:txBody>
          <a:bodyPr wrap="square">
            <a:spAutoFit/>
          </a:bodyPr>
          <a:lstStyle/>
          <a:p>
            <a:pPr eaLnBrk="1" hangingPunct="1"/>
            <a:r>
              <a:rPr lang="en-US" b="1" dirty="0" smtClean="0"/>
              <a:t>Transportation: How does Nature travel quickly and smoothly? </a:t>
            </a:r>
          </a:p>
          <a:p>
            <a:pPr eaLnBrk="1" hangingPunct="1"/>
            <a:r>
              <a:rPr lang="en-US" b="1" i="1" dirty="0" smtClean="0"/>
              <a:t>       The Bullet Train in Japan</a:t>
            </a:r>
            <a:endParaRPr lang="en-US" b="1" i="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RZU\Desktop\tren2.jpg"/>
          <p:cNvPicPr>
            <a:picLocks noChangeAspect="1" noChangeArrowheads="1"/>
          </p:cNvPicPr>
          <p:nvPr/>
        </p:nvPicPr>
        <p:blipFill>
          <a:blip r:embed="rId2" cstate="print"/>
          <a:srcRect/>
          <a:stretch>
            <a:fillRect/>
          </a:stretch>
        </p:blipFill>
        <p:spPr bwMode="auto">
          <a:xfrm>
            <a:off x="331161" y="1447800"/>
            <a:ext cx="8012739" cy="3743325"/>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152400"/>
            <a:ext cx="8229600" cy="1143000"/>
          </a:xfrm>
        </p:spPr>
        <p:txBody>
          <a:bodyPr>
            <a:normAutofit/>
          </a:bodyPr>
          <a:lstStyle/>
          <a:p>
            <a:pPr eaLnBrk="1" hangingPunct="1"/>
            <a:r>
              <a:rPr lang="en-US" sz="3200" b="1" dirty="0" smtClean="0">
                <a:solidFill>
                  <a:schemeClr val="bg1"/>
                </a:solidFill>
              </a:rPr>
              <a:t>SOLUTION!!</a:t>
            </a:r>
            <a:endParaRPr lang="en-GB" sz="3200" dirty="0" smtClean="0">
              <a:solidFill>
                <a:schemeClr val="bg1"/>
              </a:solidFill>
            </a:endParaRPr>
          </a:p>
        </p:txBody>
      </p:sp>
      <p:sp>
        <p:nvSpPr>
          <p:cNvPr id="3" name="Content Placeholder 2"/>
          <p:cNvSpPr>
            <a:spLocks noGrp="1"/>
          </p:cNvSpPr>
          <p:nvPr>
            <p:ph idx="1"/>
          </p:nvPr>
        </p:nvSpPr>
        <p:spPr>
          <a:xfrm>
            <a:off x="228600" y="685800"/>
            <a:ext cx="8648700" cy="3352800"/>
          </a:xfrm>
        </p:spPr>
        <p:txBody>
          <a:bodyPr rtlCol="0">
            <a:normAutofit fontScale="77500" lnSpcReduction="20000"/>
          </a:bodyPr>
          <a:lstStyle/>
          <a:p>
            <a:pPr eaLnBrk="1" fontAlgn="auto" hangingPunct="1">
              <a:spcAft>
                <a:spcPts val="0"/>
              </a:spcAft>
              <a:buFont typeface="Arial" pitchFamily="34" charset="0"/>
              <a:buChar char="•"/>
              <a:defRPr/>
            </a:pPr>
            <a:r>
              <a:rPr lang="en-US" b="1" dirty="0" smtClean="0">
                <a:solidFill>
                  <a:srgbClr val="002060"/>
                </a:solidFill>
              </a:rPr>
              <a:t>Kingfishers </a:t>
            </a:r>
            <a:r>
              <a:rPr lang="en-US" dirty="0" smtClean="0">
                <a:solidFill>
                  <a:srgbClr val="002060"/>
                </a:solidFill>
              </a:rPr>
              <a:t>move quickly from air, a low-resistance  medium, to water, a high-resistance medium. </a:t>
            </a:r>
          </a:p>
          <a:p>
            <a:pPr eaLnBrk="1" fontAlgn="auto" hangingPunct="1">
              <a:spcAft>
                <a:spcPts val="0"/>
              </a:spcAft>
              <a:buFont typeface="Arial" pitchFamily="34" charset="0"/>
              <a:buChar char="•"/>
              <a:defRPr/>
            </a:pPr>
            <a:r>
              <a:rPr lang="en-US" dirty="0" smtClean="0">
                <a:solidFill>
                  <a:srgbClr val="002060"/>
                </a:solidFill>
              </a:rPr>
              <a:t>The kingfisher's beak provides an almost ideal shape for such an impact. </a:t>
            </a:r>
          </a:p>
          <a:p>
            <a:pPr algn="just" eaLnBrk="1" fontAlgn="auto" hangingPunct="1">
              <a:spcAft>
                <a:spcPts val="0"/>
              </a:spcAft>
              <a:buFont typeface="Arial" pitchFamily="34" charset="0"/>
              <a:buChar char="•"/>
              <a:defRPr/>
            </a:pPr>
            <a:r>
              <a:rPr lang="en-US" dirty="0" smtClean="0">
                <a:solidFill>
                  <a:srgbClr val="002060"/>
                </a:solidFill>
              </a:rPr>
              <a:t>The beak is streamlined, steadily increasing in diameter from its tip to its head. </a:t>
            </a:r>
          </a:p>
          <a:p>
            <a:pPr eaLnBrk="1" fontAlgn="auto" hangingPunct="1">
              <a:spcAft>
                <a:spcPts val="0"/>
              </a:spcAft>
              <a:buFont typeface="Arial" pitchFamily="34" charset="0"/>
              <a:buChar char="•"/>
              <a:defRPr/>
            </a:pPr>
            <a:r>
              <a:rPr lang="en-US" dirty="0" smtClean="0">
                <a:solidFill>
                  <a:srgbClr val="002060"/>
                </a:solidFill>
              </a:rPr>
              <a:t>This reduces the impact as the kingfisher essentially wedges its way into the water, allowing the water to flow past the beak rather than being pushed in front of it. </a:t>
            </a:r>
          </a:p>
          <a:p>
            <a:pPr eaLnBrk="1" fontAlgn="auto" hangingPunct="1">
              <a:spcAft>
                <a:spcPts val="0"/>
              </a:spcAft>
              <a:buFont typeface="Arial" pitchFamily="34" charset="0"/>
              <a:buChar char="•"/>
              <a:defRPr/>
            </a:pPr>
            <a:r>
              <a:rPr lang="en-US" dirty="0" smtClean="0">
                <a:solidFill>
                  <a:srgbClr val="002060"/>
                </a:solidFill>
              </a:rPr>
              <a:t>Because the train faced the same challenge, moving from low drag open air to high drag air in the tunnel, </a:t>
            </a:r>
            <a:r>
              <a:rPr lang="en-US" dirty="0" err="1" smtClean="0">
                <a:solidFill>
                  <a:srgbClr val="002060"/>
                </a:solidFill>
              </a:rPr>
              <a:t>Nakatsu</a:t>
            </a:r>
            <a:r>
              <a:rPr lang="en-US" dirty="0" smtClean="0">
                <a:solidFill>
                  <a:srgbClr val="002060"/>
                </a:solidFill>
              </a:rPr>
              <a:t> designed the fore</a:t>
            </a:r>
            <a:r>
              <a:rPr lang="tr-TR" dirty="0" smtClean="0">
                <a:solidFill>
                  <a:srgbClr val="002060"/>
                </a:solidFill>
              </a:rPr>
              <a:t> </a:t>
            </a:r>
            <a:r>
              <a:rPr lang="en-US" dirty="0" smtClean="0">
                <a:solidFill>
                  <a:srgbClr val="002060"/>
                </a:solidFill>
              </a:rPr>
              <a:t>front of the </a:t>
            </a:r>
            <a:r>
              <a:rPr lang="en-US" dirty="0" err="1" smtClean="0">
                <a:solidFill>
                  <a:srgbClr val="002060"/>
                </a:solidFill>
              </a:rPr>
              <a:t>Shinkansen</a:t>
            </a:r>
            <a:r>
              <a:rPr lang="en-US" dirty="0" smtClean="0">
                <a:solidFill>
                  <a:srgbClr val="002060"/>
                </a:solidFill>
              </a:rPr>
              <a:t> train based on the beak of the kingfisher.</a:t>
            </a:r>
            <a:endParaRPr lang="en-GB" b="1" dirty="0">
              <a:solidFill>
                <a:srgbClr val="002060"/>
              </a:solidFill>
            </a:endParaRPr>
          </a:p>
        </p:txBody>
      </p:sp>
      <p:pic>
        <p:nvPicPr>
          <p:cNvPr id="14340" name="Picture 2" descr="C:\Documents and Settings\Owner\Desktop\kingfisher.gif"/>
          <p:cNvPicPr>
            <a:picLocks noChangeAspect="1" noChangeArrowheads="1"/>
          </p:cNvPicPr>
          <p:nvPr/>
        </p:nvPicPr>
        <p:blipFill>
          <a:blip r:embed="rId3" cstate="print"/>
          <a:srcRect/>
          <a:stretch>
            <a:fillRect/>
          </a:stretch>
        </p:blipFill>
        <p:spPr bwMode="auto">
          <a:xfrm>
            <a:off x="4114800" y="3962400"/>
            <a:ext cx="4762500" cy="2628900"/>
          </a:xfrm>
          <a:prstGeom prst="rect">
            <a:avLst/>
          </a:prstGeom>
          <a:noFill/>
          <a:ln w="9525">
            <a:noFill/>
            <a:miter lim="800000"/>
            <a:headEnd/>
            <a:tailEnd/>
          </a:ln>
        </p:spPr>
      </p:pic>
      <p:pic>
        <p:nvPicPr>
          <p:cNvPr id="14341" name="Picture 3" descr="C:\Documents and Settings\Owner\Desktop\bulletbird.jpg"/>
          <p:cNvPicPr>
            <a:picLocks noChangeAspect="1" noChangeArrowheads="1"/>
          </p:cNvPicPr>
          <p:nvPr/>
        </p:nvPicPr>
        <p:blipFill>
          <a:blip r:embed="rId4" cstate="print"/>
          <a:srcRect/>
          <a:stretch>
            <a:fillRect/>
          </a:stretch>
        </p:blipFill>
        <p:spPr bwMode="auto">
          <a:xfrm>
            <a:off x="152400" y="3943350"/>
            <a:ext cx="3810000" cy="2571750"/>
          </a:xfrm>
          <a:prstGeom prst="rect">
            <a:avLst/>
          </a:prstGeom>
          <a:noFill/>
          <a:ln w="9525">
            <a:noFill/>
            <a:miter lim="800000"/>
            <a:headEnd/>
            <a:tailEnd/>
          </a:ln>
        </p:spPr>
      </p:pic>
      <p:sp>
        <p:nvSpPr>
          <p:cNvPr id="6" name="5 Slayt Numarası Yer Tutucusu"/>
          <p:cNvSpPr>
            <a:spLocks noGrp="1"/>
          </p:cNvSpPr>
          <p:nvPr>
            <p:ph type="sldNum" sz="quarter" idx="12"/>
          </p:nvPr>
        </p:nvSpPr>
        <p:spPr/>
        <p:txBody>
          <a:bodyPr/>
          <a:lstStyle/>
          <a:p>
            <a:fld id="{B1DEFA8C-F947-479F-BE07-76B6B3F80BF1}" type="slidenum">
              <a:rPr lang="tr-TR" smtClean="0"/>
              <a:pPr/>
              <a:t>6</a:t>
            </a:fld>
            <a:endParaRPr lang="tr-T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910</TotalTime>
  <Words>498</Words>
  <Application>Microsoft Office PowerPoint</Application>
  <PresentationFormat>Ekran Gösterisi (4:3)</PresentationFormat>
  <Paragraphs>29</Paragraphs>
  <Slides>6</Slides>
  <Notes>3</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6</vt:i4>
      </vt:variant>
    </vt:vector>
  </HeadingPairs>
  <TitlesOfParts>
    <vt:vector size="12" baseType="lpstr">
      <vt:lpstr>Arial</vt:lpstr>
      <vt:lpstr>Calibri</vt:lpstr>
      <vt:lpstr>Constantia</vt:lpstr>
      <vt:lpstr>Verdana</vt:lpstr>
      <vt:lpstr>Wingdings 2</vt:lpstr>
      <vt:lpstr>Akış</vt:lpstr>
      <vt:lpstr>Biomimicry: Learning From Nature</vt:lpstr>
      <vt:lpstr>BI-O-MIM-IC-RY </vt:lpstr>
      <vt:lpstr>PowerPoint Sunusu</vt:lpstr>
      <vt:lpstr>     </vt:lpstr>
      <vt:lpstr>PowerPoint Sunusu</vt:lpstr>
      <vt:lpstr>SOLUTION!!</vt:lpstr>
    </vt:vector>
  </TitlesOfParts>
  <Company>Lakeland Schools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Biomimicry: Copying Mother Nature</dc:title>
  <dc:creator>A. User</dc:creator>
  <cp:lastModifiedBy>ARZU</cp:lastModifiedBy>
  <cp:revision>87</cp:revision>
  <dcterms:created xsi:type="dcterms:W3CDTF">2011-06-30T15:44:41Z</dcterms:created>
  <dcterms:modified xsi:type="dcterms:W3CDTF">2021-10-11T13:39:19Z</dcterms:modified>
</cp:coreProperties>
</file>