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Dikdörtgen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Alt Başlık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08E0E610-FD3E-4BB5-BE56-70503D63B99A}" type="datetimeFigureOut">
              <a:rPr lang="tr-TR" smtClean="0"/>
              <a:t>7.05.2020</a:t>
            </a:fld>
            <a:endParaRPr lang="tr-TR"/>
          </a:p>
        </p:txBody>
      </p:sp>
      <p:sp>
        <p:nvSpPr>
          <p:cNvPr id="17" name="Altbilgi Yer Tutucusu 16"/>
          <p:cNvSpPr>
            <a:spLocks noGrp="1"/>
          </p:cNvSpPr>
          <p:nvPr>
            <p:ph type="ftr" sz="quarter" idx="11"/>
          </p:nvPr>
        </p:nvSpPr>
        <p:spPr/>
        <p:txBody>
          <a:bodyPr/>
          <a:lstStyle/>
          <a:p>
            <a:endParaRPr lang="tr-TR"/>
          </a:p>
        </p:txBody>
      </p:sp>
      <p:sp>
        <p:nvSpPr>
          <p:cNvPr id="7" name="Düz Bağlayıcı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ayt Numarası Yer Tutucusu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0EF0DE5-0E89-4ED4-96DE-CBB32D6F8EC9}" type="slidenum">
              <a:rPr lang="tr-TR" smtClean="0"/>
              <a:t>‹#›</a:t>
            </a:fld>
            <a:endParaRPr lang="tr-TR"/>
          </a:p>
        </p:txBody>
      </p:sp>
      <p:sp>
        <p:nvSpPr>
          <p:cNvPr id="8" name="Başlık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08E0E610-FD3E-4BB5-BE56-70503D63B99A}"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0EF0DE5-0E89-4ED4-96DE-CBB32D6F8EC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Düz Bağlayıcı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9221216" y="3009902"/>
            <a:ext cx="609600" cy="441325"/>
          </a:xfrm>
        </p:spPr>
        <p:txBody>
          <a:bodyPr/>
          <a:lstStyle/>
          <a:p>
            <a:fld id="{10EF0DE5-0E89-4ED4-96DE-CBB32D6F8EC9}" type="slidenum">
              <a:rPr lang="tr-TR" smtClean="0"/>
              <a:t>‹#›</a:t>
            </a:fld>
            <a:endParaRPr lang="tr-TR"/>
          </a:p>
        </p:txBody>
      </p:sp>
      <p:sp>
        <p:nvSpPr>
          <p:cNvPr id="3" name="Dikey Metin Yer Tutucusu 2"/>
          <p:cNvSpPr>
            <a:spLocks noGrp="1"/>
          </p:cNvSpPr>
          <p:nvPr>
            <p:ph type="body" orient="vert" idx="1"/>
          </p:nvPr>
        </p:nvSpPr>
        <p:spPr>
          <a:xfrm>
            <a:off x="406400" y="304800"/>
            <a:ext cx="87376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08E0E610-FD3E-4BB5-BE56-70503D63B99A}"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2" name="Dikey Başlık 1"/>
          <p:cNvSpPr>
            <a:spLocks noGrp="1"/>
          </p:cNvSpPr>
          <p:nvPr>
            <p:ph type="title" orient="vert"/>
          </p:nvPr>
        </p:nvSpPr>
        <p:spPr>
          <a:xfrm>
            <a:off x="9855200" y="304802"/>
            <a:ext cx="19304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08E0E610-FD3E-4BB5-BE56-70503D63B99A}"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a:xfrm>
            <a:off x="5815584" y="1026373"/>
            <a:ext cx="609600" cy="441325"/>
          </a:xfrm>
        </p:spPr>
        <p:txBody>
          <a:bodyPr/>
          <a:lstStyle/>
          <a:p>
            <a:fld id="{10EF0DE5-0E89-4ED4-96DE-CBB32D6F8EC9}" type="slidenum">
              <a:rPr lang="tr-TR" smtClean="0"/>
              <a:t>‹#›</a:t>
            </a:fld>
            <a:endParaRPr lang="tr-TR"/>
          </a:p>
        </p:txBody>
      </p:sp>
      <p:sp>
        <p:nvSpPr>
          <p:cNvPr id="8" name="İçerik Yer Tutucusu 7"/>
          <p:cNvSpPr>
            <a:spLocks noGrp="1"/>
          </p:cNvSpPr>
          <p:nvPr>
            <p:ph sz="quarter" idx="1"/>
          </p:nvPr>
        </p:nvSpPr>
        <p:spPr>
          <a:xfrm>
            <a:off x="402336" y="1527048"/>
            <a:ext cx="1133856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Dikdörtgen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ikdörtgen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Altbilgi Yer Tutucusu 4"/>
          <p:cNvSpPr>
            <a:spLocks noGrp="1"/>
          </p:cNvSpPr>
          <p:nvPr>
            <p:ph type="ftr" sz="quarter" idx="11"/>
          </p:nvPr>
        </p:nvSpPr>
        <p:spPr/>
        <p:txBody>
          <a:bodyPr/>
          <a:lstStyle/>
          <a:p>
            <a:endParaRPr lang="tr-TR"/>
          </a:p>
        </p:txBody>
      </p:sp>
      <p:sp>
        <p:nvSpPr>
          <p:cNvPr id="4" name="Veri Yer Tutucusu 3"/>
          <p:cNvSpPr>
            <a:spLocks noGrp="1"/>
          </p:cNvSpPr>
          <p:nvPr>
            <p:ph type="dt" sz="half" idx="10"/>
          </p:nvPr>
        </p:nvSpPr>
        <p:spPr/>
        <p:txBody>
          <a:bodyPr/>
          <a:lstStyle/>
          <a:p>
            <a:fld id="{08E0E610-FD3E-4BB5-BE56-70503D63B99A}" type="datetimeFigureOut">
              <a:rPr lang="tr-TR" smtClean="0"/>
              <a:t>7.05.2020</a:t>
            </a:fld>
            <a:endParaRPr lang="tr-TR"/>
          </a:p>
        </p:txBody>
      </p:sp>
      <p:sp>
        <p:nvSpPr>
          <p:cNvPr id="8" name="Düz Bağlayıcı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10EF0DE5-0E89-4ED4-96DE-CBB32D6F8EC9}" type="slidenum">
              <a:rPr lang="tr-TR" smtClean="0"/>
              <a:t>‹#›</a:t>
            </a:fld>
            <a:endParaRPr lang="tr-TR"/>
          </a:p>
        </p:txBody>
      </p:sp>
      <p:sp>
        <p:nvSpPr>
          <p:cNvPr id="2" name="Başlık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02336" y="228600"/>
            <a:ext cx="11379200" cy="758952"/>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a:xfrm>
            <a:off x="7721600" y="6409944"/>
            <a:ext cx="4059936" cy="365760"/>
          </a:xfrm>
        </p:spPr>
        <p:txBody>
          <a:bodyPr/>
          <a:lstStyle/>
          <a:p>
            <a:fld id="{08E0E610-FD3E-4BB5-BE56-70503D63B99A}"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0EF0DE5-0E89-4ED4-96DE-CBB32D6F8EC9}" type="slidenum">
              <a:rPr lang="tr-TR" smtClean="0"/>
              <a:t>‹#›</a:t>
            </a:fld>
            <a:endParaRPr lang="tr-TR"/>
          </a:p>
        </p:txBody>
      </p:sp>
      <p:sp>
        <p:nvSpPr>
          <p:cNvPr id="8" name="Düz Bağlayıcı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çerik Yer Tutucusu 9"/>
          <p:cNvSpPr>
            <a:spLocks noGrp="1"/>
          </p:cNvSpPr>
          <p:nvPr>
            <p:ph sz="half" idx="1"/>
          </p:nvPr>
        </p:nvSpPr>
        <p:spPr>
          <a:xfrm>
            <a:off x="402336" y="1371600"/>
            <a:ext cx="53848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İçerik Yer Tutucusu 11"/>
          <p:cNvSpPr>
            <a:spLocks noGrp="1"/>
          </p:cNvSpPr>
          <p:nvPr>
            <p:ph sz="half" idx="2"/>
          </p:nvPr>
        </p:nvSpPr>
        <p:spPr>
          <a:xfrm>
            <a:off x="6400800" y="1371600"/>
            <a:ext cx="53848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Dikdörtgen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Dikdörtgen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Dikdörtgen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08E0E610-FD3E-4BB5-BE56-70503D63B99A}" type="datetimeFigureOut">
              <a:rPr lang="tr-TR" smtClean="0"/>
              <a:t>7.05.2020</a:t>
            </a:fld>
            <a:endParaRPr lang="tr-TR"/>
          </a:p>
        </p:txBody>
      </p:sp>
      <p:sp>
        <p:nvSpPr>
          <p:cNvPr id="8" name="Altbilgi Yer Tutucusu 7"/>
          <p:cNvSpPr>
            <a:spLocks noGrp="1"/>
          </p:cNvSpPr>
          <p:nvPr>
            <p:ph type="ftr" sz="quarter" idx="11"/>
          </p:nvPr>
        </p:nvSpPr>
        <p:spPr>
          <a:xfrm>
            <a:off x="406400" y="6409944"/>
            <a:ext cx="4775200" cy="365760"/>
          </a:xfrm>
        </p:spPr>
        <p:txBody>
          <a:bodyPr/>
          <a:lstStyle/>
          <a:p>
            <a:endParaRPr lang="tr-TR"/>
          </a:p>
        </p:txBody>
      </p:sp>
      <p:sp>
        <p:nvSpPr>
          <p:cNvPr id="15" name="Düz Bağlayıcı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çerik Yer Tutucusu 23"/>
          <p:cNvSpPr>
            <a:spLocks noGrp="1"/>
          </p:cNvSpPr>
          <p:nvPr>
            <p:ph sz="quarter" idx="2"/>
          </p:nvPr>
        </p:nvSpPr>
        <p:spPr>
          <a:xfrm>
            <a:off x="402336" y="2471383"/>
            <a:ext cx="5388864"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İçerik Yer Tutucusu 25"/>
          <p:cNvSpPr>
            <a:spLocks noGrp="1"/>
          </p:cNvSpPr>
          <p:nvPr>
            <p:ph sz="quarter" idx="4"/>
          </p:nvPr>
        </p:nvSpPr>
        <p:spPr>
          <a:xfrm>
            <a:off x="6400800" y="2471383"/>
            <a:ext cx="53848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ayt Numarası Yer Tutucusu 8"/>
          <p:cNvSpPr>
            <a:spLocks noGrp="1"/>
          </p:cNvSpPr>
          <p:nvPr>
            <p:ph type="sldNum" sz="quarter" idx="12"/>
          </p:nvPr>
        </p:nvSpPr>
        <p:spPr>
          <a:xfrm>
            <a:off x="5791200" y="1042417"/>
            <a:ext cx="609600" cy="441325"/>
          </a:xfrm>
        </p:spPr>
        <p:txBody>
          <a:bodyPr/>
          <a:lstStyle>
            <a:lvl1pPr algn="ctr">
              <a:defRPr/>
            </a:lvl1pPr>
          </a:lstStyle>
          <a:p>
            <a:fld id="{10EF0DE5-0E89-4ED4-96DE-CBB32D6F8EC9}" type="slidenum">
              <a:rPr lang="tr-TR" smtClean="0"/>
              <a:t>‹#›</a:t>
            </a:fld>
            <a:endParaRPr lang="tr-TR"/>
          </a:p>
        </p:txBody>
      </p:sp>
      <p:sp>
        <p:nvSpPr>
          <p:cNvPr id="23" name="Başlık 22"/>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08E0E610-FD3E-4BB5-BE56-70503D63B99A}" type="datetimeFigureOut">
              <a:rPr lang="tr-TR" smtClean="0"/>
              <a:t>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a:xfrm>
            <a:off x="5791200" y="1036021"/>
            <a:ext cx="609600" cy="441325"/>
          </a:xfrm>
        </p:spPr>
        <p:txBody>
          <a:bodyPr/>
          <a:lstStyle/>
          <a:p>
            <a:fld id="{10EF0DE5-0E89-4ED4-96DE-CBB32D6F8EC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ikdörtgen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Dikdörtgen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Veri Yer Tutucusu 1"/>
          <p:cNvSpPr>
            <a:spLocks noGrp="1"/>
          </p:cNvSpPr>
          <p:nvPr>
            <p:ph type="dt" sz="half" idx="10"/>
          </p:nvPr>
        </p:nvSpPr>
        <p:spPr/>
        <p:txBody>
          <a:bodyPr/>
          <a:lstStyle/>
          <a:p>
            <a:fld id="{08E0E610-FD3E-4BB5-BE56-70503D63B99A}" type="datetimeFigureOut">
              <a:rPr lang="tr-TR" smtClean="0"/>
              <a:t>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5689600" y="6324600"/>
            <a:ext cx="812800" cy="441324"/>
          </a:xfrm>
        </p:spPr>
        <p:txBody>
          <a:bodyPr/>
          <a:lstStyle>
            <a:lvl1pPr>
              <a:defRPr>
                <a:solidFill>
                  <a:srgbClr val="FFFFFF"/>
                </a:solidFill>
              </a:defRPr>
            </a:lvl1pPr>
          </a:lstStyle>
          <a:p>
            <a:fld id="{10EF0DE5-0E89-4ED4-96DE-CBB32D6F8EC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Dikdörtgen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Dikdörtgen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ikdörtgen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Düz Bağlayıcı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çerik Yer Tutucusu 19"/>
          <p:cNvSpPr>
            <a:spLocks noGrp="1"/>
          </p:cNvSpPr>
          <p:nvPr>
            <p:ph sz="quarter" idx="1"/>
          </p:nvPr>
        </p:nvSpPr>
        <p:spPr>
          <a:xfrm>
            <a:off x="4165600" y="685800"/>
            <a:ext cx="75184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10EF0DE5-0E89-4ED4-96DE-CBB32D6F8EC9}" type="slidenum">
              <a:rPr lang="tr-TR" smtClean="0"/>
              <a:t>‹#›</a:t>
            </a:fld>
            <a:endParaRPr lang="tr-TR"/>
          </a:p>
        </p:txBody>
      </p:sp>
      <p:sp>
        <p:nvSpPr>
          <p:cNvPr id="21" name="Dikdörtgen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p:txBody>
          <a:bodyPr/>
          <a:lstStyle/>
          <a:p>
            <a:fld id="{08E0E610-FD3E-4BB5-BE56-70503D63B99A}" type="datetimeFigureOut">
              <a:rPr lang="tr-TR" smtClean="0"/>
              <a:t>7.05.2020</a:t>
            </a:fld>
            <a:endParaRPr lang="tr-TR"/>
          </a:p>
        </p:txBody>
      </p:sp>
      <p:sp>
        <p:nvSpPr>
          <p:cNvPr id="6" name="Altbilgi Yer Tutucusu 5"/>
          <p:cNvSpPr>
            <a:spLocks noGrp="1"/>
          </p:cNvSpPr>
          <p:nvPr>
            <p:ph type="ftr" sz="quarter" idx="11"/>
          </p:nvPr>
        </p:nvSpPr>
        <p:spPr>
          <a:xfrm>
            <a:off x="402336" y="6410848"/>
            <a:ext cx="451104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Düz Bağlayıcı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Dikdörtgen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Dikdörtgen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828800" y="312739"/>
            <a:ext cx="609600" cy="441325"/>
          </a:xfrm>
        </p:spPr>
        <p:txBody>
          <a:bodyPr/>
          <a:lstStyle/>
          <a:p>
            <a:fld id="{10EF0DE5-0E89-4ED4-96DE-CBB32D6F8EC9}" type="slidenum">
              <a:rPr lang="tr-TR" smtClean="0"/>
              <a:t>‹#›</a:t>
            </a:fld>
            <a:endParaRPr lang="tr-TR"/>
          </a:p>
        </p:txBody>
      </p:sp>
      <p:sp>
        <p:nvSpPr>
          <p:cNvPr id="2" name="Başlık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000500" y="609600"/>
            <a:ext cx="78232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Dikdörtgen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a:xfrm>
            <a:off x="7717536" y="6404984"/>
            <a:ext cx="4059936" cy="365760"/>
          </a:xfrm>
        </p:spPr>
        <p:txBody>
          <a:bodyPr/>
          <a:lstStyle/>
          <a:p>
            <a:fld id="{08E0E610-FD3E-4BB5-BE56-70503D63B99A}" type="datetimeFigureOut">
              <a:rPr lang="tr-TR" smtClean="0"/>
              <a:t>7.05.2020</a:t>
            </a:fld>
            <a:endParaRPr lang="tr-TR"/>
          </a:p>
        </p:txBody>
      </p:sp>
      <p:sp>
        <p:nvSpPr>
          <p:cNvPr id="6" name="Altbilgi Yer Tutucusu 5"/>
          <p:cNvSpPr>
            <a:spLocks noGrp="1"/>
          </p:cNvSpPr>
          <p:nvPr>
            <p:ph type="ftr" sz="quarter" idx="11"/>
          </p:nvPr>
        </p:nvSpPr>
        <p:spPr>
          <a:xfrm>
            <a:off x="402336" y="6410848"/>
            <a:ext cx="4779264"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Veri Yer Tutucusu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08E0E610-FD3E-4BB5-BE56-70503D63B99A}" type="datetimeFigureOut">
              <a:rPr lang="tr-TR" smtClean="0"/>
              <a:t>7.05.2020</a:t>
            </a:fld>
            <a:endParaRPr lang="tr-TR"/>
          </a:p>
        </p:txBody>
      </p:sp>
      <p:sp>
        <p:nvSpPr>
          <p:cNvPr id="3" name="Altbilgi Yer Tutucusu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Dikdörtgen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Düz Bağlayıcı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0EF0DE5-0E89-4ED4-96DE-CBB32D6F8EC9}" type="slidenum">
              <a:rPr lang="tr-TR" smtClean="0"/>
              <a:t>‹#›</a:t>
            </a:fld>
            <a:endParaRPr lang="tr-TR"/>
          </a:p>
        </p:txBody>
      </p:sp>
      <p:sp>
        <p:nvSpPr>
          <p:cNvPr id="22" name="Başlık Yer Tutucusu 21"/>
          <p:cNvSpPr>
            <a:spLocks noGrp="1"/>
          </p:cNvSpPr>
          <p:nvPr>
            <p:ph type="title"/>
          </p:nvPr>
        </p:nvSpPr>
        <p:spPr>
          <a:xfrm>
            <a:off x="402336" y="228600"/>
            <a:ext cx="113792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endParaRPr lang="tr-TR" dirty="0"/>
          </a:p>
        </p:txBody>
      </p:sp>
      <p:sp>
        <p:nvSpPr>
          <p:cNvPr id="2" name="Unvan 1"/>
          <p:cNvSpPr>
            <a:spLocks noGrp="1"/>
          </p:cNvSpPr>
          <p:nvPr>
            <p:ph type="ctrTitle"/>
          </p:nvPr>
        </p:nvSpPr>
        <p:spPr/>
        <p:txBody>
          <a:bodyPr/>
          <a:lstStyle/>
          <a:p>
            <a:r>
              <a:rPr lang="tr-TR" dirty="0" smtClean="0"/>
              <a:t/>
            </a:r>
            <a:br>
              <a:rPr lang="tr-TR" dirty="0" smtClean="0"/>
            </a:br>
            <a:r>
              <a:rPr lang="tr-TR" dirty="0" smtClean="0"/>
              <a:t>DİN </a:t>
            </a:r>
            <a:r>
              <a:rPr lang="tr-TR" dirty="0" smtClean="0"/>
              <a:t>ÖĞRETİMİNDE OYUN</a:t>
            </a:r>
            <a:endParaRPr lang="tr-TR" dirty="0"/>
          </a:p>
        </p:txBody>
      </p:sp>
    </p:spTree>
    <p:extLst>
      <p:ext uri="{BB962C8B-B14F-4D97-AF65-F5344CB8AC3E}">
        <p14:creationId xmlns:p14="http://schemas.microsoft.com/office/powerpoint/2010/main" val="1664328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Yazı Oyunları</a:t>
            </a:r>
            <a:br>
              <a:rPr lang="tr-TR" dirty="0"/>
            </a:br>
            <a:endParaRPr lang="tr-TR" dirty="0"/>
          </a:p>
        </p:txBody>
      </p:sp>
      <p:sp>
        <p:nvSpPr>
          <p:cNvPr id="3" name="İçerik Yer Tutucusu 2"/>
          <p:cNvSpPr>
            <a:spLocks noGrp="1"/>
          </p:cNvSpPr>
          <p:nvPr>
            <p:ph sz="quarter" idx="1"/>
          </p:nvPr>
        </p:nvSpPr>
        <p:spPr/>
        <p:txBody>
          <a:bodyPr/>
          <a:lstStyle/>
          <a:p>
            <a:r>
              <a:rPr lang="tr-TR" b="1" dirty="0"/>
              <a:t>Metin </a:t>
            </a:r>
            <a:r>
              <a:rPr lang="tr-TR" b="1" dirty="0" smtClean="0"/>
              <a:t>Puzzle</a:t>
            </a:r>
          </a:p>
          <a:p>
            <a:r>
              <a:rPr lang="tr-TR" b="1" dirty="0"/>
              <a:t>Metin </a:t>
            </a:r>
            <a:r>
              <a:rPr lang="tr-TR" b="1" dirty="0" smtClean="0"/>
              <a:t>Tamamlama</a:t>
            </a:r>
          </a:p>
          <a:p>
            <a:r>
              <a:rPr lang="tr-TR" b="1" dirty="0"/>
              <a:t>Resme Metin </a:t>
            </a:r>
            <a:r>
              <a:rPr lang="tr-TR" b="1" dirty="0" smtClean="0"/>
              <a:t>Yazma</a:t>
            </a:r>
          </a:p>
          <a:p>
            <a:r>
              <a:rPr lang="tr-TR" b="1" dirty="0"/>
              <a:t>Burada Herkes </a:t>
            </a:r>
            <a:r>
              <a:rPr lang="tr-TR" b="1" dirty="0" smtClean="0"/>
              <a:t>Öğretmen</a:t>
            </a:r>
          </a:p>
          <a:p>
            <a:r>
              <a:rPr lang="tr-TR" b="1" dirty="0"/>
              <a:t>Bunu Kim Yapar? </a:t>
            </a:r>
            <a:endParaRPr lang="tr-TR" b="1" dirty="0" smtClean="0"/>
          </a:p>
          <a:p>
            <a:r>
              <a:rPr lang="tr-TR" b="1" dirty="0"/>
              <a:t>Kavram </a:t>
            </a:r>
            <a:r>
              <a:rPr lang="tr-TR" b="1" dirty="0" smtClean="0"/>
              <a:t>Sözlüğü</a:t>
            </a:r>
          </a:p>
          <a:p>
            <a:r>
              <a:rPr lang="tr-TR" b="1" dirty="0"/>
              <a:t>Bulmaca</a:t>
            </a:r>
            <a:endParaRPr lang="tr-TR" dirty="0"/>
          </a:p>
        </p:txBody>
      </p:sp>
    </p:spTree>
    <p:extLst>
      <p:ext uri="{BB962C8B-B14F-4D97-AF65-F5344CB8AC3E}">
        <p14:creationId xmlns:p14="http://schemas.microsoft.com/office/powerpoint/2010/main" val="3368390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Ezber Oyunları</a:t>
            </a:r>
            <a:br>
              <a:rPr lang="tr-TR" dirty="0"/>
            </a:br>
            <a:endParaRPr lang="tr-TR" dirty="0"/>
          </a:p>
        </p:txBody>
      </p:sp>
      <p:sp>
        <p:nvSpPr>
          <p:cNvPr id="3" name="İçerik Yer Tutucusu 2"/>
          <p:cNvSpPr>
            <a:spLocks noGrp="1"/>
          </p:cNvSpPr>
          <p:nvPr>
            <p:ph sz="quarter" idx="1"/>
          </p:nvPr>
        </p:nvSpPr>
        <p:spPr/>
        <p:txBody>
          <a:bodyPr/>
          <a:lstStyle/>
          <a:p>
            <a:pPr>
              <a:lnSpc>
                <a:spcPct val="200000"/>
              </a:lnSpc>
            </a:pPr>
            <a:r>
              <a:rPr lang="tr-TR" b="1" dirty="0"/>
              <a:t>Eşli </a:t>
            </a:r>
            <a:r>
              <a:rPr lang="tr-TR" b="1" dirty="0" smtClean="0"/>
              <a:t>Çalışma</a:t>
            </a:r>
          </a:p>
          <a:p>
            <a:pPr>
              <a:lnSpc>
                <a:spcPct val="200000"/>
              </a:lnSpc>
            </a:pPr>
            <a:r>
              <a:rPr lang="tr-TR" b="1" dirty="0"/>
              <a:t>Flaş Kartlarla </a:t>
            </a:r>
            <a:r>
              <a:rPr lang="tr-TR" b="1" dirty="0" smtClean="0"/>
              <a:t>Çalışma</a:t>
            </a:r>
          </a:p>
          <a:p>
            <a:pPr>
              <a:lnSpc>
                <a:spcPct val="200000"/>
              </a:lnSpc>
            </a:pPr>
            <a:r>
              <a:rPr lang="tr-TR" b="1" dirty="0"/>
              <a:t>Top </a:t>
            </a:r>
            <a:r>
              <a:rPr lang="tr-TR" b="1" dirty="0" smtClean="0"/>
              <a:t>Taşıma</a:t>
            </a:r>
          </a:p>
          <a:p>
            <a:pPr>
              <a:lnSpc>
                <a:spcPct val="200000"/>
              </a:lnSpc>
            </a:pPr>
            <a:r>
              <a:rPr lang="tr-TR" b="1" dirty="0"/>
              <a:t>Hızlı </a:t>
            </a:r>
            <a:r>
              <a:rPr lang="tr-TR" b="1" dirty="0" smtClean="0"/>
              <a:t>Tur</a:t>
            </a:r>
          </a:p>
          <a:p>
            <a:pPr>
              <a:lnSpc>
                <a:spcPct val="200000"/>
              </a:lnSpc>
            </a:pPr>
            <a:r>
              <a:rPr lang="tr-TR" b="1" dirty="0" smtClean="0"/>
              <a:t>İkileme</a:t>
            </a:r>
          </a:p>
          <a:p>
            <a:pPr>
              <a:lnSpc>
                <a:spcPct val="200000"/>
              </a:lnSpc>
            </a:pPr>
            <a:endParaRPr lang="tr-TR" dirty="0"/>
          </a:p>
        </p:txBody>
      </p:sp>
    </p:spTree>
    <p:extLst>
      <p:ext uri="{BB962C8B-B14F-4D97-AF65-F5344CB8AC3E}">
        <p14:creationId xmlns:p14="http://schemas.microsoft.com/office/powerpoint/2010/main" val="1063179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Rol ve Drama Oyunları</a:t>
            </a:r>
            <a:br>
              <a:rPr lang="tr-TR" dirty="0"/>
            </a:br>
            <a:endParaRPr lang="tr-TR" dirty="0"/>
          </a:p>
        </p:txBody>
      </p:sp>
      <p:sp>
        <p:nvSpPr>
          <p:cNvPr id="3" name="İçerik Yer Tutucusu 2"/>
          <p:cNvSpPr>
            <a:spLocks noGrp="1"/>
          </p:cNvSpPr>
          <p:nvPr>
            <p:ph sz="quarter" idx="1"/>
          </p:nvPr>
        </p:nvSpPr>
        <p:spPr/>
        <p:txBody>
          <a:bodyPr/>
          <a:lstStyle/>
          <a:p>
            <a:pPr>
              <a:lnSpc>
                <a:spcPct val="200000"/>
              </a:lnSpc>
            </a:pPr>
            <a:r>
              <a:rPr lang="tr-TR" b="1" dirty="0" smtClean="0"/>
              <a:t>Pantomim</a:t>
            </a:r>
          </a:p>
          <a:p>
            <a:pPr>
              <a:lnSpc>
                <a:spcPct val="200000"/>
              </a:lnSpc>
            </a:pPr>
            <a:r>
              <a:rPr lang="tr-TR" b="1" dirty="0"/>
              <a:t>Forum </a:t>
            </a:r>
            <a:r>
              <a:rPr lang="tr-TR" b="1" dirty="0" smtClean="0"/>
              <a:t>Tiyatro</a:t>
            </a:r>
          </a:p>
          <a:p>
            <a:pPr>
              <a:lnSpc>
                <a:spcPct val="200000"/>
              </a:lnSpc>
            </a:pPr>
            <a:r>
              <a:rPr lang="tr-TR" b="1" dirty="0" smtClean="0"/>
              <a:t>Trende</a:t>
            </a:r>
          </a:p>
          <a:p>
            <a:pPr>
              <a:lnSpc>
                <a:spcPct val="200000"/>
              </a:lnSpc>
            </a:pPr>
            <a:r>
              <a:rPr lang="tr-TR" b="1" dirty="0" smtClean="0"/>
              <a:t>Mahkeme</a:t>
            </a:r>
          </a:p>
          <a:p>
            <a:pPr>
              <a:lnSpc>
                <a:spcPct val="200000"/>
              </a:lnSpc>
            </a:pPr>
            <a:r>
              <a:rPr lang="tr-TR" b="1" dirty="0"/>
              <a:t>Görme Özürlü Olmak- Görme Özürlüye Yardım Etmek</a:t>
            </a:r>
            <a:endParaRPr lang="tr-TR" dirty="0"/>
          </a:p>
        </p:txBody>
      </p:sp>
    </p:spTree>
    <p:extLst>
      <p:ext uri="{BB962C8B-B14F-4D97-AF65-F5344CB8AC3E}">
        <p14:creationId xmlns:p14="http://schemas.microsoft.com/office/powerpoint/2010/main" val="881059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OYUN YOLUYLA ÖĞRETİMDE GRUPLA ÇALIŞMANIN ÖNEMİ</a:t>
            </a:r>
          </a:p>
        </p:txBody>
      </p:sp>
      <p:sp>
        <p:nvSpPr>
          <p:cNvPr id="3" name="İçerik Yer Tutucusu 2"/>
          <p:cNvSpPr>
            <a:spLocks noGrp="1"/>
          </p:cNvSpPr>
          <p:nvPr>
            <p:ph sz="quarter" idx="1"/>
          </p:nvPr>
        </p:nvSpPr>
        <p:spPr/>
        <p:txBody>
          <a:bodyPr>
            <a:normAutofit fontScale="92500" lnSpcReduction="10000"/>
          </a:bodyPr>
          <a:lstStyle/>
          <a:p>
            <a:pPr marL="0" indent="0" algn="just">
              <a:lnSpc>
                <a:spcPct val="200000"/>
              </a:lnSpc>
              <a:buNone/>
            </a:pPr>
            <a:r>
              <a:rPr lang="tr-TR" dirty="0"/>
              <a:t>Grupla çalışma öğrencilere; birlikte yaşayabilme, yardımlaşabilme, ortak karar verebilme, uyum gösterme, paylaşabilme, sorunları çözebilme, işbirliği yapabilme gibi becerileri kazandırarak aynı zamanda öğrencilerin sosyalleşmelerine katkı sunmaktadır. Grupla çalışmayı oyunun doğal bir parçası olarak kabul etmek gereklidir, zira oyun grupla gerçekleştirildiğinde daha fazla haz verebilecektir. </a:t>
            </a:r>
          </a:p>
        </p:txBody>
      </p:sp>
    </p:spTree>
    <p:extLst>
      <p:ext uri="{BB962C8B-B14F-4D97-AF65-F5344CB8AC3E}">
        <p14:creationId xmlns:p14="http://schemas.microsoft.com/office/powerpoint/2010/main" val="1224882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a:t>GRUP </a:t>
            </a:r>
            <a:r>
              <a:rPr lang="es-ES" dirty="0" smtClean="0"/>
              <a:t>TÜRLERİ</a:t>
            </a:r>
            <a:endParaRPr lang="tr-TR" dirty="0"/>
          </a:p>
        </p:txBody>
      </p:sp>
      <p:sp>
        <p:nvSpPr>
          <p:cNvPr id="3" name="İçerik Yer Tutucusu 2"/>
          <p:cNvSpPr>
            <a:spLocks noGrp="1"/>
          </p:cNvSpPr>
          <p:nvPr>
            <p:ph sz="quarter" idx="1"/>
          </p:nvPr>
        </p:nvSpPr>
        <p:spPr/>
        <p:txBody>
          <a:bodyPr/>
          <a:lstStyle/>
          <a:p>
            <a:pPr marL="0" indent="0">
              <a:buNone/>
            </a:pPr>
            <a:r>
              <a:rPr lang="tr-TR" dirty="0"/>
              <a:t>Din ve ahlak öğretiminde çeşitli grup </a:t>
            </a:r>
            <a:r>
              <a:rPr lang="tr-TR" dirty="0" smtClean="0"/>
              <a:t>türleri:</a:t>
            </a:r>
          </a:p>
          <a:p>
            <a:pPr lvl="0"/>
            <a:endParaRPr lang="tr-TR" b="1" dirty="0"/>
          </a:p>
          <a:p>
            <a:pPr lvl="0"/>
            <a:r>
              <a:rPr lang="tr-TR" b="1" dirty="0" smtClean="0"/>
              <a:t>Tüm </a:t>
            </a:r>
            <a:r>
              <a:rPr lang="tr-TR" b="1" dirty="0"/>
              <a:t>Grup Öğretimi:</a:t>
            </a:r>
            <a:r>
              <a:rPr lang="tr-TR" dirty="0"/>
              <a:t> Tüm sınıf bir grup olarak düşünülür. </a:t>
            </a:r>
          </a:p>
          <a:p>
            <a:r>
              <a:rPr lang="tr-TR" b="1" dirty="0"/>
              <a:t>Küçük Grup Öğretimi:</a:t>
            </a:r>
            <a:r>
              <a:rPr lang="tr-TR" dirty="0"/>
              <a:t> Küçük gruplar öğrencilerin ilgi, yetenek, bakış açıları vb. ye göre oluşturulabilir. </a:t>
            </a:r>
            <a:endParaRPr lang="tr-TR" dirty="0" smtClean="0"/>
          </a:p>
          <a:p>
            <a:pPr lvl="0"/>
            <a:r>
              <a:rPr lang="tr-TR" b="1" dirty="0"/>
              <a:t>Bağımsız Gruplar:</a:t>
            </a:r>
            <a:r>
              <a:rPr lang="tr-TR" dirty="0"/>
              <a:t> Öğrencilerin yalnız çalışmaları şeklinde etkinliklerin düzenlenmesidir. (Tok, 2011, 150-151)</a:t>
            </a:r>
          </a:p>
          <a:p>
            <a:endParaRPr lang="tr-TR" dirty="0"/>
          </a:p>
          <a:p>
            <a:endParaRPr lang="tr-TR" dirty="0"/>
          </a:p>
        </p:txBody>
      </p:sp>
    </p:spTree>
    <p:extLst>
      <p:ext uri="{BB962C8B-B14F-4D97-AF65-F5344CB8AC3E}">
        <p14:creationId xmlns:p14="http://schemas.microsoft.com/office/powerpoint/2010/main" val="835774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GRUPLAMA YOLLARI</a:t>
            </a:r>
          </a:p>
        </p:txBody>
      </p:sp>
      <p:sp>
        <p:nvSpPr>
          <p:cNvPr id="3" name="İçerik Yer Tutucusu 2"/>
          <p:cNvSpPr>
            <a:spLocks noGrp="1"/>
          </p:cNvSpPr>
          <p:nvPr>
            <p:ph sz="quarter" idx="1"/>
          </p:nvPr>
        </p:nvSpPr>
        <p:spPr>
          <a:xfrm>
            <a:off x="2592925" y="2184400"/>
            <a:ext cx="8915400" cy="3777622"/>
          </a:xfrm>
        </p:spPr>
        <p:txBody>
          <a:bodyPr>
            <a:normAutofit fontScale="85000" lnSpcReduction="10000"/>
          </a:bodyPr>
          <a:lstStyle/>
          <a:p>
            <a:pPr>
              <a:lnSpc>
                <a:spcPct val="200000"/>
              </a:lnSpc>
            </a:pPr>
            <a:r>
              <a:rPr lang="tr-TR" b="1" dirty="0"/>
              <a:t>İp </a:t>
            </a:r>
            <a:r>
              <a:rPr lang="tr-TR" b="1" dirty="0" smtClean="0"/>
              <a:t>Çekme</a:t>
            </a:r>
          </a:p>
          <a:p>
            <a:pPr>
              <a:lnSpc>
                <a:spcPct val="200000"/>
              </a:lnSpc>
            </a:pPr>
            <a:r>
              <a:rPr lang="tr-TR" b="1" dirty="0"/>
              <a:t>Hayvan </a:t>
            </a:r>
            <a:r>
              <a:rPr lang="tr-TR" b="1" dirty="0" smtClean="0"/>
              <a:t>Çiftleri</a:t>
            </a:r>
          </a:p>
          <a:p>
            <a:pPr>
              <a:lnSpc>
                <a:spcPct val="200000"/>
              </a:lnSpc>
            </a:pPr>
            <a:r>
              <a:rPr lang="tr-TR" b="1" dirty="0"/>
              <a:t>Kalpleri </a:t>
            </a:r>
            <a:r>
              <a:rPr lang="tr-TR" b="1" dirty="0" smtClean="0"/>
              <a:t>Birleştirme</a:t>
            </a:r>
          </a:p>
          <a:p>
            <a:pPr>
              <a:lnSpc>
                <a:spcPct val="200000"/>
              </a:lnSpc>
            </a:pPr>
            <a:r>
              <a:rPr lang="tr-TR" b="1" dirty="0"/>
              <a:t>Atasözü </a:t>
            </a:r>
            <a:r>
              <a:rPr lang="tr-TR" b="1" dirty="0" smtClean="0"/>
              <a:t>Tamamlama</a:t>
            </a:r>
          </a:p>
          <a:p>
            <a:pPr>
              <a:lnSpc>
                <a:spcPct val="200000"/>
              </a:lnSpc>
            </a:pPr>
            <a:r>
              <a:rPr lang="tr-TR" b="1" dirty="0"/>
              <a:t>Tanışalım</a:t>
            </a:r>
            <a:endParaRPr lang="tr-TR" dirty="0"/>
          </a:p>
        </p:txBody>
      </p:sp>
    </p:spTree>
    <p:extLst>
      <p:ext uri="{BB962C8B-B14F-4D97-AF65-F5344CB8AC3E}">
        <p14:creationId xmlns:p14="http://schemas.microsoft.com/office/powerpoint/2010/main" val="342293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Küçük Grup Oluşturma Yolları</a:t>
            </a:r>
            <a:r>
              <a:rPr lang="tr-TR" dirty="0"/>
              <a:t/>
            </a:r>
            <a:br>
              <a:rPr lang="tr-TR" dirty="0"/>
            </a:br>
            <a:endParaRPr lang="tr-TR" dirty="0"/>
          </a:p>
        </p:txBody>
      </p:sp>
      <p:sp>
        <p:nvSpPr>
          <p:cNvPr id="3" name="İçerik Yer Tutucusu 2"/>
          <p:cNvSpPr>
            <a:spLocks noGrp="1"/>
          </p:cNvSpPr>
          <p:nvPr>
            <p:ph sz="quarter" idx="1"/>
          </p:nvPr>
        </p:nvSpPr>
        <p:spPr/>
        <p:txBody>
          <a:bodyPr/>
          <a:lstStyle/>
          <a:p>
            <a:pPr>
              <a:lnSpc>
                <a:spcPct val="200000"/>
              </a:lnSpc>
            </a:pPr>
            <a:r>
              <a:rPr lang="tr-TR" b="1" dirty="0" smtClean="0"/>
              <a:t>Puzzle</a:t>
            </a:r>
          </a:p>
          <a:p>
            <a:pPr>
              <a:lnSpc>
                <a:spcPct val="200000"/>
              </a:lnSpc>
            </a:pPr>
            <a:r>
              <a:rPr lang="tr-TR" b="1" dirty="0" smtClean="0"/>
              <a:t>Çekiliş</a:t>
            </a:r>
          </a:p>
          <a:p>
            <a:pPr>
              <a:lnSpc>
                <a:spcPct val="200000"/>
              </a:lnSpc>
            </a:pPr>
            <a:r>
              <a:rPr lang="tr-TR" b="1" dirty="0" smtClean="0"/>
              <a:t>Sayışma</a:t>
            </a:r>
          </a:p>
          <a:p>
            <a:pPr>
              <a:lnSpc>
                <a:spcPct val="200000"/>
              </a:lnSpc>
            </a:pPr>
            <a:r>
              <a:rPr lang="tr-TR" b="1" dirty="0"/>
              <a:t>Düğümleme</a:t>
            </a:r>
            <a:endParaRPr lang="tr-TR" dirty="0"/>
          </a:p>
        </p:txBody>
      </p:sp>
    </p:spTree>
    <p:extLst>
      <p:ext uri="{BB962C8B-B14F-4D97-AF65-F5344CB8AC3E}">
        <p14:creationId xmlns:p14="http://schemas.microsoft.com/office/powerpoint/2010/main" val="2613269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Grupla Çalışmada Kullanılacak Etkinlikler</a:t>
            </a:r>
          </a:p>
        </p:txBody>
      </p:sp>
      <p:sp>
        <p:nvSpPr>
          <p:cNvPr id="3" name="İçerik Yer Tutucusu 2"/>
          <p:cNvSpPr>
            <a:spLocks noGrp="1"/>
          </p:cNvSpPr>
          <p:nvPr>
            <p:ph sz="quarter" idx="1"/>
          </p:nvPr>
        </p:nvSpPr>
        <p:spPr/>
        <p:txBody>
          <a:bodyPr>
            <a:normAutofit fontScale="85000" lnSpcReduction="10000"/>
          </a:bodyPr>
          <a:lstStyle/>
          <a:p>
            <a:pPr>
              <a:lnSpc>
                <a:spcPct val="200000"/>
              </a:lnSpc>
            </a:pPr>
            <a:r>
              <a:rPr lang="tr-TR" b="1" dirty="0" smtClean="0"/>
              <a:t>Başka</a:t>
            </a:r>
          </a:p>
          <a:p>
            <a:pPr>
              <a:lnSpc>
                <a:spcPct val="200000"/>
              </a:lnSpc>
            </a:pPr>
            <a:r>
              <a:rPr lang="tr-TR" b="1" dirty="0"/>
              <a:t>Grup </a:t>
            </a:r>
            <a:r>
              <a:rPr lang="tr-TR" b="1" dirty="0" smtClean="0"/>
              <a:t>Hikâyesi</a:t>
            </a:r>
          </a:p>
          <a:p>
            <a:pPr>
              <a:lnSpc>
                <a:spcPct val="200000"/>
              </a:lnSpc>
            </a:pPr>
            <a:r>
              <a:rPr lang="tr-TR" b="1" dirty="0"/>
              <a:t>Mutluluk </a:t>
            </a:r>
            <a:r>
              <a:rPr lang="tr-TR" b="1" dirty="0" smtClean="0"/>
              <a:t>Bavulu</a:t>
            </a:r>
          </a:p>
          <a:p>
            <a:pPr>
              <a:lnSpc>
                <a:spcPct val="200000"/>
              </a:lnSpc>
            </a:pPr>
            <a:r>
              <a:rPr lang="tr-TR" b="1" dirty="0"/>
              <a:t>Gazete </a:t>
            </a:r>
            <a:r>
              <a:rPr lang="tr-TR" b="1" dirty="0" smtClean="0"/>
              <a:t>Hazırlayalım</a:t>
            </a:r>
          </a:p>
          <a:p>
            <a:pPr>
              <a:lnSpc>
                <a:spcPct val="200000"/>
              </a:lnSpc>
            </a:pPr>
            <a:r>
              <a:rPr lang="tr-TR" b="1" dirty="0" err="1"/>
              <a:t>Philips</a:t>
            </a:r>
            <a:r>
              <a:rPr lang="tr-TR" b="1" dirty="0"/>
              <a:t> </a:t>
            </a:r>
            <a:r>
              <a:rPr lang="tr-TR" b="1" dirty="0" smtClean="0"/>
              <a:t>66</a:t>
            </a:r>
          </a:p>
          <a:p>
            <a:pPr>
              <a:lnSpc>
                <a:spcPct val="200000"/>
              </a:lnSpc>
            </a:pPr>
            <a:r>
              <a:rPr lang="tr-TR" b="1" dirty="0"/>
              <a:t>Üçlü Değişimi</a:t>
            </a:r>
            <a:endParaRPr lang="tr-TR" dirty="0"/>
          </a:p>
        </p:txBody>
      </p:sp>
    </p:spTree>
    <p:extLst>
      <p:ext uri="{BB962C8B-B14F-4D97-AF65-F5344CB8AC3E}">
        <p14:creationId xmlns:p14="http://schemas.microsoft.com/office/powerpoint/2010/main" val="411426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endParaRPr lang="tr-TR" dirty="0"/>
          </a:p>
          <a:p>
            <a:r>
              <a:rPr lang="tr-TR" dirty="0" smtClean="0"/>
              <a:t>Oyun Nedir?</a:t>
            </a:r>
            <a:endParaRPr lang="tr-TR" dirty="0"/>
          </a:p>
          <a:p>
            <a:r>
              <a:rPr lang="tr-TR" dirty="0" smtClean="0"/>
              <a:t>Oyun </a:t>
            </a:r>
            <a:r>
              <a:rPr lang="tr-TR" dirty="0"/>
              <a:t>Neden </a:t>
            </a:r>
            <a:r>
              <a:rPr lang="tr-TR" dirty="0" smtClean="0"/>
              <a:t>Önemlidir?  </a:t>
            </a:r>
            <a:endParaRPr lang="tr-TR" dirty="0"/>
          </a:p>
          <a:p>
            <a:r>
              <a:rPr lang="tr-TR" dirty="0" smtClean="0"/>
              <a:t>Din </a:t>
            </a:r>
            <a:r>
              <a:rPr lang="tr-TR" dirty="0"/>
              <a:t>ve Ahlak </a:t>
            </a:r>
            <a:r>
              <a:rPr lang="tr-TR" dirty="0" smtClean="0"/>
              <a:t>Öğretiminde </a:t>
            </a:r>
            <a:r>
              <a:rPr lang="tr-TR" dirty="0"/>
              <a:t>Oyun    </a:t>
            </a:r>
          </a:p>
          <a:p>
            <a:r>
              <a:rPr lang="tr-TR" dirty="0" smtClean="0"/>
              <a:t>Oyun </a:t>
            </a:r>
            <a:r>
              <a:rPr lang="tr-TR" dirty="0"/>
              <a:t>Yoluyla </a:t>
            </a:r>
            <a:r>
              <a:rPr lang="tr-TR" dirty="0" smtClean="0"/>
              <a:t>Öğretim </a:t>
            </a:r>
            <a:r>
              <a:rPr lang="tr-TR" dirty="0"/>
              <a:t>Yaklaşımı </a:t>
            </a:r>
            <a:r>
              <a:rPr lang="tr-TR" dirty="0" smtClean="0"/>
              <a:t>Hangi Oyunları </a:t>
            </a:r>
            <a:r>
              <a:rPr lang="tr-TR" dirty="0"/>
              <a:t>Kapsar?   </a:t>
            </a:r>
          </a:p>
          <a:p>
            <a:r>
              <a:rPr lang="tr-TR" dirty="0" smtClean="0"/>
              <a:t>Oyun </a:t>
            </a:r>
            <a:r>
              <a:rPr lang="tr-TR" dirty="0"/>
              <a:t>Yoluyla </a:t>
            </a:r>
            <a:r>
              <a:rPr lang="tr-TR" dirty="0" smtClean="0"/>
              <a:t>Öğretimde </a:t>
            </a:r>
            <a:r>
              <a:rPr lang="tr-TR" dirty="0"/>
              <a:t>Grupla Çalışmanın </a:t>
            </a:r>
            <a:r>
              <a:rPr lang="tr-TR" dirty="0" smtClean="0"/>
              <a:t>Önemi</a:t>
            </a:r>
            <a:endParaRPr lang="tr-TR" dirty="0"/>
          </a:p>
          <a:p>
            <a:r>
              <a:rPr lang="tr-TR" dirty="0" smtClean="0"/>
              <a:t>Grup Türleri ve </a:t>
            </a:r>
            <a:r>
              <a:rPr lang="tr-TR" dirty="0"/>
              <a:t>Gruplama Yolları</a:t>
            </a:r>
          </a:p>
          <a:p>
            <a:endParaRPr lang="tr-TR" dirty="0"/>
          </a:p>
        </p:txBody>
      </p:sp>
    </p:spTree>
    <p:extLst>
      <p:ext uri="{BB962C8B-B14F-4D97-AF65-F5344CB8AC3E}">
        <p14:creationId xmlns:p14="http://schemas.microsoft.com/office/powerpoint/2010/main" val="3899414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OYUN NEDİR? </a:t>
            </a:r>
          </a:p>
        </p:txBody>
      </p:sp>
      <p:sp>
        <p:nvSpPr>
          <p:cNvPr id="3" name="İçerik Yer Tutucusu 2"/>
          <p:cNvSpPr>
            <a:spLocks noGrp="1"/>
          </p:cNvSpPr>
          <p:nvPr>
            <p:ph sz="quarter" idx="1"/>
          </p:nvPr>
        </p:nvSpPr>
        <p:spPr>
          <a:xfrm>
            <a:off x="2589212" y="1739900"/>
            <a:ext cx="8915400" cy="4171322"/>
          </a:xfrm>
        </p:spPr>
        <p:txBody>
          <a:bodyPr>
            <a:normAutofit fontScale="70000" lnSpcReduction="20000"/>
          </a:bodyPr>
          <a:lstStyle/>
          <a:p>
            <a:pPr algn="just">
              <a:lnSpc>
                <a:spcPct val="150000"/>
              </a:lnSpc>
            </a:pPr>
            <a:r>
              <a:rPr lang="tr-TR" dirty="0"/>
              <a:t>Oyun sözlükte “Vakit geçirmeye yarayan, belli kuralları olan eğlence”, “Müzik eşliğinde yapılan hareketlerin bütünü”, “Seslendirilmek veya sahnede oynanmak için hazırlanmış eser, temsil, piyes”, “Bedenen ve kafaca yetenekleri geliştirmek amacıyla yapılan, çevikliğe dayanan her türlü yarışma” (TDK, 2005, s.1526) anlamlarında kullanılmaktadır. </a:t>
            </a:r>
            <a:endParaRPr lang="tr-TR" dirty="0" smtClean="0"/>
          </a:p>
          <a:p>
            <a:pPr algn="just">
              <a:lnSpc>
                <a:spcPct val="150000"/>
              </a:lnSpc>
            </a:pPr>
            <a:r>
              <a:rPr lang="tr-TR" dirty="0"/>
              <a:t>Oyun eğitim bilimleri sözlüğünde; Belirli öğrenmeler için düzenlenen, oyunun yapısı ve kurallarına uyarak, bazı amaçlara ulaşmak için öğrencilerin daha önce öğrendiklerini uygulama ve pekiştirmelerine yardımcı olan öğrenme ya da öğretme tekniği (Öncül, 2000, s. 845) şeklinde açıklanmaktadır. </a:t>
            </a:r>
          </a:p>
        </p:txBody>
      </p:sp>
    </p:spTree>
    <p:extLst>
      <p:ext uri="{BB962C8B-B14F-4D97-AF65-F5344CB8AC3E}">
        <p14:creationId xmlns:p14="http://schemas.microsoft.com/office/powerpoint/2010/main" val="3373645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OYUN NEDİR? </a:t>
            </a:r>
          </a:p>
        </p:txBody>
      </p:sp>
      <p:sp>
        <p:nvSpPr>
          <p:cNvPr id="3" name="İçerik Yer Tutucusu 2"/>
          <p:cNvSpPr>
            <a:spLocks noGrp="1"/>
          </p:cNvSpPr>
          <p:nvPr>
            <p:ph sz="quarter" idx="1"/>
          </p:nvPr>
        </p:nvSpPr>
        <p:spPr/>
        <p:txBody>
          <a:bodyPr/>
          <a:lstStyle/>
          <a:p>
            <a:pPr algn="just">
              <a:lnSpc>
                <a:spcPct val="150000"/>
              </a:lnSpc>
            </a:pPr>
            <a:r>
              <a:rPr lang="tr-TR" dirty="0"/>
              <a:t>D</a:t>
            </a:r>
            <a:r>
              <a:rPr lang="tr-TR" dirty="0" smtClean="0"/>
              <a:t>in </a:t>
            </a:r>
            <a:r>
              <a:rPr lang="tr-TR" dirty="0"/>
              <a:t>eğitimi bilimi açısından oyunu (eğitsel oyunu) tanımlamak gerekirse; Belli bir amaca yönelik olan, kurallı, zaman açısından sınırlı, belirli bir mekânda bireyin isteyerek ve zevk alarak katıldığı, bilişsel, </a:t>
            </a:r>
            <a:r>
              <a:rPr lang="tr-TR" dirty="0" err="1"/>
              <a:t>duyuşsal</a:t>
            </a:r>
            <a:r>
              <a:rPr lang="tr-TR" dirty="0"/>
              <a:t>, dilsel, sosyal, fiziksel ve dinsel gelişimine katkı sunan, aynı zamanda öğrenmelerinin pekiştirilmesine, değerlendirmesine yardımcı olan faaliyet demek mümkündür. </a:t>
            </a:r>
          </a:p>
          <a:p>
            <a:endParaRPr lang="tr-TR" dirty="0"/>
          </a:p>
        </p:txBody>
      </p:sp>
    </p:spTree>
    <p:extLst>
      <p:ext uri="{BB962C8B-B14F-4D97-AF65-F5344CB8AC3E}">
        <p14:creationId xmlns:p14="http://schemas.microsoft.com/office/powerpoint/2010/main" val="1994829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OYUN NEDEN ÖNEMLİDİR?</a:t>
            </a:r>
          </a:p>
        </p:txBody>
      </p:sp>
      <p:sp>
        <p:nvSpPr>
          <p:cNvPr id="3" name="İçerik Yer Tutucusu 2"/>
          <p:cNvSpPr>
            <a:spLocks noGrp="1"/>
          </p:cNvSpPr>
          <p:nvPr>
            <p:ph sz="quarter" idx="1"/>
          </p:nvPr>
        </p:nvSpPr>
        <p:spPr>
          <a:xfrm>
            <a:off x="2589212" y="1549400"/>
            <a:ext cx="8915400" cy="4361822"/>
          </a:xfrm>
        </p:spPr>
        <p:txBody>
          <a:bodyPr>
            <a:normAutofit fontScale="70000" lnSpcReduction="20000"/>
          </a:bodyPr>
          <a:lstStyle/>
          <a:p>
            <a:pPr algn="just">
              <a:lnSpc>
                <a:spcPct val="150000"/>
              </a:lnSpc>
            </a:pPr>
            <a:r>
              <a:rPr lang="tr-TR" dirty="0"/>
              <a:t>Oyun bireye zevk veren bir faaliyet olmasının yanında, bireyin bilişsel, duygusal, sosyal, bedensel ve dil gelişimine olumlu etki etmektedir. </a:t>
            </a:r>
            <a:endParaRPr lang="tr-TR" dirty="0" smtClean="0"/>
          </a:p>
          <a:p>
            <a:pPr algn="just">
              <a:lnSpc>
                <a:spcPct val="150000"/>
              </a:lnSpc>
            </a:pPr>
            <a:r>
              <a:rPr lang="tr-TR" dirty="0"/>
              <a:t>Oyun yoluyla bireylerin farklı düşünmelerine, yaratıcılıklarının gelişmesine, sevinç, hüzün ve korku gibi duygularının farkına varmalarına, grup içinde sosyalleşmelerine, kelime haznelerinin gelişmesine destek olunmaktadır. </a:t>
            </a:r>
            <a:endParaRPr lang="tr-TR" dirty="0" smtClean="0"/>
          </a:p>
          <a:p>
            <a:pPr algn="just">
              <a:lnSpc>
                <a:spcPct val="150000"/>
              </a:lnSpc>
            </a:pPr>
            <a:r>
              <a:rPr lang="tr-TR" dirty="0"/>
              <a:t>Gerçek hayatın bir kopyası olarak düşünülen oyun, aynı zamanda bireylerin toplumsal rollere uygun nasıl hareket etmesi gerektiğini öğrenmelerine, toplum içinde davranışlarını kontrol ederek, uygun davranışlar geliştirmesine yardımcı olur. </a:t>
            </a:r>
          </a:p>
        </p:txBody>
      </p:sp>
    </p:spTree>
    <p:extLst>
      <p:ext uri="{BB962C8B-B14F-4D97-AF65-F5344CB8AC3E}">
        <p14:creationId xmlns:p14="http://schemas.microsoft.com/office/powerpoint/2010/main" val="3082552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Oyunun öğrenme-öğretme ortamındaki </a:t>
            </a:r>
            <a:r>
              <a:rPr lang="tr-TR" dirty="0" smtClean="0"/>
              <a:t>katkısı: </a:t>
            </a:r>
            <a:endParaRPr lang="tr-TR" dirty="0"/>
          </a:p>
        </p:txBody>
      </p:sp>
      <p:sp>
        <p:nvSpPr>
          <p:cNvPr id="3" name="İçerik Yer Tutucusu 2"/>
          <p:cNvSpPr>
            <a:spLocks noGrp="1"/>
          </p:cNvSpPr>
          <p:nvPr>
            <p:ph sz="quarter" idx="1"/>
          </p:nvPr>
        </p:nvSpPr>
        <p:spPr>
          <a:xfrm>
            <a:off x="2589212" y="1816100"/>
            <a:ext cx="8915400" cy="4775200"/>
          </a:xfrm>
        </p:spPr>
        <p:txBody>
          <a:bodyPr>
            <a:normAutofit fontScale="70000" lnSpcReduction="20000"/>
          </a:bodyPr>
          <a:lstStyle/>
          <a:p>
            <a:r>
              <a:rPr lang="tr-TR" dirty="0"/>
              <a:t>-	Öğrenciye özgür ortam sağlamasının yanında kurallara uymayı öğretir.</a:t>
            </a:r>
          </a:p>
          <a:p>
            <a:r>
              <a:rPr lang="tr-TR" dirty="0"/>
              <a:t>-	Öğrenmeye hizmet eder.</a:t>
            </a:r>
          </a:p>
          <a:p>
            <a:r>
              <a:rPr lang="tr-TR" dirty="0"/>
              <a:t>-	Öğrencilerin öğrenme sürecinde aktif olmalarını sağlar.</a:t>
            </a:r>
          </a:p>
          <a:p>
            <a:r>
              <a:rPr lang="tr-TR" dirty="0"/>
              <a:t>-	Öğrencilere sınıf ortamında zevk alma, eğlenme fırsatı sunar.</a:t>
            </a:r>
          </a:p>
          <a:p>
            <a:r>
              <a:rPr lang="tr-TR" dirty="0"/>
              <a:t>-	Önceki öğrenmelerin ortaya çıkarılmasına, tekrar edilmesine olanak sunar.</a:t>
            </a:r>
          </a:p>
          <a:p>
            <a:r>
              <a:rPr lang="tr-TR" dirty="0"/>
              <a:t>-	Öğrenilenlerin tekrarını ve pekiştirilmesini sağlar.</a:t>
            </a:r>
          </a:p>
          <a:p>
            <a:r>
              <a:rPr lang="tr-TR" dirty="0"/>
              <a:t>-	Hatalı öğrenmelerin düzeltilmesine yardımcı olur.</a:t>
            </a:r>
          </a:p>
          <a:p>
            <a:r>
              <a:rPr lang="tr-TR" dirty="0"/>
              <a:t>-	İlgi çektiği ve birden fazla duyu organına hitap ettiği için öğrenilenlerin daha uzun hafızada kalmasına etki eder.</a:t>
            </a:r>
          </a:p>
          <a:p>
            <a:r>
              <a:rPr lang="tr-TR" dirty="0"/>
              <a:t>-	Öğrencilerin farklı şekillerde düşünmesine, fikirler arasında geçiş yapmasına etki eder. Öğrenci karar verme, eleştirme, problem çözme süreçlerinde etkindir. </a:t>
            </a:r>
          </a:p>
          <a:p>
            <a:r>
              <a:rPr lang="tr-TR" dirty="0"/>
              <a:t>-	Öğretmen- öğrenci, öğrenci-öğrenci iletişimin kurulmasına yardımcı olur.</a:t>
            </a:r>
          </a:p>
          <a:p>
            <a:r>
              <a:rPr lang="tr-TR" dirty="0"/>
              <a:t>-	Duygu ve düşüncelerin anlatımını kolaylaştırır ve özendirir. (Zengin, 2002, 52, 57-58)</a:t>
            </a:r>
          </a:p>
          <a:p>
            <a:endParaRPr lang="tr-TR" dirty="0"/>
          </a:p>
        </p:txBody>
      </p:sp>
    </p:spTree>
    <p:extLst>
      <p:ext uri="{BB962C8B-B14F-4D97-AF65-F5344CB8AC3E}">
        <p14:creationId xmlns:p14="http://schemas.microsoft.com/office/powerpoint/2010/main" val="3435434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DİN VE AHLAK ÖĞRETİMİNDE OYUN </a:t>
            </a:r>
          </a:p>
        </p:txBody>
      </p:sp>
      <p:sp>
        <p:nvSpPr>
          <p:cNvPr id="3" name="İçerik Yer Tutucusu 2"/>
          <p:cNvSpPr>
            <a:spLocks noGrp="1"/>
          </p:cNvSpPr>
          <p:nvPr>
            <p:ph sz="quarter" idx="1"/>
          </p:nvPr>
        </p:nvSpPr>
        <p:spPr>
          <a:xfrm>
            <a:off x="2589212" y="1422400"/>
            <a:ext cx="8915400" cy="4488822"/>
          </a:xfrm>
        </p:spPr>
        <p:txBody>
          <a:bodyPr>
            <a:normAutofit fontScale="92500" lnSpcReduction="20000"/>
          </a:bodyPr>
          <a:lstStyle/>
          <a:p>
            <a:pPr marL="0" indent="0">
              <a:buNone/>
            </a:pPr>
            <a:r>
              <a:rPr lang="tr-TR" dirty="0" smtClean="0"/>
              <a:t>Derste kullanılacak </a:t>
            </a:r>
            <a:r>
              <a:rPr lang="tr-TR" dirty="0"/>
              <a:t>oyunun: </a:t>
            </a:r>
          </a:p>
          <a:p>
            <a:pPr marL="0" indent="0">
              <a:buNone/>
            </a:pPr>
            <a:r>
              <a:rPr lang="tr-TR" dirty="0"/>
              <a:t>1.	Belirli bir amacı olmalı</a:t>
            </a:r>
          </a:p>
          <a:p>
            <a:pPr>
              <a:buAutoNum type="arabicPeriod" startAt="2"/>
            </a:pPr>
            <a:r>
              <a:rPr lang="tr-TR" dirty="0" smtClean="0"/>
              <a:t>Belirli </a:t>
            </a:r>
            <a:r>
              <a:rPr lang="tr-TR" dirty="0"/>
              <a:t>kuralları </a:t>
            </a:r>
            <a:r>
              <a:rPr lang="tr-TR" dirty="0" smtClean="0"/>
              <a:t>içermeli</a:t>
            </a:r>
          </a:p>
          <a:p>
            <a:pPr marL="0" indent="0">
              <a:buNone/>
            </a:pPr>
            <a:r>
              <a:rPr lang="tr-TR" dirty="0" smtClean="0"/>
              <a:t>3</a:t>
            </a:r>
            <a:r>
              <a:rPr lang="tr-TR" dirty="0"/>
              <a:t>.	Belirli bir zaman ve mekânda gerçekleşmeli</a:t>
            </a:r>
          </a:p>
          <a:p>
            <a:pPr marL="0" indent="0">
              <a:buNone/>
            </a:pPr>
            <a:r>
              <a:rPr lang="tr-TR" dirty="0"/>
              <a:t>4.	 Zevk vermeli</a:t>
            </a:r>
          </a:p>
          <a:p>
            <a:pPr marL="0" indent="0">
              <a:buNone/>
            </a:pPr>
            <a:r>
              <a:rPr lang="tr-TR" dirty="0"/>
              <a:t>5.	Öğrencilerin öğrenmesine, öğrendiklerini pekiştirmelerine ya da değerlendirmelerine yardımcı olmalı</a:t>
            </a:r>
          </a:p>
          <a:p>
            <a:pPr marL="0" indent="0">
              <a:buNone/>
            </a:pPr>
            <a:r>
              <a:rPr lang="tr-TR" dirty="0"/>
              <a:t>6.	Bireysel ya da grupla gerçekleşmeli</a:t>
            </a:r>
          </a:p>
          <a:p>
            <a:pPr marL="0" indent="0">
              <a:buNone/>
            </a:pPr>
            <a:r>
              <a:rPr lang="tr-TR" dirty="0"/>
              <a:t>7.	Bazen çeşitli araçları, materyalleri kullanmaya uygun olmalı</a:t>
            </a:r>
          </a:p>
          <a:p>
            <a:pPr marL="0" indent="0">
              <a:buNone/>
            </a:pPr>
            <a:r>
              <a:rPr lang="tr-TR" dirty="0"/>
              <a:t>8.	Edinilen kazanımların uzun süre kalıcılığına destek olmalıdır.</a:t>
            </a:r>
          </a:p>
          <a:p>
            <a:endParaRPr lang="tr-TR" dirty="0"/>
          </a:p>
        </p:txBody>
      </p:sp>
    </p:spTree>
    <p:extLst>
      <p:ext uri="{BB962C8B-B14F-4D97-AF65-F5344CB8AC3E}">
        <p14:creationId xmlns:p14="http://schemas.microsoft.com/office/powerpoint/2010/main" val="2865207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OYUN YOLUYLA ÖĞRETİM YAKLAŞIMI HANGİ OYUNLARI KAPSAR?</a:t>
            </a:r>
          </a:p>
        </p:txBody>
      </p:sp>
      <p:sp>
        <p:nvSpPr>
          <p:cNvPr id="3" name="İçerik Yer Tutucusu 2"/>
          <p:cNvSpPr>
            <a:spLocks noGrp="1"/>
          </p:cNvSpPr>
          <p:nvPr>
            <p:ph sz="quarter" idx="1"/>
          </p:nvPr>
        </p:nvSpPr>
        <p:spPr/>
        <p:txBody>
          <a:bodyPr/>
          <a:lstStyle/>
          <a:p>
            <a:pPr>
              <a:buAutoNum type="arabicPeriod"/>
            </a:pPr>
            <a:r>
              <a:rPr lang="tr-TR" dirty="0" smtClean="0"/>
              <a:t>İletişim Oyunları</a:t>
            </a:r>
          </a:p>
          <a:p>
            <a:pPr>
              <a:buAutoNum type="arabicPeriod"/>
            </a:pPr>
            <a:endParaRPr lang="tr-TR" dirty="0" smtClean="0"/>
          </a:p>
          <a:p>
            <a:pPr>
              <a:buAutoNum type="arabicPeriod" startAt="2"/>
            </a:pPr>
            <a:r>
              <a:rPr lang="tr-TR" dirty="0" smtClean="0"/>
              <a:t>Yazı Oyunları</a:t>
            </a:r>
          </a:p>
          <a:p>
            <a:pPr>
              <a:buAutoNum type="arabicPeriod" startAt="2"/>
            </a:pPr>
            <a:endParaRPr lang="tr-TR" dirty="0" smtClean="0"/>
          </a:p>
          <a:p>
            <a:pPr>
              <a:buAutoNum type="arabicPeriod" startAt="3"/>
            </a:pPr>
            <a:r>
              <a:rPr lang="tr-TR" dirty="0" smtClean="0"/>
              <a:t>Ezber </a:t>
            </a:r>
            <a:r>
              <a:rPr lang="tr-TR" dirty="0" smtClean="0"/>
              <a:t>Oyunları</a:t>
            </a:r>
          </a:p>
          <a:p>
            <a:pPr>
              <a:buAutoNum type="arabicPeriod" startAt="3"/>
            </a:pPr>
            <a:endParaRPr lang="tr-TR" dirty="0"/>
          </a:p>
          <a:p>
            <a:pPr>
              <a:buAutoNum type="arabicPeriod" startAt="3"/>
            </a:pPr>
            <a:r>
              <a:rPr lang="es-ES" dirty="0" smtClean="0"/>
              <a:t>Rol </a:t>
            </a:r>
            <a:r>
              <a:rPr lang="es-ES" dirty="0"/>
              <a:t>ve Drama </a:t>
            </a:r>
            <a:r>
              <a:rPr lang="es-ES" dirty="0" smtClean="0"/>
              <a:t>Oyunları</a:t>
            </a:r>
            <a:endParaRPr lang="tr-TR" dirty="0" smtClean="0"/>
          </a:p>
          <a:p>
            <a:endParaRPr lang="tr-TR" dirty="0"/>
          </a:p>
        </p:txBody>
      </p:sp>
    </p:spTree>
    <p:extLst>
      <p:ext uri="{BB962C8B-B14F-4D97-AF65-F5344CB8AC3E}">
        <p14:creationId xmlns:p14="http://schemas.microsoft.com/office/powerpoint/2010/main" val="4074155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İletişim Oyunları</a:t>
            </a:r>
            <a:br>
              <a:rPr lang="tr-TR" dirty="0"/>
            </a:br>
            <a:endParaRPr lang="tr-TR" dirty="0"/>
          </a:p>
        </p:txBody>
      </p:sp>
      <p:sp>
        <p:nvSpPr>
          <p:cNvPr id="3" name="İçerik Yer Tutucusu 2"/>
          <p:cNvSpPr>
            <a:spLocks noGrp="1"/>
          </p:cNvSpPr>
          <p:nvPr>
            <p:ph sz="quarter" idx="1"/>
          </p:nvPr>
        </p:nvSpPr>
        <p:spPr>
          <a:xfrm>
            <a:off x="2589212" y="1524000"/>
            <a:ext cx="8915400" cy="4387222"/>
          </a:xfrm>
        </p:spPr>
        <p:txBody>
          <a:bodyPr>
            <a:normAutofit fontScale="92500" lnSpcReduction="20000"/>
          </a:bodyPr>
          <a:lstStyle/>
          <a:p>
            <a:r>
              <a:rPr lang="tr-TR" b="1" dirty="0" smtClean="0"/>
              <a:t>Kartopu</a:t>
            </a:r>
          </a:p>
          <a:p>
            <a:endParaRPr lang="tr-TR" b="1" dirty="0"/>
          </a:p>
          <a:p>
            <a:r>
              <a:rPr lang="tr-TR" b="1" dirty="0" smtClean="0"/>
              <a:t>İç Daire</a:t>
            </a:r>
          </a:p>
          <a:p>
            <a:endParaRPr lang="tr-TR" b="1" dirty="0" smtClean="0"/>
          </a:p>
          <a:p>
            <a:r>
              <a:rPr lang="tr-TR" b="1" dirty="0" smtClean="0"/>
              <a:t>6 </a:t>
            </a:r>
            <a:r>
              <a:rPr lang="tr-TR" b="1" dirty="0"/>
              <a:t>Şapkalı </a:t>
            </a:r>
            <a:r>
              <a:rPr lang="tr-TR" b="1" dirty="0" smtClean="0"/>
              <a:t>Düşünme</a:t>
            </a:r>
          </a:p>
          <a:p>
            <a:endParaRPr lang="tr-TR" b="1" dirty="0" smtClean="0"/>
          </a:p>
          <a:p>
            <a:r>
              <a:rPr lang="tr-TR" b="1" dirty="0"/>
              <a:t>Beyin </a:t>
            </a:r>
            <a:r>
              <a:rPr lang="tr-TR" b="1" dirty="0" smtClean="0"/>
              <a:t>Fırtınası</a:t>
            </a:r>
          </a:p>
          <a:p>
            <a:endParaRPr lang="tr-TR" b="1" dirty="0" smtClean="0"/>
          </a:p>
          <a:p>
            <a:r>
              <a:rPr lang="tr-TR" b="1" dirty="0"/>
              <a:t>İki </a:t>
            </a:r>
            <a:r>
              <a:rPr lang="tr-TR" b="1" dirty="0" smtClean="0"/>
              <a:t>Sandalye</a:t>
            </a:r>
          </a:p>
          <a:p>
            <a:endParaRPr lang="tr-TR" b="1" dirty="0" smtClean="0"/>
          </a:p>
          <a:p>
            <a:r>
              <a:rPr lang="tr-TR" b="1" dirty="0"/>
              <a:t>Sıcak Sandalye</a:t>
            </a:r>
            <a:endParaRPr lang="tr-TR" dirty="0"/>
          </a:p>
        </p:txBody>
      </p:sp>
    </p:spTree>
    <p:extLst>
      <p:ext uri="{BB962C8B-B14F-4D97-AF65-F5344CB8AC3E}">
        <p14:creationId xmlns:p14="http://schemas.microsoft.com/office/powerpoint/2010/main" val="10025735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32</TotalTime>
  <Words>536</Words>
  <Application>Microsoft Office PowerPoint</Application>
  <PresentationFormat>Özel</PresentationFormat>
  <Paragraphs>105</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Kent</vt:lpstr>
      <vt:lpstr> DİN ÖĞRETİMİNDE OYUN</vt:lpstr>
      <vt:lpstr>PowerPoint Sunusu</vt:lpstr>
      <vt:lpstr>OYUN NEDİR? </vt:lpstr>
      <vt:lpstr>OYUN NEDİR? </vt:lpstr>
      <vt:lpstr>OYUN NEDEN ÖNEMLİDİR?</vt:lpstr>
      <vt:lpstr>Oyunun öğrenme-öğretme ortamındaki katkısı: </vt:lpstr>
      <vt:lpstr>DİN VE AHLAK ÖĞRETİMİNDE OYUN </vt:lpstr>
      <vt:lpstr>OYUN YOLUYLA ÖĞRETİM YAKLAŞIMI HANGİ OYUNLARI KAPSAR?</vt:lpstr>
      <vt:lpstr>İletişim Oyunları </vt:lpstr>
      <vt:lpstr>Yazı Oyunları </vt:lpstr>
      <vt:lpstr>Ezber Oyunları </vt:lpstr>
      <vt:lpstr>Rol ve Drama Oyunları </vt:lpstr>
      <vt:lpstr>OYUN YOLUYLA ÖĞRETİMDE GRUPLA ÇALIŞMANIN ÖNEMİ</vt:lpstr>
      <vt:lpstr>GRUP TÜRLERİ</vt:lpstr>
      <vt:lpstr>GRUPLAMA YOLLARI</vt:lpstr>
      <vt:lpstr>Küçük Grup Oluşturma Yolları </vt:lpstr>
      <vt:lpstr>Grupla Çalışmada Kullanılacak Etkinlikler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YOLUYLA  DİN VE AHLAK ÖĞRETİMİ</dc:title>
  <dc:creator>halise</dc:creator>
  <cp:lastModifiedBy>ihsan</cp:lastModifiedBy>
  <cp:revision>7</cp:revision>
  <dcterms:created xsi:type="dcterms:W3CDTF">2015-02-01T18:11:39Z</dcterms:created>
  <dcterms:modified xsi:type="dcterms:W3CDTF">2020-05-07T20:56:13Z</dcterms:modified>
</cp:coreProperties>
</file>