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1" r:id="rId23"/>
    <p:sldId id="292" r:id="rId24"/>
    <p:sldId id="293" r:id="rId25"/>
    <p:sldId id="294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24417" y="1196975"/>
            <a:ext cx="10943167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6533" y="2422525"/>
            <a:ext cx="10949517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altLang="en-US" dirty="0"/>
              <a:t>FİZİK TEDAVİ VE REHABİLİTASYON YÖNTEMLERİ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altLang="en-US"/>
              <a:t>ALÇAK FREKANSLI AKIMLAR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KONVANSİYONEL TENS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771255" cy="4953000"/>
          </a:xfrm>
        </p:spPr>
        <p:txBody>
          <a:bodyPr/>
          <a:lstStyle/>
          <a:p>
            <a:r>
              <a:rPr lang="en-US"/>
              <a:t>En yaygın kullanılan tiptir.</a:t>
            </a:r>
          </a:p>
          <a:p>
            <a:r>
              <a:rPr lang="en-US"/>
              <a:t>Düşük şiddette (1-100 mA), yüksek frekansta (50-100 Hz) uyarılar kullanılır.</a:t>
            </a:r>
          </a:p>
          <a:p>
            <a:r>
              <a:rPr lang="en-US"/>
              <a:t>Postoperatif ağrı ve akut ve kronik ağrıda kullanılır. </a:t>
            </a:r>
          </a:p>
          <a:p>
            <a:r>
              <a:rPr lang="en-US"/>
              <a:t>Uyarı, motor eşiğin altında olup kas kontraksiyonu olmadan analjezi sağlanır.</a:t>
            </a:r>
          </a:p>
          <a:p>
            <a:r>
              <a:rPr lang="en-US"/>
              <a:t>Analjezi uzun sürelidir.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AKUPUNKTUR BENZERİ TENS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557260" cy="4953000"/>
          </a:xfrm>
        </p:spPr>
        <p:txBody>
          <a:bodyPr/>
          <a:lstStyle/>
          <a:p>
            <a:r>
              <a:rPr lang="en-US"/>
              <a:t>Yüksek amplitüd ve düşük frekanstadır (2-4 Hz).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Endojen opiat salınımını arttırır.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Ağrının kontrol altına alınması bir kaç saate kadar gecikebilir, tedavi kesildikten sonra birkaç saat daha devam eder.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KISA YOĞUN TENS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73430"/>
            <a:ext cx="9344660" cy="4953000"/>
          </a:xfrm>
        </p:spPr>
        <p:txBody>
          <a:bodyPr/>
          <a:lstStyle/>
          <a:p>
            <a:r>
              <a:rPr lang="en-US" sz="2800"/>
              <a:t>Hiperstimülasyon analjeziside denir. Bu uygulamada hastanın dayanabileceği en yüksek şiddette akım verilir.</a:t>
            </a:r>
          </a:p>
          <a:p>
            <a:r>
              <a:rPr lang="en-US" sz="2800"/>
              <a:t>Analjezide amaçlı bu yüksek akım şiddeti ritmik olmayan kas kontraksiyonu, hatta tetanik kontraksiyon görülür.</a:t>
            </a:r>
          </a:p>
          <a:p>
            <a:r>
              <a:rPr lang="en-US" sz="2800"/>
              <a:t>1-15 dakika içerisinde analjezi başlar, buna karşın uyarı sonrası analjezi oldukça kısa sürer.</a:t>
            </a:r>
          </a:p>
          <a:p>
            <a:endParaRPr lang="en-US" sz="2800"/>
          </a:p>
          <a:p>
            <a:pPr marL="0" indent="0">
              <a:buNone/>
            </a:pPr>
            <a:r>
              <a:rPr lang="en-US" sz="2800"/>
              <a:t>Akım modülitesi şöyledir:</a:t>
            </a:r>
          </a:p>
          <a:p>
            <a:r>
              <a:rPr lang="en-US" sz="2800"/>
              <a:t>Akım geçiş süresi 200 milisaniye</a:t>
            </a:r>
          </a:p>
          <a:p>
            <a:r>
              <a:rPr lang="en-US" sz="2800"/>
              <a:t>Frekans 100-150 hz</a:t>
            </a:r>
          </a:p>
          <a:p>
            <a:r>
              <a:rPr lang="en-US" sz="2800"/>
              <a:t>Amplitüd  tolore edilecek en yüksek düzey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ym typeface="+mn-ea"/>
              </a:rPr>
              <a:t>KISA YOĞUN TENS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081645" cy="4953000"/>
          </a:xfrm>
        </p:spPr>
        <p:txBody>
          <a:bodyPr/>
          <a:lstStyle/>
          <a:p>
            <a:r>
              <a:rPr lang="en-US"/>
              <a:t>Ayrıca tetanik kontraksiyon hasta için old</a:t>
            </a:r>
            <a:r>
              <a:rPr lang="tr-TR" altLang="en-US"/>
              <a:t>u</a:t>
            </a:r>
            <a:r>
              <a:rPr lang="en-US"/>
              <a:t>kça yorucu olabilir.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Hastanın uygulama esnasında izlemi şarttır. Bu nedenle evde kullanım pek önerilmez.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PATLAYICI ( BURST) TENS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/>
              <a:t>Konvansiyonel ve akupunktur benzeri TENS in karışımıdır.</a:t>
            </a:r>
          </a:p>
          <a:p>
            <a:r>
              <a:rPr lang="en-US" sz="3000"/>
              <a:t>Yüksek ve düşük frekansta akımlar birbiri ardına verilir.</a:t>
            </a:r>
          </a:p>
          <a:p>
            <a:r>
              <a:rPr lang="en-US" sz="3000"/>
              <a:t>Uyarı esnasında hem elektriksel parestezi hem de ritmik kas kontraksiyon oluşur.</a:t>
            </a:r>
          </a:p>
          <a:p>
            <a:pPr marL="0" indent="0">
              <a:buNone/>
            </a:pPr>
            <a:endParaRPr lang="en-US" sz="3000"/>
          </a:p>
          <a:p>
            <a:pPr marL="0" indent="0">
              <a:buNone/>
            </a:pPr>
            <a:r>
              <a:rPr lang="en-US" sz="3000"/>
              <a:t>Akım parametreleri şöyledir</a:t>
            </a:r>
          </a:p>
          <a:p>
            <a:r>
              <a:rPr lang="en-US" sz="3000"/>
              <a:t>Akım geçiş süresi 60 ve 100-200 mikrosa</a:t>
            </a:r>
          </a:p>
          <a:p>
            <a:r>
              <a:rPr lang="en-US" sz="3000"/>
              <a:t>Frekans   80-100 ve 2-4 Hz</a:t>
            </a:r>
          </a:p>
          <a:p>
            <a:r>
              <a:rPr lang="en-US" sz="3000"/>
              <a:t>Amplitüd    Kuvvetli ve gözle görülebilir kontraksiyon oluşturacak düzeyde.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MODÜLE TENS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TENSin 5-6 yıldır yeni kullanılmaya başlayan formudur.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Sinirin uymunu azaltmak için, akım geçiş süresi veya şiddeti yada her ikisi birden belirli aralıklarla değil, rastlantısal verilir.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Böylece daha uzun süre ağrı kesici etki yaptığı gibi sinirin uyumuda azalmış olur.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6745" y="2084705"/>
            <a:ext cx="5079365" cy="1757680"/>
          </a:xfrm>
        </p:spPr>
        <p:txBody>
          <a:bodyPr/>
          <a:lstStyle/>
          <a:p>
            <a:r>
              <a:rPr lang="en-US"/>
              <a:t>Tetik noktalara TENS uygulanması</a:t>
            </a:r>
          </a:p>
        </p:txBody>
      </p:sp>
      <p:pic>
        <p:nvPicPr>
          <p:cNvPr id="185" name="Shape 185" descr="Y33"/>
          <p:cNvPicPr preferRelativeResize="0">
            <a:picLocks noGrp="1" noChangeAspect="1"/>
          </p:cNvPicPr>
          <p:nvPr>
            <p:ph idx="1"/>
          </p:nvPr>
        </p:nvPicPr>
        <p:blipFill>
          <a:blip r:embed="rId2"/>
          <a:srcRect l="19685" r="26245"/>
          <a:stretch>
            <a:fillRect/>
          </a:stretch>
        </p:blipFill>
        <p:spPr>
          <a:xfrm>
            <a:off x="5706110" y="36830"/>
            <a:ext cx="6422390" cy="670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" name="Shape 191" descr="Y35"/>
          <p:cNvPicPr preferRelativeResize="0">
            <a:picLocks noGrp="1" noChangeAspect="1"/>
          </p:cNvPicPr>
          <p:nvPr>
            <p:ph sz="half" idx="1"/>
          </p:nvPr>
        </p:nvPicPr>
        <p:blipFill>
          <a:blip r:embed="rId2"/>
          <a:srcRect l="6561" r="6560"/>
          <a:stretch>
            <a:fillRect/>
          </a:stretch>
        </p:blipFill>
        <p:spPr>
          <a:xfrm>
            <a:off x="469265" y="535940"/>
            <a:ext cx="5384800" cy="43002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0" name="Shape 190" descr="Y34"/>
          <p:cNvPicPr preferRelativeResize="0">
            <a:picLocks noGrp="1" noChangeAspect="1"/>
          </p:cNvPicPr>
          <p:nvPr>
            <p:ph sz="half" idx="2"/>
          </p:nvPr>
        </p:nvPicPr>
        <p:blipFill>
          <a:blip r:embed="rId3"/>
          <a:srcRect l="13124" r="13124"/>
          <a:stretch>
            <a:fillRect/>
          </a:stretch>
        </p:blipFill>
        <p:spPr>
          <a:xfrm>
            <a:off x="6460490" y="535940"/>
            <a:ext cx="5384800" cy="47301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6" name="Shape 196" descr="Y38"/>
          <p:cNvPicPr preferRelativeResize="0"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247140" y="259715"/>
            <a:ext cx="8643620" cy="64827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" name="Shape 201" descr="Y37"/>
          <p:cNvPicPr preferRelativeResize="0">
            <a:picLocks noGrp="1" noChangeAspect="1"/>
          </p:cNvPicPr>
          <p:nvPr>
            <p:ph sz="half" idx="1"/>
          </p:nvPr>
        </p:nvPicPr>
        <p:blipFill>
          <a:blip r:embed="rId2"/>
          <a:srcRect t="13124" b="26246"/>
          <a:stretch>
            <a:fillRect/>
          </a:stretch>
        </p:blipFill>
        <p:spPr>
          <a:xfrm>
            <a:off x="3601085" y="3563620"/>
            <a:ext cx="5414645" cy="31673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Shape 202" descr="Y39"/>
          <p:cNvPicPr preferRelativeResize="0">
            <a:picLocks noGrp="1" noChangeAspect="1"/>
          </p:cNvPicPr>
          <p:nvPr>
            <p:ph sz="half" idx="2"/>
          </p:nvPr>
        </p:nvPicPr>
        <p:blipFill>
          <a:blip r:embed="rId3"/>
          <a:srcRect l="3936" t="2624" r="4592" b="8749"/>
          <a:stretch>
            <a:fillRect/>
          </a:stretch>
        </p:blipFill>
        <p:spPr>
          <a:xfrm>
            <a:off x="3601085" y="-635"/>
            <a:ext cx="5384800" cy="3564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AMPLİTÜD MODÜLASYONU (Schwellstrom ya da Elektrojimnastik)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9181465" cy="4953000"/>
          </a:xfrm>
        </p:spPr>
        <p:txBody>
          <a:bodyPr/>
          <a:lstStyle/>
          <a:p>
            <a:r>
              <a:rPr lang="en-US"/>
              <a:t>Akım şiddeti, sıfırdan başlayarak en yüksek değerine  kadar yavaş yavaş yükselir, tekrar sıfıra iner ve bunu bir ara izler.</a:t>
            </a:r>
          </a:p>
          <a:p>
            <a:r>
              <a:rPr lang="en-US"/>
              <a:t>Kasa kısa bir dinlendirme olanağı kazandırılır.</a:t>
            </a:r>
          </a:p>
        </p:txBody>
      </p:sp>
      <p:pic>
        <p:nvPicPr>
          <p:cNvPr id="408" name="Shape 408" descr="Y18"/>
          <p:cNvPicPr preferRelativeResize="0">
            <a:picLocks noGrp="1" noChangeAspect="1"/>
          </p:cNvPicPr>
          <p:nvPr>
            <p:ph sz="half" idx="2"/>
          </p:nvPr>
        </p:nvPicPr>
        <p:blipFill>
          <a:blip r:embed="rId2"/>
          <a:srcRect t="16619" b="14872"/>
          <a:stretch>
            <a:fillRect/>
          </a:stretch>
        </p:blipFill>
        <p:spPr>
          <a:xfrm>
            <a:off x="3403600" y="3321050"/>
            <a:ext cx="6387465" cy="3536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ENDİKASYONLARI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773430"/>
            <a:ext cx="5384800" cy="4953000"/>
          </a:xfrm>
        </p:spPr>
        <p:txBody>
          <a:bodyPr/>
          <a:lstStyle/>
          <a:p>
            <a:pPr marL="0" indent="0">
              <a:buNone/>
            </a:pPr>
            <a:r>
              <a:rPr lang="en-US" b="1"/>
              <a:t>Akut </a:t>
            </a:r>
          </a:p>
          <a:p>
            <a:r>
              <a:rPr lang="en-US" sz="3000"/>
              <a:t>-Kas-iskelet sistemi ağrıları</a:t>
            </a:r>
          </a:p>
          <a:p>
            <a:r>
              <a:rPr lang="en-US" sz="3000"/>
              <a:t>-Postoperatif ağrı</a:t>
            </a:r>
          </a:p>
          <a:p>
            <a:r>
              <a:rPr lang="en-US" sz="3000"/>
              <a:t>-Doğum ağrısı</a:t>
            </a:r>
          </a:p>
          <a:p>
            <a:r>
              <a:rPr lang="en-US" sz="3000"/>
              <a:t>-Akut artritte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773430"/>
            <a:ext cx="5384800" cy="4953000"/>
          </a:xfrm>
        </p:spPr>
        <p:txBody>
          <a:bodyPr/>
          <a:lstStyle/>
          <a:p>
            <a:pPr marL="0" indent="0">
              <a:buNone/>
            </a:pPr>
            <a:r>
              <a:rPr lang="en-US" b="1"/>
              <a:t>Kronik</a:t>
            </a:r>
          </a:p>
          <a:p>
            <a:r>
              <a:rPr lang="en-US" sz="3000"/>
              <a:t>-Disk herniasyonu</a:t>
            </a:r>
          </a:p>
          <a:p>
            <a:r>
              <a:rPr lang="en-US" sz="3000"/>
              <a:t>-Osteoartrit</a:t>
            </a:r>
          </a:p>
          <a:p>
            <a:r>
              <a:rPr lang="en-US" sz="3000"/>
              <a:t>-Spondilolistezis</a:t>
            </a:r>
          </a:p>
          <a:p>
            <a:r>
              <a:rPr lang="en-US" sz="3000"/>
              <a:t>-MAS</a:t>
            </a:r>
          </a:p>
          <a:p>
            <a:r>
              <a:rPr lang="en-US" sz="3000"/>
              <a:t>-İnflamatuar hastalıklar</a:t>
            </a:r>
          </a:p>
          <a:p>
            <a:r>
              <a:rPr lang="en-US" sz="3000"/>
              <a:t>-Post-herpetik nöralji</a:t>
            </a:r>
          </a:p>
          <a:p>
            <a:r>
              <a:rPr lang="en-US" sz="3000"/>
              <a:t>-Migren,fontom ağrısı</a:t>
            </a:r>
          </a:p>
          <a:p>
            <a:r>
              <a:rPr lang="en-US" sz="3000"/>
              <a:t>-Diş ağrısı, orofasial ağrı</a:t>
            </a:r>
          </a:p>
          <a:p>
            <a:r>
              <a:rPr lang="en-US" sz="3000"/>
              <a:t>-Tinnitus</a:t>
            </a:r>
          </a:p>
          <a:p>
            <a:r>
              <a:rPr lang="en-US" sz="3000"/>
              <a:t>-Koksalji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KONTRENDİKASYONLARI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710295" cy="4953000"/>
          </a:xfrm>
        </p:spPr>
        <p:txBody>
          <a:bodyPr/>
          <a:lstStyle/>
          <a:p>
            <a:r>
              <a:rPr lang="en-US"/>
              <a:t>Kalp pili varsa</a:t>
            </a:r>
          </a:p>
          <a:p>
            <a:r>
              <a:rPr lang="en-US"/>
              <a:t>Gebelik</a:t>
            </a:r>
          </a:p>
          <a:p>
            <a:r>
              <a:rPr lang="en-US"/>
              <a:t>Karotis sinüs üzerine uygulama kontrendikedir.</a:t>
            </a:r>
          </a:p>
          <a:p>
            <a:r>
              <a:rPr lang="en-US"/>
              <a:t>Göz üzerine, mukozalara, SVO, TİA, epilepsi varlığında kranium üzerine uygulama önerilmez.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9008745" cy="4953000"/>
          </a:xfrm>
        </p:spPr>
        <p:txBody>
          <a:bodyPr/>
          <a:lstStyle/>
          <a:p>
            <a:r>
              <a:rPr lang="en-US"/>
              <a:t>Kronik ağrısı olan 376 hastada 6 aylık TENS kullanımı ile evde ve işte ağrı şiddetinde azalma, diğer tedavi seçeneklerinin ve ağrı kesici ilaç kullanımında azalma saptanmıştır.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Brousseu ve ark. RA’de TENS ile eklem ağrısında azalma rapor ermişlerdir.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9007475" cy="4953000"/>
          </a:xfrm>
        </p:spPr>
        <p:txBody>
          <a:bodyPr/>
          <a:lstStyle/>
          <a:p>
            <a:r>
              <a:rPr lang="en-US"/>
              <a:t>Kronik muskuloskeletal ağrıda TENS kullanımı ile ilgili 38 çalışmanın derlendiği bir metaanalizde TENS ağrı azaltmada plaseboya üstün bulunmuştur.  </a:t>
            </a:r>
          </a:p>
          <a:p>
            <a:r>
              <a:rPr lang="en-US"/>
              <a:t>Omurgasız deniz yumuşakçalarının nöral dokularında TENS uygulanması ile endojen morfin salınımı yolu ile NO salınımının arttığını bildirilmiş.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Kasın özgün hareketleri taklit edildiği için uygulamaya elektrojimnastik denir.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Aktif egzersizlere başlamadan önce yapılmalı ve hastadan yavaş yavaş istemli kasılmalarla akım impulslarını desteklemesi, daha doğrusu akımı hissettiği an aynı kasılmayı birlikte yapması istenir.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927100"/>
          </a:xfrm>
        </p:spPr>
        <p:txBody>
          <a:bodyPr/>
          <a:lstStyle/>
          <a:p>
            <a:r>
              <a:rPr lang="en-US" b="1"/>
              <a:t>ALÇAK FREKANSLI AKIMLARIN </a:t>
            </a:r>
            <a:br>
              <a:rPr lang="en-US" b="1"/>
            </a:br>
            <a:r>
              <a:rPr lang="en-US" b="1"/>
              <a:t>KULLANIM ALANLARI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17600"/>
            <a:ext cx="10972800" cy="5010150"/>
          </a:xfrm>
        </p:spPr>
        <p:txBody>
          <a:bodyPr/>
          <a:lstStyle/>
          <a:p>
            <a:r>
              <a:rPr lang="en-US" sz="2800"/>
              <a:t>Sağlıklı kasın güçlendirilmesi, enduransının artırılması,</a:t>
            </a:r>
          </a:p>
          <a:p>
            <a:r>
              <a:rPr lang="en-US" sz="2800"/>
              <a:t>Denerve kasta atrofinin önlenmesi,</a:t>
            </a:r>
          </a:p>
          <a:p>
            <a:r>
              <a:rPr lang="en-US" sz="2800"/>
              <a:t>Elektrodiagnoz,</a:t>
            </a:r>
          </a:p>
          <a:p>
            <a:r>
              <a:rPr lang="en-US" sz="2800"/>
              <a:t>FES,</a:t>
            </a:r>
          </a:p>
          <a:p>
            <a:r>
              <a:rPr lang="en-US" sz="2800"/>
              <a:t>Spastisite tedavisi,</a:t>
            </a:r>
          </a:p>
          <a:p>
            <a:r>
              <a:rPr lang="en-US" sz="2800"/>
              <a:t>EHA nın artırılması,</a:t>
            </a:r>
          </a:p>
          <a:p>
            <a:r>
              <a:rPr lang="en-US" sz="2800"/>
              <a:t>Adezyonların önlenmesi,</a:t>
            </a:r>
          </a:p>
          <a:p>
            <a:r>
              <a:rPr lang="en-US" sz="2800"/>
              <a:t>Analjezi amacıyla,</a:t>
            </a:r>
          </a:p>
          <a:p>
            <a:r>
              <a:rPr lang="en-US" sz="2800"/>
              <a:t>Venöz ve lenfatik drenajın düzenlenmesi, ödemin azaltılması,</a:t>
            </a:r>
          </a:p>
          <a:p>
            <a:r>
              <a:rPr lang="en-US" sz="2800"/>
              <a:t>Üriner inkontinans,</a:t>
            </a:r>
          </a:p>
          <a:p>
            <a:r>
              <a:rPr lang="en-US" sz="2800"/>
              <a:t>Yara iyileşmesinin hızlanması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TENS(Transkutan Elektrik Sinir Stimülasyonu)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7687310" cy="4953000"/>
          </a:xfrm>
        </p:spPr>
        <p:txBody>
          <a:bodyPr/>
          <a:lstStyle/>
          <a:p>
            <a:r>
              <a:rPr lang="en-US"/>
              <a:t>Cilde yerleştirilen elektrotlar aracılığı ile uygulanan ağrı kesici amaçlı elektrik akımıdır. 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Frekans    10-200  Hz, impuls süresi 0,05-0,5 msn, akım şiddeti 50 mA’e çıkabilen dikdörtgen uyarı akımlarıdır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7290435" cy="4953000"/>
          </a:xfrm>
        </p:spPr>
        <p:txBody>
          <a:bodyPr/>
          <a:lstStyle/>
          <a:p>
            <a:r>
              <a:rPr lang="en-US"/>
              <a:t>Taşınabilir olması,</a:t>
            </a:r>
          </a:p>
          <a:p>
            <a:r>
              <a:rPr lang="en-US"/>
              <a:t>Hastanın kendi kendine uygulayabilmesi,</a:t>
            </a:r>
          </a:p>
          <a:p>
            <a:r>
              <a:rPr lang="en-US"/>
              <a:t>Yan etkilerinin bulunmaması ve</a:t>
            </a:r>
          </a:p>
          <a:p>
            <a:r>
              <a:rPr lang="en-US"/>
              <a:t>Her zaman her yerde kullanılabilmesi avantajlarıdır.</a:t>
            </a:r>
          </a:p>
          <a:p>
            <a:r>
              <a:rPr lang="en-US"/>
              <a:t>Akım geçiş süresi, frekansı ve amplitüdünü ayarlayarak liflerin seçici olarak uyarılmasını sağlamak olasıdır.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796530" y="139700"/>
            <a:ext cx="4414520" cy="396748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Etki mekanizmaları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886190" cy="4953000"/>
          </a:xfrm>
        </p:spPr>
        <p:txBody>
          <a:bodyPr/>
          <a:lstStyle/>
          <a:p>
            <a:r>
              <a:rPr lang="en-US" b="1"/>
              <a:t>1- Kapı kontrol teorisi,</a:t>
            </a:r>
          </a:p>
          <a:p>
            <a:pPr marL="0" indent="0">
              <a:buNone/>
            </a:pPr>
            <a:endParaRPr lang="en-US" b="1"/>
          </a:p>
          <a:p>
            <a:r>
              <a:rPr lang="en-US" b="1"/>
              <a:t>2- Vücuttaki doğal opiyatların salınımını artırmak </a:t>
            </a:r>
            <a:r>
              <a:rPr lang="en-US"/>
              <a:t>(A delta ve C liflerinin düşük yoğunlukta TENS ile uyarılmasıyla ağrıyı beyne ileten bu lifler beyinde ve medulla spinalisten endojen opiat salınımını neden olurlar),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886825" cy="4953000"/>
          </a:xfrm>
        </p:spPr>
        <p:txBody>
          <a:bodyPr/>
          <a:lstStyle/>
          <a:p>
            <a:r>
              <a:rPr lang="en-US" b="1"/>
              <a:t>3- Lokal vazodilatasyon oluşturarak ağrı yapıcı mediatörlerin uzaklaştırılması,</a:t>
            </a:r>
          </a:p>
          <a:p>
            <a:pPr marL="0" indent="0">
              <a:buNone/>
            </a:pPr>
            <a:endParaRPr lang="en-US" b="1"/>
          </a:p>
          <a:p>
            <a:r>
              <a:rPr lang="en-US" b="1"/>
              <a:t>4- Akupunktur benzeri etki</a:t>
            </a:r>
            <a:r>
              <a:rPr lang="en-US"/>
              <a:t>(Bu teoride TENS’in, enerji akışını etkileyecek  akupunktur noktalarını stimüle etmek için kullanıldığı ve böylece ağrıya neden olan durumu değiştirdiği  savunulmaktadır)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Uygulama Şekilleri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8285" y="952500"/>
            <a:ext cx="6024880" cy="4953000"/>
          </a:xfrm>
        </p:spPr>
        <p:txBody>
          <a:bodyPr/>
          <a:lstStyle/>
          <a:p>
            <a:r>
              <a:rPr lang="en-US"/>
              <a:t>1- Konvansiyonel TENS,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2- Akupunktur benzeri TENS,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3- Kısa yoğun TENS,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4- Patlayıcı (Burst) TENS,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5- Modüle TENS.</a:t>
            </a:r>
          </a:p>
        </p:txBody>
      </p:sp>
      <p:pic>
        <p:nvPicPr>
          <p:cNvPr id="147" name="Shape 147" descr="Y32"/>
          <p:cNvPicPr preferRelativeResize="0">
            <a:picLocks noGrp="1" noChangeAspect="1"/>
          </p:cNvPicPr>
          <p:nvPr>
            <p:ph sz="half" idx="2"/>
          </p:nvPr>
        </p:nvPicPr>
        <p:blipFill>
          <a:blip r:embed="rId2"/>
          <a:srcRect r="19685"/>
          <a:stretch>
            <a:fillRect/>
          </a:stretch>
        </p:blipFill>
        <p:spPr>
          <a:xfrm>
            <a:off x="6273165" y="469900"/>
            <a:ext cx="5571490" cy="63360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ue Waves">
  <a:themeElements>
    <a:clrScheme name="Blu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734</Words>
  <Application>Microsoft Office PowerPoint</Application>
  <PresentationFormat>Geniş ekran</PresentationFormat>
  <Paragraphs>114</Paragraphs>
  <Slides>25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28" baseType="lpstr">
      <vt:lpstr>SimSun</vt:lpstr>
      <vt:lpstr>Arial</vt:lpstr>
      <vt:lpstr>Blue Waves</vt:lpstr>
      <vt:lpstr>FİZİK TEDAVİ VE REHABİLİTASYON YÖNTEMLERİ</vt:lpstr>
      <vt:lpstr>AMPLİTÜD MODÜLASYONU (Schwellstrom ya da Elektrojimnastik)</vt:lpstr>
      <vt:lpstr>PowerPoint Sunusu</vt:lpstr>
      <vt:lpstr>ALÇAK FREKANSLI AKIMLARIN  KULLANIM ALANLARI</vt:lpstr>
      <vt:lpstr>TENS(Transkutan Elektrik Sinir Stimülasyonu)</vt:lpstr>
      <vt:lpstr>PowerPoint Sunusu</vt:lpstr>
      <vt:lpstr>Etki mekanizmaları</vt:lpstr>
      <vt:lpstr>PowerPoint Sunusu</vt:lpstr>
      <vt:lpstr>Uygulama Şekilleri</vt:lpstr>
      <vt:lpstr>KONVANSİYONEL TENS</vt:lpstr>
      <vt:lpstr>AKUPUNKTUR BENZERİ TENS</vt:lpstr>
      <vt:lpstr>KISA YOĞUN TENS</vt:lpstr>
      <vt:lpstr>KISA YOĞUN TENS</vt:lpstr>
      <vt:lpstr>PATLAYICI ( BURST) TENS</vt:lpstr>
      <vt:lpstr>MODÜLE TENS</vt:lpstr>
      <vt:lpstr>Tetik noktalara TENS uygulanması</vt:lpstr>
      <vt:lpstr>PowerPoint Sunusu</vt:lpstr>
      <vt:lpstr>PowerPoint Sunusu</vt:lpstr>
      <vt:lpstr>PowerPoint Sunusu</vt:lpstr>
      <vt:lpstr>ENDİKASYONLARI</vt:lpstr>
      <vt:lpstr>KONTRENDİKASYONLARI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Ergun GOKTAS</cp:lastModifiedBy>
  <cp:revision>4</cp:revision>
  <dcterms:created xsi:type="dcterms:W3CDTF">2017-07-22T16:14:00Z</dcterms:created>
  <dcterms:modified xsi:type="dcterms:W3CDTF">2018-05-19T14:23:54Z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1033-10.2.0.5871</vt:lpwstr>
  </property>
</Properties>
</file>