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0" r:id="rId10"/>
    <p:sldId id="264" r:id="rId11"/>
    <p:sldId id="267" r:id="rId12"/>
    <p:sldId id="269" r:id="rId13"/>
    <p:sldId id="270" r:id="rId14"/>
    <p:sldId id="268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9EA0FE4-42E5-42DF-BF77-1A45685E6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7F55427-73CC-4423-B3D2-475FFDFBA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025AE8-4ABB-43B8-BB17-114E3B6C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6E97907-B5D8-4059-B946-793425F5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C78C6B-6664-45D6-801B-25B9B05F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13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146DF2E-70DE-4EF6-8DFA-A0B0DE00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7A62778-425A-4C66-B842-C88B5FBDD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788775-A56C-44D8-B833-CD2922AE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C0E71C-BEFE-44AE-9BBA-91D491CF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093573-89E0-4864-B4D5-50466378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40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6FB64EB-9B88-4895-B8E9-FBF4082909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C0040C-9E2A-48FD-8EBE-63A04D451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087785-F7C6-4999-9EEA-ECCBF1B3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A5FFDD-8013-4BB0-A0F5-B531F8805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C1D605-958B-4591-88BA-D8520C01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676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AFF36D9-2A88-4DC8-A3C6-5F331161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DAB56E-47CA-4232-AC4A-C54614653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6CECC6-56A1-4EB1-A3BA-27258BF7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3D5C70-22B9-4EF0-9FE5-6EEF5C23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0500A4-E462-4D87-BAA9-18A8B6F8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35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613A142-1741-4290-B340-591F9103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86655F2-5F9D-4969-B590-38260BFD1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5F5474D-BD23-406A-82D6-EFB84DD2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542D51-26FD-4358-BF68-8CEA3EC2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7632C9-4BB0-4332-9334-D8631F4D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43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8A6B2A-F555-4FA1-B5EA-6180A076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69E00C-DF8E-4320-9F48-24CC8C51F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60730EF-1616-44BD-A8F0-0279BD7A7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605792-72F4-463E-A58E-E54F82A2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840C526-1A16-4635-AB12-A2A4AB65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653C512-D0EE-48EC-AA18-31E5B98A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31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289400F-B44F-41CA-8DFA-38CD6887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CA32F87-E6F0-4CA4-8424-ADEE81899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5BDE5BF-8A05-4508-A1F8-49468F3B2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B23BEE0-9B5A-457D-8452-83747535F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D34D43D-4000-491D-BA98-2AAEA2F99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0B9DA85-4B9F-4A01-B56E-8650F872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49CB798-A67C-4D13-96A5-1E33DF54C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97EC3BE-A81F-4877-8750-9822CA5B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90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B36F42D-9AF4-404C-BF10-52871914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26D246F-A6A6-4E7C-9391-571323DB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F5DF125-FAAC-4A97-815A-88FFE067D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D657FCE-888D-4726-84AF-D3ABE1ED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17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942F190-D6B1-41D3-AEDF-9FAD4B97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855119D-DF97-46E7-B2AF-18FEE088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7B2DBD5-32F2-4E41-947B-2330140D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22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AFF1B2E-1873-418B-8134-57444D48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FFD935-FADA-4FB2-9742-EEFAD2E7A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FBBE2A8-D1BD-4FFD-BA3B-AEB6158A7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49EFFAF-6D41-4419-94B3-68E31F16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3566DB8-CAF5-4D02-9B95-FCF1A081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088BF22-D017-4EA6-BABB-F858B189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50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ED7A3E0-3453-4293-96F4-80A391C2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B3A7A84-9BEB-4CA9-B96A-203D496D62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2210252-B94A-487C-ABFB-E36BD9BDB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95F2C1F-E797-4C0F-BE84-0E6705ADD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CBC0-76B1-4CCF-B3DC-E52FA3C41764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56AAAD-84BF-42C4-98FB-F0F3E063C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47909BB-2AE1-46A9-9378-B2F89C2A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259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0E7E571-FAB7-4E9D-B50B-17B4B900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50DEF6B-D0DD-42FA-A34B-702B792E6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6DC882-6006-4417-98A6-8F1FEC970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CBC0-76B1-4CCF-B3DC-E52FA3C41764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C29084E-187D-4676-AAFD-721C44CE3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646A02-4108-4495-84BA-DA05DE111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06B-26ED-4BC0-9777-5147502CD6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32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pppassu/logical-frameworkandprojectproposal1196796740170672-4548097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turkates/a8-proje-sre-y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agingforimpact.org/tool/objective-tre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75504" y="0"/>
            <a:ext cx="10668000" cy="2387600"/>
          </a:xfrm>
        </p:spPr>
        <p:txBody>
          <a:bodyPr>
            <a:normAutofit/>
          </a:bodyPr>
          <a:lstStyle/>
          <a:p>
            <a:r>
              <a:rPr lang="tr-TR" sz="3600" dirty="0"/>
              <a:t>ZTO440 PROJE HAZIRLAMA VE DEĞERLENDİRME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75504" y="3046738"/>
            <a:ext cx="11220773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3000" dirty="0" err="1"/>
              <a:t>Doç.Dr</a:t>
            </a:r>
            <a:r>
              <a:rPr lang="tr-TR" sz="3000" dirty="0"/>
              <a:t>. SELEN DEVİREN SAYGIN</a:t>
            </a:r>
          </a:p>
          <a:p>
            <a:pPr algn="ctr"/>
            <a:r>
              <a:rPr lang="tr-TR" sz="3000" dirty="0"/>
              <a:t>Ankara Üniversitesi</a:t>
            </a:r>
          </a:p>
          <a:p>
            <a:pPr algn="ctr"/>
            <a:r>
              <a:rPr lang="tr-TR" sz="3000" dirty="0"/>
              <a:t> Ziraat Fakültesi</a:t>
            </a:r>
          </a:p>
          <a:p>
            <a:pPr algn="ctr"/>
            <a:r>
              <a:rPr lang="tr-TR" sz="3000" dirty="0"/>
              <a:t> Toprak Bilimi ve Bitki Besleme Bölümü</a:t>
            </a:r>
          </a:p>
          <a:p>
            <a:pPr algn="ctr"/>
            <a:endParaRPr lang="tr-TR" sz="3000" dirty="0"/>
          </a:p>
          <a:p>
            <a:pPr algn="ctr"/>
            <a:endParaRPr lang="tr-TR" sz="3000" dirty="0"/>
          </a:p>
        </p:txBody>
      </p:sp>
      <p:sp>
        <p:nvSpPr>
          <p:cNvPr id="4" name="3 Dikdörtgen"/>
          <p:cNvSpPr/>
          <p:nvPr/>
        </p:nvSpPr>
        <p:spPr>
          <a:xfrm>
            <a:off x="3202984" y="52755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400" dirty="0"/>
              <a:t>Ankara</a:t>
            </a:r>
          </a:p>
          <a:p>
            <a:pPr algn="ctr"/>
            <a:r>
              <a:rPr lang="tr-TR" sz="24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19560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objective tree project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12355" t="30141" r="2335" b="5988"/>
          <a:stretch>
            <a:fillRect/>
          </a:stretch>
        </p:blipFill>
        <p:spPr bwMode="auto">
          <a:xfrm>
            <a:off x="1092714" y="815581"/>
            <a:ext cx="9529566" cy="5356619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3413760" y="1188720"/>
            <a:ext cx="3749040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Çeltik üretimi Güneydoğu Anadolu bölgesi nüfusu için yeterli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1112520" y="2819400"/>
            <a:ext cx="374904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Sulama sistemleri çalışıyor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5669280" y="2804160"/>
            <a:ext cx="417576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Tarımsal</a:t>
            </a:r>
            <a:r>
              <a:rPr lang="tr-TR" b="1" dirty="0">
                <a:solidFill>
                  <a:schemeClr val="bg1"/>
                </a:solidFill>
              </a:rPr>
              <a:t> uygulamalar yeterli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1082040" y="4221480"/>
            <a:ext cx="1661160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Sistem bakımları uygun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3017520" y="4114800"/>
            <a:ext cx="1783080" cy="132343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Arızalı sulama yapıları tamir edildi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5730240" y="4175760"/>
            <a:ext cx="1965960" cy="132343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Çiftçiler için destek servisler mevcut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8016240" y="4191000"/>
            <a:ext cx="1965960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Çiftçiler yatırım için kaynağa sahip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8641080" y="5593080"/>
            <a:ext cx="196596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ARAÇLAR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8580120" y="929640"/>
            <a:ext cx="196596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AMAÇLAR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243840" y="6228695"/>
            <a:ext cx="1165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https://www.slideshare.net/pppassu/logical-frameworkandprojectproposal1196796740170672-45480971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 rot="16200000">
            <a:off x="-1668302" y="2868767"/>
            <a:ext cx="4519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Örnek Hedef Ağacı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C171E6B-E4F2-4669-B0C4-8A3ED1B83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08" t="22361" r="11175" b="21324"/>
          <a:stretch/>
        </p:blipFill>
        <p:spPr>
          <a:xfrm>
            <a:off x="883920" y="472391"/>
            <a:ext cx="10424160" cy="591321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B81D68C-6AC9-4F45-8D66-77EF73D77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0" t="81090" r="4750" b="13761"/>
          <a:stretch/>
        </p:blipFill>
        <p:spPr>
          <a:xfrm>
            <a:off x="609600" y="6294120"/>
            <a:ext cx="11034378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8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CDE5C4A-B07F-4960-8B05-33FA4D54F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0" t="19540" r="27250" b="29768"/>
          <a:stretch/>
        </p:blipFill>
        <p:spPr>
          <a:xfrm>
            <a:off x="858129" y="681546"/>
            <a:ext cx="10363200" cy="549490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AF424ADE-CF9B-4BF8-93D7-F4D4A3FFDFAA}"/>
              </a:ext>
            </a:extLst>
          </p:cNvPr>
          <p:cNvSpPr txBox="1"/>
          <p:nvPr/>
        </p:nvSpPr>
        <p:spPr>
          <a:xfrm>
            <a:off x="9818167" y="2792689"/>
            <a:ext cx="1459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  <a:highlight>
                  <a:srgbClr val="000000"/>
                </a:highlight>
              </a:rPr>
              <a:t>ETKİLER  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A4D087C-6E15-47A7-8136-CFC4B4F281A5}"/>
              </a:ext>
            </a:extLst>
          </p:cNvPr>
          <p:cNvSpPr txBox="1"/>
          <p:nvPr/>
        </p:nvSpPr>
        <p:spPr>
          <a:xfrm>
            <a:off x="9655216" y="3897273"/>
            <a:ext cx="1828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  <a:highlight>
                  <a:srgbClr val="000000"/>
                </a:highlight>
              </a:rPr>
              <a:t>NEDENLER  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EC477B4-ED1B-4E47-9649-3B90CB616940}"/>
              </a:ext>
            </a:extLst>
          </p:cNvPr>
          <p:cNvSpPr txBox="1"/>
          <p:nvPr/>
        </p:nvSpPr>
        <p:spPr>
          <a:xfrm>
            <a:off x="8492197" y="219881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highlight>
                  <a:srgbClr val="000000"/>
                </a:highlight>
              </a:rPr>
              <a:t>SORUN AĞACI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DCD93DC-3EBA-4D9F-911B-A31F804FEC5D}"/>
              </a:ext>
            </a:extLst>
          </p:cNvPr>
          <p:cNvSpPr txBox="1"/>
          <p:nvPr/>
        </p:nvSpPr>
        <p:spPr>
          <a:xfrm>
            <a:off x="5641146" y="1055077"/>
            <a:ext cx="16037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Düşük kırsal gelişme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42444E6-578D-44E9-84A6-075F5C51922F}"/>
              </a:ext>
            </a:extLst>
          </p:cNvPr>
          <p:cNvSpPr txBox="1"/>
          <p:nvPr/>
        </p:nvSpPr>
        <p:spPr>
          <a:xfrm>
            <a:off x="3840480" y="1293836"/>
            <a:ext cx="14911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Düşük ihracat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2D89EA0-9319-4BD7-B0DC-F9B7947742AA}"/>
              </a:ext>
            </a:extLst>
          </p:cNvPr>
          <p:cNvSpPr txBox="1"/>
          <p:nvPr/>
        </p:nvSpPr>
        <p:spPr>
          <a:xfrm>
            <a:off x="6733735" y="1890273"/>
            <a:ext cx="18006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Artan yoksulluk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4106692-6901-4E8A-8FAE-1A38ADFD78CD}"/>
              </a:ext>
            </a:extLst>
          </p:cNvPr>
          <p:cNvSpPr txBox="1"/>
          <p:nvPr/>
        </p:nvSpPr>
        <p:spPr>
          <a:xfrm>
            <a:off x="1812387" y="2714493"/>
            <a:ext cx="18006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Talep arzı aşıyor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B73961C-217A-4F72-90BF-04F54C97E7E9}"/>
              </a:ext>
            </a:extLst>
          </p:cNvPr>
          <p:cNvSpPr txBox="1"/>
          <p:nvPr/>
        </p:nvSpPr>
        <p:spPr>
          <a:xfrm>
            <a:off x="3926689" y="2529827"/>
            <a:ext cx="16037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Sınırlı pazar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32544BC-160F-41DC-ABA9-A6E4B21626EF}"/>
              </a:ext>
            </a:extLst>
          </p:cNvPr>
          <p:cNvSpPr txBox="1"/>
          <p:nvPr/>
        </p:nvSpPr>
        <p:spPr>
          <a:xfrm>
            <a:off x="6302327" y="2529827"/>
            <a:ext cx="133174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Yetersiz beslenme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C293E23-0A9A-4EEA-BAF0-F3D6FBDA5AEF}"/>
              </a:ext>
            </a:extLst>
          </p:cNvPr>
          <p:cNvSpPr txBox="1"/>
          <p:nvPr/>
        </p:nvSpPr>
        <p:spPr>
          <a:xfrm>
            <a:off x="8231317" y="2787260"/>
            <a:ext cx="133174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Düşük gelir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576828A-357C-4BB9-B2B6-584D0582E10D}"/>
              </a:ext>
            </a:extLst>
          </p:cNvPr>
          <p:cNvSpPr txBox="1"/>
          <p:nvPr/>
        </p:nvSpPr>
        <p:spPr>
          <a:xfrm>
            <a:off x="3202202" y="3497177"/>
            <a:ext cx="465640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Düşük tarımsal üretim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3C2696D0-02D5-4C0F-9A51-6A20AED9350D}"/>
              </a:ext>
            </a:extLst>
          </p:cNvPr>
          <p:cNvSpPr txBox="1"/>
          <p:nvPr/>
        </p:nvSpPr>
        <p:spPr>
          <a:xfrm>
            <a:off x="70338" y="4194429"/>
            <a:ext cx="22272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Mühendislerin düşük mesleki kapasitesi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DAA2D2DE-32B5-4FEF-AC9A-E14FEA75AF98}"/>
              </a:ext>
            </a:extLst>
          </p:cNvPr>
          <p:cNvSpPr txBox="1"/>
          <p:nvPr/>
        </p:nvSpPr>
        <p:spPr>
          <a:xfrm>
            <a:off x="84406" y="4927725"/>
            <a:ext cx="22272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Düşük hükümet bütçesi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31F621F4-8D0D-4EFE-B689-103C952D175F}"/>
              </a:ext>
            </a:extLst>
          </p:cNvPr>
          <p:cNvSpPr txBox="1"/>
          <p:nvPr/>
        </p:nvSpPr>
        <p:spPr>
          <a:xfrm>
            <a:off x="2370272" y="4273084"/>
            <a:ext cx="140216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Teknolojiye ve bilgiye sınırlı erişim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544CE2E-CA26-43FE-846C-10D3159851CE}"/>
              </a:ext>
            </a:extLst>
          </p:cNvPr>
          <p:cNvSpPr txBox="1"/>
          <p:nvPr/>
        </p:nvSpPr>
        <p:spPr>
          <a:xfrm>
            <a:off x="3809777" y="4094763"/>
            <a:ext cx="140216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Çiftçinin pazar bilgisinin sınırlı olması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6AAE7DD6-7D2F-48C1-BA0D-AD1E674BD4FD}"/>
              </a:ext>
            </a:extLst>
          </p:cNvPr>
          <p:cNvSpPr txBox="1"/>
          <p:nvPr/>
        </p:nvSpPr>
        <p:spPr>
          <a:xfrm>
            <a:off x="5226015" y="4273084"/>
            <a:ext cx="127812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Toprak erozyonu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96A299F7-93D1-4016-B6EA-1B967D74C6E3}"/>
              </a:ext>
            </a:extLst>
          </p:cNvPr>
          <p:cNvSpPr txBox="1"/>
          <p:nvPr/>
        </p:nvSpPr>
        <p:spPr>
          <a:xfrm>
            <a:off x="6096000" y="5196414"/>
            <a:ext cx="127812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Zayıf istatistik sistemi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EB4C1497-BB81-414C-AB81-D5C15264B491}"/>
              </a:ext>
            </a:extLst>
          </p:cNvPr>
          <p:cNvSpPr txBox="1"/>
          <p:nvPr/>
        </p:nvSpPr>
        <p:spPr>
          <a:xfrm>
            <a:off x="6597837" y="4050299"/>
            <a:ext cx="126077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Kanıta dayalı olmayan politika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56D764B2-1B77-454E-B60A-6815D9019F59}"/>
              </a:ext>
            </a:extLst>
          </p:cNvPr>
          <p:cNvSpPr txBox="1"/>
          <p:nvPr/>
        </p:nvSpPr>
        <p:spPr>
          <a:xfrm>
            <a:off x="7890033" y="4177786"/>
            <a:ext cx="153126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Araziye erişimin sınırlı olması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943C99CA-E705-4A91-93C3-990C7726B692}"/>
              </a:ext>
            </a:extLst>
          </p:cNvPr>
          <p:cNvSpPr txBox="1"/>
          <p:nvPr/>
        </p:nvSpPr>
        <p:spPr>
          <a:xfrm>
            <a:off x="7549573" y="5410244"/>
            <a:ext cx="201348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Finansal kaynağa erişememe</a:t>
            </a:r>
          </a:p>
        </p:txBody>
      </p:sp>
    </p:spTree>
    <p:extLst>
      <p:ext uri="{BB962C8B-B14F-4D97-AF65-F5344CB8AC3E}">
        <p14:creationId xmlns:p14="http://schemas.microsoft.com/office/powerpoint/2010/main" val="247849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0B7FD85-5A26-49FF-8CD1-45820AC8F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00" t="18875" r="27250" b="29767"/>
          <a:stretch/>
        </p:blipFill>
        <p:spPr>
          <a:xfrm>
            <a:off x="960120" y="701039"/>
            <a:ext cx="10424160" cy="5497673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67CB407-74D1-47A9-81CA-3C50114B1C55}"/>
              </a:ext>
            </a:extLst>
          </p:cNvPr>
          <p:cNvSpPr txBox="1"/>
          <p:nvPr/>
        </p:nvSpPr>
        <p:spPr>
          <a:xfrm>
            <a:off x="9784080" y="2849881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highlight>
                  <a:srgbClr val="000000"/>
                </a:highlight>
              </a:rPr>
              <a:t>Olası belirteçler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7583D85-9682-4216-A021-080CF7EA3EEB}"/>
              </a:ext>
            </a:extLst>
          </p:cNvPr>
          <p:cNvSpPr txBox="1"/>
          <p:nvPr/>
        </p:nvSpPr>
        <p:spPr>
          <a:xfrm>
            <a:off x="9784080" y="5198778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highlight>
                  <a:srgbClr val="000000"/>
                </a:highlight>
              </a:rPr>
              <a:t>Olası amaçlar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C607956-D496-411E-96CB-FA79864C628F}"/>
              </a:ext>
            </a:extLst>
          </p:cNvPr>
          <p:cNvSpPr txBox="1"/>
          <p:nvPr/>
        </p:nvSpPr>
        <p:spPr>
          <a:xfrm>
            <a:off x="8717280" y="19762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highlight>
                  <a:srgbClr val="000000"/>
                </a:highlight>
              </a:rPr>
              <a:t>HEDEF AĞACI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59D9A4E-2BCF-4415-A0EB-FEF89B924B6E}"/>
              </a:ext>
            </a:extLst>
          </p:cNvPr>
          <p:cNvSpPr txBox="1"/>
          <p:nvPr/>
        </p:nvSpPr>
        <p:spPr>
          <a:xfrm>
            <a:off x="5781823" y="1097280"/>
            <a:ext cx="16037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Artan kırsal kalkınma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D014DD-1421-4A93-8CE2-E28D1CD6A7F2}"/>
              </a:ext>
            </a:extLst>
          </p:cNvPr>
          <p:cNvSpPr txBox="1"/>
          <p:nvPr/>
        </p:nvSpPr>
        <p:spPr>
          <a:xfrm>
            <a:off x="4318784" y="1420445"/>
            <a:ext cx="130829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Yüksek ihracat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E9E5FA0-E88B-4A2E-9946-B570EBD8D97A}"/>
              </a:ext>
            </a:extLst>
          </p:cNvPr>
          <p:cNvSpPr txBox="1"/>
          <p:nvPr/>
        </p:nvSpPr>
        <p:spPr>
          <a:xfrm>
            <a:off x="2346962" y="2818992"/>
            <a:ext cx="130829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Artan arz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9B9E285-4C76-42CF-B6CE-C49F7F3C9907}"/>
              </a:ext>
            </a:extLst>
          </p:cNvPr>
          <p:cNvSpPr txBox="1"/>
          <p:nvPr/>
        </p:nvSpPr>
        <p:spPr>
          <a:xfrm>
            <a:off x="4240239" y="2582016"/>
            <a:ext cx="16037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Pazara erişimin artması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5D34D50-0317-455E-B08F-B95621D4EA56}"/>
              </a:ext>
            </a:extLst>
          </p:cNvPr>
          <p:cNvSpPr txBox="1"/>
          <p:nvPr/>
        </p:nvSpPr>
        <p:spPr>
          <a:xfrm>
            <a:off x="6741944" y="2023310"/>
            <a:ext cx="19753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Azalan yoksulluk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11CBFA7-2109-46DD-9ACB-3CD200F71C56}"/>
              </a:ext>
            </a:extLst>
          </p:cNvPr>
          <p:cNvSpPr txBox="1"/>
          <p:nvPr/>
        </p:nvSpPr>
        <p:spPr>
          <a:xfrm>
            <a:off x="6382630" y="2576661"/>
            <a:ext cx="14876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Gelişen beslenme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25CCC38-05C6-4BB7-AB3F-DE91906CD50F}"/>
              </a:ext>
            </a:extLst>
          </p:cNvPr>
          <p:cNvSpPr txBox="1"/>
          <p:nvPr/>
        </p:nvSpPr>
        <p:spPr>
          <a:xfrm>
            <a:off x="8274735" y="2832540"/>
            <a:ext cx="14876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Yüksek gelir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6EB912E-2649-41E6-855A-2751D7CFE050}"/>
              </a:ext>
            </a:extLst>
          </p:cNvPr>
          <p:cNvSpPr txBox="1"/>
          <p:nvPr/>
        </p:nvSpPr>
        <p:spPr>
          <a:xfrm>
            <a:off x="2713894" y="3557459"/>
            <a:ext cx="465640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Artan tarımsal üretim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D7519777-F2B8-4000-A0F4-B5317F572155}"/>
              </a:ext>
            </a:extLst>
          </p:cNvPr>
          <p:cNvSpPr txBox="1"/>
          <p:nvPr/>
        </p:nvSpPr>
        <p:spPr>
          <a:xfrm>
            <a:off x="225082" y="4210027"/>
            <a:ext cx="230593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Mühendislerin mesleki kapasitelerinin arttırılması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C0CD0287-5E65-4D85-9D2E-CA8B05035753}"/>
              </a:ext>
            </a:extLst>
          </p:cNvPr>
          <p:cNvSpPr txBox="1"/>
          <p:nvPr/>
        </p:nvSpPr>
        <p:spPr>
          <a:xfrm>
            <a:off x="1184032" y="5490295"/>
            <a:ext cx="152986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Gelir artışı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6C408BAD-70B3-42E9-8E27-82BC4AEB0513}"/>
              </a:ext>
            </a:extLst>
          </p:cNvPr>
          <p:cNvSpPr txBox="1"/>
          <p:nvPr/>
        </p:nvSpPr>
        <p:spPr>
          <a:xfrm>
            <a:off x="2564966" y="4253549"/>
            <a:ext cx="140216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Teknolojiye ve bilgiye erişimin geliştirilmesi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5C779F69-141D-4C77-8C44-2AF77845B60A}"/>
              </a:ext>
            </a:extLst>
          </p:cNvPr>
          <p:cNvSpPr txBox="1"/>
          <p:nvPr/>
        </p:nvSpPr>
        <p:spPr>
          <a:xfrm>
            <a:off x="4135859" y="4166133"/>
            <a:ext cx="140216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Çiftçinin pazar bilgisinin geliştirilmesi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06C6E65D-D9F2-491D-A808-D4DBCD890C49}"/>
              </a:ext>
            </a:extLst>
          </p:cNvPr>
          <p:cNvSpPr txBox="1"/>
          <p:nvPr/>
        </p:nvSpPr>
        <p:spPr>
          <a:xfrm>
            <a:off x="5557821" y="4196209"/>
            <a:ext cx="13324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Azalan toprak erozyonu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C1CB7273-51A8-4298-B84C-A801357AB916}"/>
              </a:ext>
            </a:extLst>
          </p:cNvPr>
          <p:cNvSpPr txBox="1"/>
          <p:nvPr/>
        </p:nvSpPr>
        <p:spPr>
          <a:xfrm>
            <a:off x="6741944" y="4191226"/>
            <a:ext cx="140216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Kanıta dayalı politikanın üretimi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06CB0730-1984-44F3-B6C0-22C784D110F1}"/>
              </a:ext>
            </a:extLst>
          </p:cNvPr>
          <p:cNvSpPr txBox="1"/>
          <p:nvPr/>
        </p:nvSpPr>
        <p:spPr>
          <a:xfrm>
            <a:off x="8155157" y="4137289"/>
            <a:ext cx="162892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Arazi kullanımının düzenlenmesi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1356DE7E-01BD-4B1B-B7EE-B3C45C79BA9C}"/>
              </a:ext>
            </a:extLst>
          </p:cNvPr>
          <p:cNvSpPr txBox="1"/>
          <p:nvPr/>
        </p:nvSpPr>
        <p:spPr>
          <a:xfrm>
            <a:off x="6251196" y="5156307"/>
            <a:ext cx="127812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Gelişen istatistik sistemi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8962D5F9-E3A5-423D-89E7-B6EC9983DC64}"/>
              </a:ext>
            </a:extLst>
          </p:cNvPr>
          <p:cNvSpPr txBox="1"/>
          <p:nvPr/>
        </p:nvSpPr>
        <p:spPr>
          <a:xfrm>
            <a:off x="7752422" y="5250091"/>
            <a:ext cx="201348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Finansal kaynağa erişim</a:t>
            </a:r>
          </a:p>
        </p:txBody>
      </p:sp>
    </p:spTree>
    <p:extLst>
      <p:ext uri="{BB962C8B-B14F-4D97-AF65-F5344CB8AC3E}">
        <p14:creationId xmlns:p14="http://schemas.microsoft.com/office/powerpoint/2010/main" val="416920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9290CF-85FC-4F3E-9612-2B4BA345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02" y="130193"/>
            <a:ext cx="11107220" cy="1325563"/>
          </a:xfrm>
        </p:spPr>
        <p:txBody>
          <a:bodyPr/>
          <a:lstStyle/>
          <a:p>
            <a:r>
              <a:rPr lang="tr-TR" b="1" dirty="0"/>
              <a:t>Uygulama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3EA265-3DFB-4A65-8C38-3AA98C1B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08" y="1455756"/>
            <a:ext cx="11562708" cy="5181350"/>
          </a:xfrm>
        </p:spPr>
        <p:txBody>
          <a:bodyPr>
            <a:normAutofit/>
          </a:bodyPr>
          <a:lstStyle/>
          <a:p>
            <a:r>
              <a:rPr lang="tr-TR" dirty="0"/>
              <a:t>Sorun ağacınızı hedef ağacınıza dönüştürün. Bunu yaparken araç-amaç bağlantısını kurmayı unutmayınız.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659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HAFTALIK DERS AKIŞI</a:t>
            </a: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701040" y="1475105"/>
            <a:ext cx="10515600" cy="4351338"/>
          </a:xfrm>
        </p:spPr>
        <p:txBody>
          <a:bodyPr>
            <a:noAutofit/>
          </a:bodyPr>
          <a:lstStyle/>
          <a:p>
            <a:r>
              <a:rPr lang="tr-TR" sz="1800" dirty="0"/>
              <a:t>1. Proje hazırlamaya giriş, temel yönetim ilkeleri </a:t>
            </a:r>
          </a:p>
          <a:p>
            <a:r>
              <a:rPr lang="tr-TR" sz="1800" dirty="0"/>
              <a:t>2</a:t>
            </a:r>
            <a:r>
              <a:rPr lang="tr-TR" sz="1800" b="1" dirty="0"/>
              <a:t>. </a:t>
            </a:r>
            <a:r>
              <a:rPr lang="tr-TR" sz="1800" dirty="0"/>
              <a:t>Sorun analizi, problem temelli yaklaşımın benimsenmesi</a:t>
            </a:r>
          </a:p>
          <a:p>
            <a:r>
              <a:rPr lang="tr-TR" sz="1800" b="1" dirty="0"/>
              <a:t>3. Hedef analizi, uygun yöntem seçimi</a:t>
            </a:r>
          </a:p>
          <a:p>
            <a:r>
              <a:rPr lang="tr-TR" sz="1800" dirty="0"/>
              <a:t>4. Paydaş analizi, proje ekibinin yetkinlikleri ve görev dağılımları</a:t>
            </a:r>
          </a:p>
          <a:p>
            <a:r>
              <a:rPr lang="tr-TR" sz="1800" dirty="0"/>
              <a:t>5. Maliyet analizi, yapılabilirlik</a:t>
            </a:r>
            <a:endParaRPr lang="tr-TR" sz="1800" b="1" dirty="0"/>
          </a:p>
          <a:p>
            <a:r>
              <a:rPr lang="tr-TR" sz="1800" dirty="0"/>
              <a:t>6. Mantıksal çerçevenin oluşturulması</a:t>
            </a:r>
          </a:p>
          <a:p>
            <a:r>
              <a:rPr lang="tr-TR" sz="1800" dirty="0"/>
              <a:t>7. Ara sınav</a:t>
            </a:r>
          </a:p>
          <a:p>
            <a:r>
              <a:rPr lang="tr-TR" sz="1800" dirty="0"/>
              <a:t>8. Örnek proje taslakları ile projelendirme (Örnek tema: İklim değişikliği ile mücadele)</a:t>
            </a:r>
          </a:p>
          <a:p>
            <a:r>
              <a:rPr lang="tr-TR" sz="1800" dirty="0"/>
              <a:t>9. GZTF analizi ile örnek proje değerlendirme </a:t>
            </a:r>
          </a:p>
          <a:p>
            <a:r>
              <a:rPr lang="tr-TR" sz="1800" dirty="0"/>
              <a:t>10. Örnek proje taslakları ile projelendirme (Örnek tema: Sürdürülebilir tarım sistemlerinin yaygınlaştırılması)</a:t>
            </a:r>
          </a:p>
          <a:p>
            <a:r>
              <a:rPr lang="tr-TR" sz="1800" dirty="0"/>
              <a:t>11. GZTF analizi ile örnek proje değerlendirme</a:t>
            </a:r>
          </a:p>
          <a:p>
            <a:r>
              <a:rPr lang="tr-TR" sz="1800" dirty="0"/>
              <a:t>12. Örnek proje taslakları ile projelendirme (Örnek tema: Doğal kaynakların korunması)</a:t>
            </a:r>
          </a:p>
          <a:p>
            <a:r>
              <a:rPr lang="tr-TR" sz="1800" dirty="0"/>
              <a:t>13. GZTF analizi ile örnek proje değerlendirme</a:t>
            </a:r>
          </a:p>
          <a:p>
            <a:r>
              <a:rPr lang="tr-TR" sz="1800" dirty="0"/>
              <a:t>14. Genel değerlendirme</a:t>
            </a:r>
          </a:p>
          <a:p>
            <a:endParaRPr lang="tr-TR" sz="1800" dirty="0"/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45558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/>
              <a:t>Hedef analizi, uygun yöntem seçimi</a:t>
            </a:r>
            <a:endParaRPr lang="tr-TR" u="sng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600201"/>
            <a:ext cx="11140440" cy="4525963"/>
          </a:xfrm>
        </p:spPr>
        <p:txBody>
          <a:bodyPr>
            <a:normAutofit/>
          </a:bodyPr>
          <a:lstStyle/>
          <a:p>
            <a:r>
              <a:rPr lang="tr-TR" dirty="0"/>
              <a:t>Hedef analizi, istenen gelecek durumun </a:t>
            </a:r>
            <a:r>
              <a:rPr lang="tr-TR" sz="3600" b="1" u="sng" dirty="0">
                <a:solidFill>
                  <a:srgbClr val="FF0000"/>
                </a:solidFill>
              </a:rPr>
              <a:t>pozitif yönlerini </a:t>
            </a:r>
            <a:r>
              <a:rPr lang="tr-TR" dirty="0"/>
              <a:t>ortaya koyan </a:t>
            </a:r>
            <a:r>
              <a:rPr lang="tr-TR" sz="3200" b="1" u="sng" dirty="0">
                <a:solidFill>
                  <a:srgbClr val="FF0000"/>
                </a:solidFill>
              </a:rPr>
              <a:t>metodolojik bir yaklaşım </a:t>
            </a:r>
            <a:r>
              <a:rPr lang="tr-TR" dirty="0"/>
              <a:t>olarak tanımlanabilir. </a:t>
            </a:r>
          </a:p>
          <a:p>
            <a:r>
              <a:rPr lang="tr-TR" dirty="0"/>
              <a:t>Burada, belirli bir duruma ilişkin olası çözümler belirlenir. </a:t>
            </a:r>
          </a:p>
          <a:p>
            <a:r>
              <a:rPr lang="tr-TR" sz="3200" b="1" u="sng" dirty="0">
                <a:solidFill>
                  <a:srgbClr val="FF0000"/>
                </a:solidFill>
              </a:rPr>
              <a:t>Sorun ağacında ortaya konulan problemlerin gelmek istediğimiz noktada nasıl olacağını göstermektedir. </a:t>
            </a:r>
          </a:p>
          <a:p>
            <a:r>
              <a:rPr lang="tr-TR" dirty="0"/>
              <a:t>Sorun analizi ve hedef analizi etkileşimli bir süreci ifade eder.</a:t>
            </a:r>
          </a:p>
          <a:p>
            <a:r>
              <a:rPr lang="tr-TR" sz="3200" b="1" dirty="0">
                <a:solidFill>
                  <a:srgbClr val="FF0000"/>
                </a:solidFill>
              </a:rPr>
              <a:t>Hedeflerin net ve ulaşılabilir olması </a:t>
            </a:r>
            <a:r>
              <a:rPr lang="tr-TR" sz="3200" b="1" u="sng" dirty="0">
                <a:solidFill>
                  <a:srgbClr val="FF0000"/>
                </a:solidFill>
              </a:rPr>
              <a:t>sorunların</a:t>
            </a:r>
            <a:r>
              <a:rPr lang="tr-TR" sz="3200" b="1" dirty="0">
                <a:solidFill>
                  <a:srgbClr val="FF0000"/>
                </a:solidFill>
              </a:rPr>
              <a:t> doğru tanımlanmasıyla yakından ilişkilidir.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Hedef analizi, uygun yöntem seçimi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Hedef analizinde, sorun analizindeki gibi bir </a:t>
            </a:r>
            <a:r>
              <a:rPr lang="tr-TR" sz="3200" b="1" u="sng" dirty="0">
                <a:solidFill>
                  <a:srgbClr val="FF0000"/>
                </a:solidFill>
              </a:rPr>
              <a:t>hedef ağacı </a:t>
            </a:r>
            <a:r>
              <a:rPr lang="tr-TR" dirty="0"/>
              <a:t>oluşturulur. </a:t>
            </a:r>
          </a:p>
          <a:p>
            <a:r>
              <a:rPr lang="tr-TR" dirty="0"/>
              <a:t>Hedefler sorun ağacında olduğu gibi aralarında ilişkiler kurularak yapılandırılır.</a:t>
            </a:r>
          </a:p>
          <a:p>
            <a:r>
              <a:rPr lang="tr-TR" sz="3600" b="1" dirty="0">
                <a:solidFill>
                  <a:srgbClr val="FF0000"/>
                </a:solidFill>
              </a:rPr>
              <a:t>Sorun ağacında neden-sonuç ilişkisi kurulurken, burada </a:t>
            </a:r>
            <a:r>
              <a:rPr lang="tr-TR" sz="3600" b="1" u="sng" dirty="0">
                <a:solidFill>
                  <a:srgbClr val="FF0000"/>
                </a:solidFill>
              </a:rPr>
              <a:t>araç-amaç</a:t>
            </a:r>
            <a:r>
              <a:rPr lang="tr-TR" sz="3600" b="1" dirty="0">
                <a:solidFill>
                  <a:srgbClr val="FF0000"/>
                </a:solidFill>
              </a:rPr>
              <a:t> ilişkisi kurulmaktadır.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tr-TR" dirty="0">
                <a:solidFill>
                  <a:srgbClr val="00B0F0"/>
                </a:solidFill>
              </a:rPr>
              <a:t>Nasıl Yapılır?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9120" y="1966912"/>
            <a:ext cx="10774680" cy="4525963"/>
          </a:xfrm>
        </p:spPr>
        <p:txBody>
          <a:bodyPr>
            <a:normAutofit/>
          </a:bodyPr>
          <a:lstStyle/>
          <a:p>
            <a:r>
              <a:rPr lang="tr-TR" dirty="0"/>
              <a:t>Sorun ağacında tanımlanan sorunlar pozitif  olarak yeniden belirtilir.</a:t>
            </a:r>
          </a:p>
          <a:p>
            <a:r>
              <a:rPr lang="tr-TR" dirty="0"/>
              <a:t>Karşılaştırmalı olarak sorunların çözümü için yapılması gerekenler belirtilir. </a:t>
            </a:r>
          </a:p>
          <a:p>
            <a:r>
              <a:rPr lang="tr-TR" dirty="0"/>
              <a:t>Bu hedeflere ulaşmada kullanılacak araç/yöntem belirtilir.</a:t>
            </a:r>
          </a:p>
          <a:p>
            <a:r>
              <a:rPr lang="tr-TR" dirty="0"/>
              <a:t> Araç-amaç bağlantısı arasında tutarlılık sağlanarak, Hedef Ağacı hazırlanır.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564" t="24688" r="16618" b="26875"/>
          <a:stretch>
            <a:fillRect/>
          </a:stretch>
        </p:blipFill>
        <p:spPr bwMode="auto">
          <a:xfrm>
            <a:off x="1280160" y="1084684"/>
            <a:ext cx="10088880" cy="405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0180320" y="5135880"/>
            <a:ext cx="107593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ARAÇ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8808720" y="1539240"/>
            <a:ext cx="24688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AMAÇ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4358640" y="2240280"/>
            <a:ext cx="286512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ANA  AMAÇ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1280160" y="3337560"/>
            <a:ext cx="268224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ALT AMAÇ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4297680" y="3322320"/>
            <a:ext cx="268224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ALT AMAÇ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7421880" y="3337560"/>
            <a:ext cx="268224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ALT AMAÇ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3322320" y="1188720"/>
            <a:ext cx="4998720" cy="55399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FF0000"/>
                </a:solidFill>
              </a:rPr>
              <a:t>HEDEF AĞACI YAPISI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C7D553C-CBEB-4749-9404-6A3EFF9C6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50" t="30657" r="8750" b="6646"/>
          <a:stretch/>
        </p:blipFill>
        <p:spPr>
          <a:xfrm>
            <a:off x="845820" y="533399"/>
            <a:ext cx="10500360" cy="60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0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def analizi proje yönetim ile ilgili görsel sonucu"/>
          <p:cNvPicPr>
            <a:picLocks noChangeAspect="1" noChangeArrowheads="1"/>
          </p:cNvPicPr>
          <p:nvPr/>
        </p:nvPicPr>
        <p:blipFill>
          <a:blip r:embed="rId2" cstate="print"/>
          <a:srcRect t="34551" b="7328"/>
          <a:stretch>
            <a:fillRect/>
          </a:stretch>
        </p:blipFill>
        <p:spPr bwMode="auto">
          <a:xfrm>
            <a:off x="1237615" y="1082040"/>
            <a:ext cx="10687050" cy="466344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755010" y="6216134"/>
            <a:ext cx="537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https://www.slideshare.net/turkates/a8-proje-sre-yn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 rot="16200000">
            <a:off x="-1668302" y="2868767"/>
            <a:ext cx="4519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Örnek Hedef Ağacı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nagingforimpact.org/sites/default/files/images/Objective_tree_with_results_hierarch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26720"/>
            <a:ext cx="9166472" cy="612311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 rot="16200000">
            <a:off x="-1668302" y="2868767"/>
            <a:ext cx="4519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Örnek Hedef Ağacı</a:t>
            </a:r>
          </a:p>
        </p:txBody>
      </p:sp>
      <p:sp>
        <p:nvSpPr>
          <p:cNvPr id="6" name="5 Dikdörtgen"/>
          <p:cNvSpPr/>
          <p:nvPr/>
        </p:nvSpPr>
        <p:spPr>
          <a:xfrm>
            <a:off x="294832" y="6488668"/>
            <a:ext cx="6455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Kaynak: http://www.</a:t>
            </a:r>
            <a:r>
              <a:rPr lang="tr-TR" dirty="0" err="1">
                <a:hlinkClick r:id="rId3"/>
              </a:rPr>
              <a:t>managingforimpact</a:t>
            </a:r>
            <a:r>
              <a:rPr lang="tr-TR" dirty="0">
                <a:hlinkClick r:id="rId3"/>
              </a:rPr>
              <a:t>.org/</a:t>
            </a:r>
            <a:r>
              <a:rPr lang="tr-TR" dirty="0" err="1">
                <a:hlinkClick r:id="rId3"/>
              </a:rPr>
              <a:t>tool</a:t>
            </a:r>
            <a:r>
              <a:rPr lang="tr-TR" dirty="0">
                <a:hlinkClick r:id="rId3"/>
              </a:rPr>
              <a:t>/</a:t>
            </a:r>
            <a:r>
              <a:rPr lang="tr-TR" dirty="0" err="1">
                <a:hlinkClick r:id="rId3"/>
              </a:rPr>
              <a:t>objective</a:t>
            </a:r>
            <a:r>
              <a:rPr lang="tr-TR" dirty="0">
                <a:hlinkClick r:id="rId3"/>
              </a:rPr>
              <a:t>-</a:t>
            </a:r>
            <a:r>
              <a:rPr lang="tr-TR" dirty="0" err="1">
                <a:hlinkClick r:id="rId3"/>
              </a:rPr>
              <a:t>tree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4852182" y="396479"/>
            <a:ext cx="219456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Azaltılmış ormansızlaşma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9379834" y="684936"/>
            <a:ext cx="11430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Amaç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9379834" y="5981195"/>
            <a:ext cx="11430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Araç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4404360" y="5364480"/>
            <a:ext cx="188976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Populasyonun</a:t>
            </a:r>
            <a:r>
              <a:rPr lang="tr-TR" dirty="0"/>
              <a:t> azaltılması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6233160" y="4724400"/>
            <a:ext cx="188976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Tarımsal üretkenliğin arttırılması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5410200" y="3246120"/>
            <a:ext cx="188976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Arazi gereksiniminde azalma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7726680" y="3505200"/>
            <a:ext cx="21336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Orman sınırlarının daha iyi korunması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6903720" y="1996440"/>
            <a:ext cx="22098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Tarımsal kaynaklı zararların  azaltılması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2164080" y="2011680"/>
            <a:ext cx="22098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Kesim ve dikim arasında dengenin sağlanması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1600200" y="3764280"/>
            <a:ext cx="202692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Yakıt tasarruflu soba kullanımının yaygınlaştırılması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3429000" y="3383280"/>
            <a:ext cx="172212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Yakıt fiyatlarının azaltılması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553</Words>
  <Application>Microsoft Office PowerPoint</Application>
  <PresentationFormat>Geniş ekran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ZTO440 PROJE HAZIRLAMA VE DEĞERLENDİRME</vt:lpstr>
      <vt:lpstr>HAFTALIK DERS AKIŞI</vt:lpstr>
      <vt:lpstr>Hedef analizi, uygun yöntem seçimi</vt:lpstr>
      <vt:lpstr>Hedef analizi, uygun yöntem seçimi</vt:lpstr>
      <vt:lpstr>Nasıl Yapılır?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Uygulama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ZTO440 PROJE HAZIRLAMA VE DEĞERLENDİRME</dc:title>
  <dc:creator>Selen</dc:creator>
  <cp:lastModifiedBy>user</cp:lastModifiedBy>
  <cp:revision>35</cp:revision>
  <dcterms:created xsi:type="dcterms:W3CDTF">2020-02-05T08:00:25Z</dcterms:created>
  <dcterms:modified xsi:type="dcterms:W3CDTF">2023-10-26T12:00:38Z</dcterms:modified>
</cp:coreProperties>
</file>