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F5FCF-2C99-4F71-B170-12FA7982B2C3}"/>
              </a:ext>
            </a:extLst>
          </p:cNvPr>
          <p:cNvSpPr>
            <a:spLocks noGrp="1"/>
          </p:cNvSpPr>
          <p:nvPr>
            <p:ph type="ctrTitle"/>
          </p:nvPr>
        </p:nvSpPr>
        <p:spPr/>
        <p:txBody>
          <a:bodyPr/>
          <a:lstStyle/>
          <a:p>
            <a:r>
              <a:rPr lang="en-US" sz="4000" dirty="0"/>
              <a:t>Human Resources Management</a:t>
            </a:r>
            <a:endParaRPr lang="tr-TR" sz="4000" dirty="0"/>
          </a:p>
        </p:txBody>
      </p:sp>
      <p:sp>
        <p:nvSpPr>
          <p:cNvPr id="3" name="Subtitle 2">
            <a:extLst>
              <a:ext uri="{FF2B5EF4-FFF2-40B4-BE49-F238E27FC236}">
                <a16:creationId xmlns:a16="http://schemas.microsoft.com/office/drawing/2014/main" id="{588C47D2-B0BF-4D9E-9C9B-62C705048EA2}"/>
              </a:ext>
            </a:extLst>
          </p:cNvPr>
          <p:cNvSpPr>
            <a:spLocks noGrp="1"/>
          </p:cNvSpPr>
          <p:nvPr>
            <p:ph type="subTitle" idx="1"/>
          </p:nvPr>
        </p:nvSpPr>
        <p:spPr/>
        <p:txBody>
          <a:bodyPr/>
          <a:lstStyle/>
          <a:p>
            <a:r>
              <a:rPr lang="en-US" dirty="0"/>
              <a:t>Week10</a:t>
            </a:r>
          </a:p>
          <a:p>
            <a:r>
              <a:rPr lang="en-US" altLang="tr-TR" dirty="0">
                <a:effectLst>
                  <a:outerShdw blurRad="38100" dist="38100" dir="2700000" algn="tl">
                    <a:srgbClr val="FFFFFF"/>
                  </a:outerShdw>
                </a:effectLst>
              </a:rPr>
              <a:t>Managing Compensation</a:t>
            </a:r>
          </a:p>
          <a:p>
            <a:endParaRPr lang="tr-TR" dirty="0"/>
          </a:p>
        </p:txBody>
      </p:sp>
    </p:spTree>
    <p:extLst>
      <p:ext uri="{BB962C8B-B14F-4D97-AF65-F5344CB8AC3E}">
        <p14:creationId xmlns:p14="http://schemas.microsoft.com/office/powerpoint/2010/main" val="17424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F28570-7F46-41EE-A226-4E63B1809347}"/>
              </a:ext>
            </a:extLst>
          </p:cNvPr>
          <p:cNvSpPr>
            <a:spLocks noGrp="1"/>
          </p:cNvSpPr>
          <p:nvPr>
            <p:ph idx="1"/>
          </p:nvPr>
        </p:nvSpPr>
        <p:spPr>
          <a:xfrm>
            <a:off x="1192212" y="986118"/>
            <a:ext cx="8946541" cy="4195481"/>
          </a:xfrm>
        </p:spPr>
        <p:txBody>
          <a:bodyPr>
            <a:normAutofit fontScale="70000" lnSpcReduction="20000"/>
          </a:bodyPr>
          <a:lstStyle/>
          <a:p>
            <a:r>
              <a:rPr lang="en-US" altLang="tr-TR" sz="4100" b="1" dirty="0"/>
              <a:t>Fixed versus Variable Pay</a:t>
            </a:r>
            <a:r>
              <a:rPr lang="en-US" altLang="tr-TR" sz="4100" dirty="0"/>
              <a:t>                                           </a:t>
            </a:r>
          </a:p>
          <a:p>
            <a:r>
              <a:rPr lang="en-US" altLang="tr-TR" dirty="0"/>
              <a:t>Fixed pay is a form of variable pay in a predictable monthly paycheck.  Variable pay fluctuates according to some pre-established criterion.  For select employee groups-such as sales _ variable pay can be as high as 100 percent.  The higher the form of variable pay, the more risk sharing there is between the employee and the firm.  Nevertheless, the fixed pay is the rule in the majority of U.S. organizations largely because it reduces the risk to both the employer and employee.</a:t>
            </a:r>
          </a:p>
          <a:p>
            <a:endParaRPr lang="en-US" altLang="tr-TR" dirty="0"/>
          </a:p>
          <a:p>
            <a:endParaRPr lang="en-US" altLang="tr-TR" dirty="0"/>
          </a:p>
          <a:p>
            <a:r>
              <a:rPr lang="en-US" altLang="tr-TR" sz="4100" b="1" dirty="0"/>
              <a:t>Performance versus Membership</a:t>
            </a:r>
            <a:endParaRPr lang="en-US" altLang="tr-TR" sz="4100" dirty="0"/>
          </a:p>
          <a:p>
            <a:r>
              <a:rPr lang="en-US" altLang="tr-TR" dirty="0"/>
              <a:t>The </a:t>
            </a:r>
            <a:r>
              <a:rPr lang="en-US" altLang="tr-TR" dirty="0" err="1"/>
              <a:t>performance_versus_membership</a:t>
            </a:r>
            <a:r>
              <a:rPr lang="en-US" altLang="tr-TR" dirty="0"/>
              <a:t> option is related to </a:t>
            </a:r>
            <a:r>
              <a:rPr lang="en-US" altLang="tr-TR" dirty="0" err="1"/>
              <a:t>fixed_versus_variable</a:t>
            </a:r>
            <a:r>
              <a:rPr lang="en-US" altLang="tr-TR" dirty="0"/>
              <a:t> pay.  Firms that emphasize performance-contingent compensation may use piece-rate plans, sales commissions, cost-saving suggestion systems, bonuses for perfect attendance, or merit pay.  Firms that emphasize membership-contingent compensation provide the same wage to every employee in a given job.  Employees may be paid by the time (hours of work) and salary progression.  The relative emphasis on performance versus membership depends largely on the organization's culture and beliefs.  Where the emphasis is on performance, rewards are tied directly to doing a better job, innovation, productivity, and profitability.</a:t>
            </a:r>
          </a:p>
          <a:p>
            <a:endParaRPr lang="tr-TR" dirty="0"/>
          </a:p>
        </p:txBody>
      </p:sp>
    </p:spTree>
    <p:extLst>
      <p:ext uri="{BB962C8B-B14F-4D97-AF65-F5344CB8AC3E}">
        <p14:creationId xmlns:p14="http://schemas.microsoft.com/office/powerpoint/2010/main" val="417069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54B6-4C23-4BC5-9219-533DD099C6ED}"/>
              </a:ext>
            </a:extLst>
          </p:cNvPr>
          <p:cNvSpPr>
            <a:spLocks noGrp="1"/>
          </p:cNvSpPr>
          <p:nvPr>
            <p:ph type="ctrTitle"/>
          </p:nvPr>
        </p:nvSpPr>
        <p:spPr/>
        <p:txBody>
          <a:bodyPr/>
          <a:lstStyle/>
          <a:p>
            <a:r>
              <a:rPr lang="en-US" altLang="tr-TR" dirty="0">
                <a:effectLst>
                  <a:outerShdw blurRad="38100" dist="38100" dir="2700000" algn="tl">
                    <a:srgbClr val="FFFFFF"/>
                  </a:outerShdw>
                </a:effectLst>
              </a:rPr>
              <a:t>Managing Compensation</a:t>
            </a:r>
            <a:br>
              <a:rPr lang="en-US" altLang="tr-TR" dirty="0">
                <a:effectLst>
                  <a:outerShdw blurRad="38100" dist="38100" dir="2700000" algn="tl">
                    <a:srgbClr val="FFFFFF"/>
                  </a:outerShdw>
                </a:effectLst>
              </a:rPr>
            </a:br>
            <a:endParaRPr lang="tr-TR" dirty="0"/>
          </a:p>
        </p:txBody>
      </p:sp>
      <p:sp>
        <p:nvSpPr>
          <p:cNvPr id="3" name="Subtitle 2">
            <a:extLst>
              <a:ext uri="{FF2B5EF4-FFF2-40B4-BE49-F238E27FC236}">
                <a16:creationId xmlns:a16="http://schemas.microsoft.com/office/drawing/2014/main" id="{F5B94E99-707A-40C3-A038-01D286E77954}"/>
              </a:ext>
            </a:extLst>
          </p:cNvPr>
          <p:cNvSpPr>
            <a:spLocks noGrp="1"/>
          </p:cNvSpPr>
          <p:nvPr>
            <p:ph type="subTitle" idx="1"/>
          </p:nvPr>
        </p:nvSpPr>
        <p:spPr/>
        <p:txBody>
          <a:bodyPr/>
          <a:lstStyle/>
          <a:p>
            <a:r>
              <a:rPr lang="en-US" dirty="0"/>
              <a:t>Overview</a:t>
            </a:r>
            <a:endParaRPr lang="tr-TR" dirty="0"/>
          </a:p>
        </p:txBody>
      </p:sp>
    </p:spTree>
    <p:extLst>
      <p:ext uri="{BB962C8B-B14F-4D97-AF65-F5344CB8AC3E}">
        <p14:creationId xmlns:p14="http://schemas.microsoft.com/office/powerpoint/2010/main" val="292865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0AA6-ADBA-43B0-BC92-3C4A545CC032}"/>
              </a:ext>
            </a:extLst>
          </p:cNvPr>
          <p:cNvSpPr>
            <a:spLocks noGrp="1"/>
          </p:cNvSpPr>
          <p:nvPr>
            <p:ph type="title"/>
          </p:nvPr>
        </p:nvSpPr>
        <p:spPr/>
        <p:txBody>
          <a:bodyPr/>
          <a:lstStyle/>
          <a:p>
            <a:r>
              <a:rPr lang="en-US" altLang="tr-TR" dirty="0">
                <a:effectLst>
                  <a:outerShdw blurRad="38100" dist="38100" dir="2700000" algn="tl">
                    <a:srgbClr val="FFFFFF"/>
                  </a:outerShdw>
                </a:effectLst>
              </a:rPr>
              <a:t>Managing Compensation</a:t>
            </a:r>
            <a:endParaRPr lang="tr-TR" dirty="0"/>
          </a:p>
        </p:txBody>
      </p:sp>
      <p:sp>
        <p:nvSpPr>
          <p:cNvPr id="3" name="Content Placeholder 2">
            <a:extLst>
              <a:ext uri="{FF2B5EF4-FFF2-40B4-BE49-F238E27FC236}">
                <a16:creationId xmlns:a16="http://schemas.microsoft.com/office/drawing/2014/main" id="{362EEAFB-5117-4EB1-898B-A0C044CD08C9}"/>
              </a:ext>
            </a:extLst>
          </p:cNvPr>
          <p:cNvSpPr>
            <a:spLocks noGrp="1"/>
          </p:cNvSpPr>
          <p:nvPr>
            <p:ph idx="1"/>
          </p:nvPr>
        </p:nvSpPr>
        <p:spPr/>
        <p:txBody>
          <a:bodyPr/>
          <a:lstStyle/>
          <a:p>
            <a:pPr>
              <a:lnSpc>
                <a:spcPct val="90000"/>
              </a:lnSpc>
            </a:pPr>
            <a:r>
              <a:rPr lang="en-US" altLang="tr-TR" dirty="0">
                <a:effectLst>
                  <a:outerShdw blurRad="38100" dist="38100" dir="2700000" algn="tl">
                    <a:srgbClr val="FFFFFF"/>
                  </a:outerShdw>
                </a:effectLst>
              </a:rPr>
              <a:t>Identify the compensation policies and practices that are most appropriate for a particular firm</a:t>
            </a:r>
          </a:p>
          <a:p>
            <a:pPr>
              <a:lnSpc>
                <a:spcPct val="90000"/>
              </a:lnSpc>
            </a:pPr>
            <a:r>
              <a:rPr lang="en-US" altLang="tr-TR" dirty="0">
                <a:effectLst>
                  <a:outerShdw blurRad="38100" dist="38100" dir="2700000" algn="tl">
                    <a:srgbClr val="FFFFFF"/>
                  </a:outerShdw>
                </a:effectLst>
              </a:rPr>
              <a:t>Weigh the strategic advantages and disadvantages of the different compensation options</a:t>
            </a:r>
          </a:p>
          <a:p>
            <a:pPr>
              <a:lnSpc>
                <a:spcPct val="90000"/>
              </a:lnSpc>
            </a:pPr>
            <a:r>
              <a:rPr lang="en-US" altLang="tr-TR" dirty="0">
                <a:effectLst>
                  <a:outerShdw blurRad="38100" dist="38100" dir="2700000" algn="tl">
                    <a:srgbClr val="FFFFFF"/>
                  </a:outerShdw>
                </a:effectLst>
              </a:rPr>
              <a:t>Establish a job-based compensation scheme that is internally consistent and linked to the labor market</a:t>
            </a:r>
          </a:p>
          <a:p>
            <a:pPr>
              <a:lnSpc>
                <a:spcPct val="90000"/>
              </a:lnSpc>
            </a:pPr>
            <a:r>
              <a:rPr lang="en-US" altLang="tr-TR" dirty="0">
                <a:effectLst>
                  <a:outerShdw blurRad="38100" dist="38100" dir="2700000" algn="tl">
                    <a:srgbClr val="FFFFFF"/>
                  </a:outerShdw>
                </a:effectLst>
              </a:rPr>
              <a:t>Understand the difference between a compensation system in which employees are paid for the skills they use and one in which they are paid for the job they hold</a:t>
            </a:r>
          </a:p>
          <a:p>
            <a:pPr>
              <a:lnSpc>
                <a:spcPct val="90000"/>
              </a:lnSpc>
            </a:pPr>
            <a:r>
              <a:rPr lang="en-US" altLang="tr-TR" dirty="0">
                <a:effectLst>
                  <a:outerShdw blurRad="38100" dist="38100" dir="2700000" algn="tl">
                    <a:srgbClr val="FFFFFF"/>
                  </a:outerShdw>
                </a:effectLst>
              </a:rPr>
              <a:t>Make compensation decisions that comply with the legal framework</a:t>
            </a:r>
          </a:p>
          <a:p>
            <a:endParaRPr lang="tr-TR" dirty="0"/>
          </a:p>
        </p:txBody>
      </p:sp>
    </p:spTree>
    <p:extLst>
      <p:ext uri="{BB962C8B-B14F-4D97-AF65-F5344CB8AC3E}">
        <p14:creationId xmlns:p14="http://schemas.microsoft.com/office/powerpoint/2010/main" val="236862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E278-53AB-473A-92E3-4558F912ED7B}"/>
              </a:ext>
            </a:extLst>
          </p:cNvPr>
          <p:cNvSpPr>
            <a:spLocks noGrp="1"/>
          </p:cNvSpPr>
          <p:nvPr>
            <p:ph type="title"/>
          </p:nvPr>
        </p:nvSpPr>
        <p:spPr/>
        <p:txBody>
          <a:bodyPr/>
          <a:lstStyle/>
          <a:p>
            <a:r>
              <a:rPr lang="en-US" altLang="tr-TR" b="1" dirty="0">
                <a:effectLst>
                  <a:outerShdw blurRad="38100" dist="38100" dir="2700000" algn="tl">
                    <a:srgbClr val="FFFFFF"/>
                  </a:outerShdw>
                </a:effectLst>
              </a:rPr>
              <a:t>What Is Compensation?</a:t>
            </a:r>
            <a:endParaRPr lang="tr-TR" dirty="0"/>
          </a:p>
        </p:txBody>
      </p:sp>
      <p:sp>
        <p:nvSpPr>
          <p:cNvPr id="3" name="Content Placeholder 2">
            <a:extLst>
              <a:ext uri="{FF2B5EF4-FFF2-40B4-BE49-F238E27FC236}">
                <a16:creationId xmlns:a16="http://schemas.microsoft.com/office/drawing/2014/main" id="{67B81308-994D-4AF5-91C6-54195D552C55}"/>
              </a:ext>
            </a:extLst>
          </p:cNvPr>
          <p:cNvSpPr>
            <a:spLocks noGrp="1"/>
          </p:cNvSpPr>
          <p:nvPr>
            <p:ph idx="1"/>
          </p:nvPr>
        </p:nvSpPr>
        <p:spPr/>
        <p:txBody>
          <a:bodyPr/>
          <a:lstStyle/>
          <a:p>
            <a:r>
              <a:rPr lang="en-US" altLang="tr-TR" sz="2800" i="1" u="sng" dirty="0">
                <a:effectLst>
                  <a:outerShdw blurRad="38100" dist="38100" dir="2700000" algn="tl">
                    <a:srgbClr val="FFFFFF"/>
                  </a:outerShdw>
                </a:effectLst>
              </a:rPr>
              <a:t>Total compensation</a:t>
            </a:r>
            <a:r>
              <a:rPr lang="en-US" altLang="tr-TR" sz="2800" i="1" dirty="0">
                <a:effectLst>
                  <a:outerShdw blurRad="38100" dist="38100" dir="2700000" algn="tl">
                    <a:srgbClr val="FFFFFF"/>
                  </a:outerShdw>
                </a:effectLst>
              </a:rPr>
              <a:t> – The package of quantifiable rewards an employee receives for his or her labors.  Includes three components: base compensation, pay incentives, and indirect compensation/benefits</a:t>
            </a:r>
          </a:p>
          <a:p>
            <a:endParaRPr lang="tr-TR" dirty="0"/>
          </a:p>
        </p:txBody>
      </p:sp>
    </p:spTree>
    <p:extLst>
      <p:ext uri="{BB962C8B-B14F-4D97-AF65-F5344CB8AC3E}">
        <p14:creationId xmlns:p14="http://schemas.microsoft.com/office/powerpoint/2010/main" val="192946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9A53-EFC4-427E-A4AF-3EEDF71C4AD2}"/>
              </a:ext>
            </a:extLst>
          </p:cNvPr>
          <p:cNvSpPr>
            <a:spLocks noGrp="1"/>
          </p:cNvSpPr>
          <p:nvPr>
            <p:ph type="title"/>
          </p:nvPr>
        </p:nvSpPr>
        <p:spPr/>
        <p:txBody>
          <a:bodyPr/>
          <a:lstStyle/>
          <a:p>
            <a:r>
              <a:rPr lang="en-US" altLang="tr-TR" b="1" dirty="0">
                <a:effectLst>
                  <a:outerShdw blurRad="38100" dist="38100" dir="2700000" algn="tl">
                    <a:srgbClr val="FFFFFF"/>
                  </a:outerShdw>
                </a:effectLst>
              </a:rPr>
              <a:t>What Is Compensation?</a:t>
            </a:r>
            <a:endParaRPr lang="tr-TR" dirty="0"/>
          </a:p>
        </p:txBody>
      </p:sp>
      <p:pic>
        <p:nvPicPr>
          <p:cNvPr id="4" name="Picture 6">
            <a:extLst>
              <a:ext uri="{FF2B5EF4-FFF2-40B4-BE49-F238E27FC236}">
                <a16:creationId xmlns:a16="http://schemas.microsoft.com/office/drawing/2014/main" id="{EC014F76-11D7-4F32-BE99-441EB16DD1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313" y="2868094"/>
            <a:ext cx="8947150" cy="256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78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F9A8-F79E-402D-AAA2-5331ACD36CD0}"/>
              </a:ext>
            </a:extLst>
          </p:cNvPr>
          <p:cNvSpPr>
            <a:spLocks noGrp="1"/>
          </p:cNvSpPr>
          <p:nvPr>
            <p:ph type="title"/>
          </p:nvPr>
        </p:nvSpPr>
        <p:spPr/>
        <p:txBody>
          <a:bodyPr/>
          <a:lstStyle/>
          <a:p>
            <a:r>
              <a:rPr lang="en-US" altLang="tr-TR" sz="4400" b="1" dirty="0">
                <a:effectLst>
                  <a:outerShdw blurRad="38100" dist="38100" dir="2700000" algn="tl">
                    <a:srgbClr val="FFFFFF"/>
                  </a:outerShdw>
                </a:effectLst>
              </a:rPr>
              <a:t>Designing a Compensation System</a:t>
            </a:r>
            <a:endParaRPr lang="tr-TR" dirty="0"/>
          </a:p>
        </p:txBody>
      </p:sp>
      <p:sp>
        <p:nvSpPr>
          <p:cNvPr id="3" name="Content Placeholder 2">
            <a:extLst>
              <a:ext uri="{FF2B5EF4-FFF2-40B4-BE49-F238E27FC236}">
                <a16:creationId xmlns:a16="http://schemas.microsoft.com/office/drawing/2014/main" id="{BA28E767-8EA3-46E0-9532-DCD95C0CC710}"/>
              </a:ext>
            </a:extLst>
          </p:cNvPr>
          <p:cNvSpPr>
            <a:spLocks noGrp="1"/>
          </p:cNvSpPr>
          <p:nvPr>
            <p:ph idx="1"/>
          </p:nvPr>
        </p:nvSpPr>
        <p:spPr/>
        <p:txBody>
          <a:bodyPr/>
          <a:lstStyle/>
          <a:p>
            <a:r>
              <a:rPr lang="en-US" altLang="tr-TR" sz="3600" i="1" u="sng" dirty="0">
                <a:effectLst>
                  <a:outerShdw blurRad="38100" dist="38100" dir="2700000" algn="tl">
                    <a:srgbClr val="FFFFFF"/>
                  </a:outerShdw>
                </a:effectLst>
              </a:rPr>
              <a:t>Internal equity</a:t>
            </a:r>
            <a:r>
              <a:rPr lang="en-US" altLang="tr-TR" sz="3600" i="1" dirty="0">
                <a:effectLst>
                  <a:outerShdw blurRad="38100" dist="38100" dir="2700000" algn="tl">
                    <a:srgbClr val="FFFFFF"/>
                  </a:outerShdw>
                </a:effectLst>
              </a:rPr>
              <a:t> – The perceived fairness of the pay structure within a firm.</a:t>
            </a:r>
          </a:p>
          <a:p>
            <a:r>
              <a:rPr lang="en-US" altLang="tr-TR" sz="3600" i="1" u="sng" dirty="0">
                <a:effectLst>
                  <a:outerShdw blurRad="38100" dist="38100" dir="2700000" algn="tl">
                    <a:srgbClr val="FFFFFF"/>
                  </a:outerShdw>
                </a:effectLst>
              </a:rPr>
              <a:t>External equity</a:t>
            </a:r>
            <a:r>
              <a:rPr lang="en-US" altLang="tr-TR" sz="3600" i="1" dirty="0">
                <a:effectLst>
                  <a:outerShdw blurRad="38100" dist="38100" dir="2700000" algn="tl">
                    <a:srgbClr val="FFFFFF"/>
                  </a:outerShdw>
                </a:effectLst>
              </a:rPr>
              <a:t> – The perceived fairness in pay relative to what other employers are paying for the same type of labor.</a:t>
            </a:r>
            <a:endParaRPr lang="en-US" altLang="tr-TR" sz="3600" i="1" u="sng" dirty="0">
              <a:effectLst>
                <a:outerShdw blurRad="38100" dist="38100" dir="2700000" algn="tl">
                  <a:srgbClr val="FFFFFF"/>
                </a:outerShdw>
              </a:effectLst>
            </a:endParaRPr>
          </a:p>
          <a:p>
            <a:endParaRPr lang="tr-TR" dirty="0"/>
          </a:p>
        </p:txBody>
      </p:sp>
    </p:spTree>
    <p:extLst>
      <p:ext uri="{BB962C8B-B14F-4D97-AF65-F5344CB8AC3E}">
        <p14:creationId xmlns:p14="http://schemas.microsoft.com/office/powerpoint/2010/main" val="278993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BA2C-AE2C-4E58-AED3-C5593B3464CB}"/>
              </a:ext>
            </a:extLst>
          </p:cNvPr>
          <p:cNvSpPr>
            <a:spLocks noGrp="1"/>
          </p:cNvSpPr>
          <p:nvPr>
            <p:ph type="title"/>
          </p:nvPr>
        </p:nvSpPr>
        <p:spPr/>
        <p:txBody>
          <a:bodyPr/>
          <a:lstStyle/>
          <a:p>
            <a:r>
              <a:rPr lang="en-US" altLang="tr-TR" sz="4400" b="1" dirty="0">
                <a:effectLst>
                  <a:outerShdw blurRad="38100" dist="38100" dir="2700000" algn="tl">
                    <a:srgbClr val="FFFFFF"/>
                  </a:outerShdw>
                </a:effectLst>
              </a:rPr>
              <a:t>Designing a Compensation System</a:t>
            </a:r>
            <a:endParaRPr lang="tr-TR" dirty="0"/>
          </a:p>
        </p:txBody>
      </p:sp>
      <p:sp>
        <p:nvSpPr>
          <p:cNvPr id="3" name="Content Placeholder 2">
            <a:extLst>
              <a:ext uri="{FF2B5EF4-FFF2-40B4-BE49-F238E27FC236}">
                <a16:creationId xmlns:a16="http://schemas.microsoft.com/office/drawing/2014/main" id="{E10937BE-71DC-4DE7-9558-578C71E58F38}"/>
              </a:ext>
            </a:extLst>
          </p:cNvPr>
          <p:cNvSpPr>
            <a:spLocks noGrp="1"/>
          </p:cNvSpPr>
          <p:nvPr>
            <p:ph idx="1"/>
          </p:nvPr>
        </p:nvSpPr>
        <p:spPr/>
        <p:txBody>
          <a:bodyPr/>
          <a:lstStyle/>
          <a:p>
            <a:r>
              <a:rPr lang="en-US" altLang="tr-TR" sz="3600" dirty="0">
                <a:effectLst>
                  <a:outerShdw blurRad="38100" dist="38100" dir="2700000" algn="tl">
                    <a:srgbClr val="FFFFFF"/>
                  </a:outerShdw>
                </a:effectLst>
              </a:rPr>
              <a:t>The Distributive Justice Model</a:t>
            </a:r>
          </a:p>
          <a:p>
            <a:endParaRPr lang="en-US" altLang="tr-TR" sz="3600" dirty="0">
              <a:effectLst>
                <a:outerShdw blurRad="38100" dist="38100" dir="2700000" algn="tl">
                  <a:srgbClr val="FFFFFF"/>
                </a:outerShdw>
              </a:effectLst>
            </a:endParaRPr>
          </a:p>
          <a:p>
            <a:r>
              <a:rPr lang="en-US" altLang="tr-TR" sz="3600" dirty="0">
                <a:effectLst>
                  <a:outerShdw blurRad="38100" dist="38100" dir="2700000" algn="tl">
                    <a:srgbClr val="FFFFFF"/>
                  </a:outerShdw>
                </a:effectLst>
              </a:rPr>
              <a:t>Labor Market Model</a:t>
            </a:r>
          </a:p>
          <a:p>
            <a:endParaRPr lang="en-US" altLang="tr-TR" sz="3600" dirty="0">
              <a:effectLst>
                <a:outerShdw blurRad="38100" dist="38100" dir="2700000" algn="tl">
                  <a:srgbClr val="FFFFFF"/>
                </a:outerShdw>
              </a:effectLst>
            </a:endParaRPr>
          </a:p>
          <a:p>
            <a:r>
              <a:rPr lang="en-US" altLang="tr-TR" sz="3600" dirty="0">
                <a:effectLst>
                  <a:outerShdw blurRad="38100" dist="38100" dir="2700000" algn="tl">
                    <a:srgbClr val="FFFFFF"/>
                  </a:outerShdw>
                </a:effectLst>
              </a:rPr>
              <a:t>Balancing Equity</a:t>
            </a:r>
          </a:p>
          <a:p>
            <a:endParaRPr lang="tr-TR" dirty="0"/>
          </a:p>
        </p:txBody>
      </p:sp>
    </p:spTree>
    <p:extLst>
      <p:ext uri="{BB962C8B-B14F-4D97-AF65-F5344CB8AC3E}">
        <p14:creationId xmlns:p14="http://schemas.microsoft.com/office/powerpoint/2010/main" val="36564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0739-D624-4F43-9430-8C9C67F66DCB}"/>
              </a:ext>
            </a:extLst>
          </p:cNvPr>
          <p:cNvSpPr>
            <a:spLocks noGrp="1"/>
          </p:cNvSpPr>
          <p:nvPr>
            <p:ph type="title"/>
          </p:nvPr>
        </p:nvSpPr>
        <p:spPr/>
        <p:txBody>
          <a:bodyPr/>
          <a:lstStyle/>
          <a:p>
            <a:pPr algn="ctr"/>
            <a:r>
              <a:rPr lang="en-US" b="1" dirty="0">
                <a:solidFill>
                  <a:srgbClr val="FF0000"/>
                </a:solidFill>
              </a:rPr>
              <a:t>Labor Market Model</a:t>
            </a:r>
            <a:endParaRPr lang="tr-TR" b="1" dirty="0">
              <a:solidFill>
                <a:srgbClr val="FF0000"/>
              </a:solidFill>
            </a:endParaRPr>
          </a:p>
        </p:txBody>
      </p:sp>
      <p:pic>
        <p:nvPicPr>
          <p:cNvPr id="4" name="Picture 5">
            <a:extLst>
              <a:ext uri="{FF2B5EF4-FFF2-40B4-BE49-F238E27FC236}">
                <a16:creationId xmlns:a16="http://schemas.microsoft.com/office/drawing/2014/main" id="{21781AA1-07D7-4E5E-8769-684EAC8C54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6977" y="2052638"/>
            <a:ext cx="5099821"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8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D2C4-BC06-4325-AC1F-AEBDBECB1A7D}"/>
              </a:ext>
            </a:extLst>
          </p:cNvPr>
          <p:cNvSpPr>
            <a:spLocks noGrp="1"/>
          </p:cNvSpPr>
          <p:nvPr>
            <p:ph type="title"/>
          </p:nvPr>
        </p:nvSpPr>
        <p:spPr/>
        <p:txBody>
          <a:bodyPr/>
          <a:lstStyle/>
          <a:p>
            <a:r>
              <a:rPr lang="en-US" altLang="tr-TR" sz="4400" b="1" dirty="0">
                <a:effectLst>
                  <a:outerShdw blurRad="38100" dist="38100" dir="2700000" algn="tl">
                    <a:srgbClr val="FFFFFF"/>
                  </a:outerShdw>
                </a:effectLst>
              </a:rPr>
              <a:t>Designing a Compensation System</a:t>
            </a:r>
            <a:endParaRPr lang="tr-TR" dirty="0"/>
          </a:p>
        </p:txBody>
      </p:sp>
      <p:sp>
        <p:nvSpPr>
          <p:cNvPr id="3" name="Content Placeholder 2">
            <a:extLst>
              <a:ext uri="{FF2B5EF4-FFF2-40B4-BE49-F238E27FC236}">
                <a16:creationId xmlns:a16="http://schemas.microsoft.com/office/drawing/2014/main" id="{221C4C45-A03F-471D-A2AE-759ED9CC9969}"/>
              </a:ext>
            </a:extLst>
          </p:cNvPr>
          <p:cNvSpPr>
            <a:spLocks noGrp="1"/>
          </p:cNvSpPr>
          <p:nvPr>
            <p:ph idx="1"/>
          </p:nvPr>
        </p:nvSpPr>
        <p:spPr/>
        <p:txBody>
          <a:bodyPr/>
          <a:lstStyle/>
          <a:p>
            <a:r>
              <a:rPr lang="en-US" altLang="tr-TR" sz="3600" b="1" dirty="0">
                <a:latin typeface="Arial" panose="020B0604020202020204" pitchFamily="34" charset="0"/>
                <a:cs typeface="Arial" panose="020B0604020202020204" pitchFamily="34" charset="0"/>
              </a:rPr>
              <a:t>Fixed versus Variable Pay</a:t>
            </a:r>
          </a:p>
          <a:p>
            <a:endParaRPr lang="en-US" altLang="tr-TR" sz="3600" b="1" dirty="0">
              <a:latin typeface="Arial" panose="020B0604020202020204" pitchFamily="34" charset="0"/>
              <a:cs typeface="Arial" panose="020B0604020202020204" pitchFamily="34" charset="0"/>
            </a:endParaRPr>
          </a:p>
          <a:p>
            <a:r>
              <a:rPr lang="en-US" altLang="tr-TR" sz="3600" b="1" dirty="0">
                <a:latin typeface="Arial" panose="020B0604020202020204" pitchFamily="34" charset="0"/>
                <a:cs typeface="Arial" panose="020B0604020202020204" pitchFamily="34" charset="0"/>
              </a:rPr>
              <a:t>Performance versus Membership</a:t>
            </a:r>
          </a:p>
          <a:p>
            <a:endParaRPr lang="tr-TR" dirty="0"/>
          </a:p>
        </p:txBody>
      </p:sp>
    </p:spTree>
    <p:extLst>
      <p:ext uri="{BB962C8B-B14F-4D97-AF65-F5344CB8AC3E}">
        <p14:creationId xmlns:p14="http://schemas.microsoft.com/office/powerpoint/2010/main" val="306794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7</TotalTime>
  <Words>411</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Human Resources Management</vt:lpstr>
      <vt:lpstr>Managing Compensation </vt:lpstr>
      <vt:lpstr>Managing Compensation</vt:lpstr>
      <vt:lpstr>What Is Compensation?</vt:lpstr>
      <vt:lpstr>What Is Compensation?</vt:lpstr>
      <vt:lpstr>Designing a Compensation System</vt:lpstr>
      <vt:lpstr>Designing a Compensation System</vt:lpstr>
      <vt:lpstr>Labor Market Model</vt:lpstr>
      <vt:lpstr>Designing a Compensation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Author 2</dc:creator>
  <cp:lastModifiedBy>Author 2</cp:lastModifiedBy>
  <cp:revision>2</cp:revision>
  <dcterms:created xsi:type="dcterms:W3CDTF">2020-01-13T19:32:10Z</dcterms:created>
  <dcterms:modified xsi:type="dcterms:W3CDTF">2020-01-14T09:27:49Z</dcterms:modified>
</cp:coreProperties>
</file>