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8" r:id="rId5"/>
    <p:sldId id="280" r:id="rId6"/>
    <p:sldId id="289" r:id="rId7"/>
    <p:sldId id="283" r:id="rId8"/>
    <p:sldId id="284" r:id="rId9"/>
    <p:sldId id="285" r:id="rId10"/>
    <p:sldId id="262" r:id="rId11"/>
    <p:sldId id="264" r:id="rId12"/>
    <p:sldId id="265" r:id="rId13"/>
    <p:sldId id="286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81" r:id="rId24"/>
    <p:sldId id="282" r:id="rId25"/>
    <p:sldId id="288" r:id="rId26"/>
    <p:sldId id="287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E08C-1F5A-4C73-A18D-7D9CE8059CB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D8888-820A-4C4F-BD56-C3A89C804F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E08C-1F5A-4C73-A18D-7D9CE8059CB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D8888-820A-4C4F-BD56-C3A89C804F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E08C-1F5A-4C73-A18D-7D9CE8059CB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D8888-820A-4C4F-BD56-C3A89C804F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E08C-1F5A-4C73-A18D-7D9CE8059CB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D8888-820A-4C4F-BD56-C3A89C804F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E08C-1F5A-4C73-A18D-7D9CE8059CB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D8888-820A-4C4F-BD56-C3A89C804F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E08C-1F5A-4C73-A18D-7D9CE8059CB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D8888-820A-4C4F-BD56-C3A89C804F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E08C-1F5A-4C73-A18D-7D9CE8059CB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D8888-820A-4C4F-BD56-C3A89C804F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E08C-1F5A-4C73-A18D-7D9CE8059CB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D8888-820A-4C4F-BD56-C3A89C804F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E08C-1F5A-4C73-A18D-7D9CE8059CB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D8888-820A-4C4F-BD56-C3A89C804F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E08C-1F5A-4C73-A18D-7D9CE8059CB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D8888-820A-4C4F-BD56-C3A89C804F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E08C-1F5A-4C73-A18D-7D9CE8059CB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D8888-820A-4C4F-BD56-C3A89C804F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CE08C-1F5A-4C73-A18D-7D9CE8059CB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D8888-820A-4C4F-BD56-C3A89C804F8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ancerstaging.org/references-tools/deskreferences/Documents/AJCC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ancerstaging.org/references-tools/deskreferences/Documents/AJCC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ancerstaging.org/references-tools/deskreferences/Documents/AJCC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ORAL KAVİTE </a:t>
            </a:r>
            <a:r>
              <a:rPr lang="tr-TR" dirty="0" smtClean="0"/>
              <a:t>KANSERLERİ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TEDAVİ YAKLAŞIMI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683568" y="1988840"/>
            <a:ext cx="46805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Erken Evre:</a:t>
            </a:r>
          </a:p>
          <a:p>
            <a:r>
              <a:rPr lang="tr-TR" sz="2400" dirty="0" smtClean="0"/>
              <a:t>-Cerrahi veya Radyoterapi</a:t>
            </a:r>
          </a:p>
          <a:p>
            <a:endParaRPr lang="tr-TR" sz="2400" dirty="0" smtClean="0"/>
          </a:p>
          <a:p>
            <a:r>
              <a:rPr lang="tr-TR" sz="2400" dirty="0" smtClean="0"/>
              <a:t>İleri Evre:</a:t>
            </a:r>
          </a:p>
          <a:p>
            <a:r>
              <a:rPr lang="tr-TR" sz="2400" dirty="0" smtClean="0"/>
              <a:t>-</a:t>
            </a:r>
            <a:r>
              <a:rPr lang="tr-TR" sz="2400" dirty="0" err="1" smtClean="0"/>
              <a:t>Kemoradyoterapi</a:t>
            </a:r>
            <a:endParaRPr lang="tr-TR" sz="2400" dirty="0" smtClean="0"/>
          </a:p>
          <a:p>
            <a:r>
              <a:rPr lang="tr-TR" sz="2400" dirty="0" smtClean="0"/>
              <a:t>-Cerrahi+ Radyoterapi+ Kemoterapi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Oral </a:t>
            </a:r>
            <a:r>
              <a:rPr lang="tr-TR" dirty="0" err="1" smtClean="0"/>
              <a:t>kavite</a:t>
            </a:r>
            <a:r>
              <a:rPr lang="tr-TR" dirty="0" smtClean="0"/>
              <a:t> </a:t>
            </a:r>
            <a:r>
              <a:rPr lang="tr-TR" dirty="0" err="1" smtClean="0"/>
              <a:t>tm</a:t>
            </a:r>
            <a:r>
              <a:rPr lang="tr-TR" dirty="0" smtClean="0"/>
              <a:t> de tedavi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Dikdörtgen"/>
          <p:cNvSpPr/>
          <p:nvPr/>
        </p:nvSpPr>
        <p:spPr>
          <a:xfrm>
            <a:off x="755576" y="2492896"/>
            <a:ext cx="734481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T1-2N0: </a:t>
            </a:r>
            <a:r>
              <a:rPr lang="tr-TR" dirty="0" err="1" smtClean="0"/>
              <a:t>primer</a:t>
            </a:r>
            <a:r>
              <a:rPr lang="tr-TR" dirty="0" smtClean="0"/>
              <a:t> ve boyun </a:t>
            </a:r>
            <a:r>
              <a:rPr lang="tr-TR" dirty="0" err="1" smtClean="0"/>
              <a:t>diseksiyonu</a:t>
            </a:r>
            <a:r>
              <a:rPr lang="tr-TR" dirty="0" smtClean="0"/>
              <a:t> ( eğer </a:t>
            </a:r>
            <a:r>
              <a:rPr lang="tr-TR" dirty="0" err="1" smtClean="0"/>
              <a:t>tm</a:t>
            </a:r>
            <a:r>
              <a:rPr lang="tr-TR" dirty="0" smtClean="0"/>
              <a:t> orta hatta ise, dil ve ağız tabanı </a:t>
            </a:r>
            <a:r>
              <a:rPr lang="tr-TR" dirty="0" err="1" smtClean="0"/>
              <a:t>tm</a:t>
            </a:r>
            <a:r>
              <a:rPr lang="tr-TR" dirty="0" smtClean="0"/>
              <a:t> ise </a:t>
            </a:r>
            <a:r>
              <a:rPr lang="tr-TR" dirty="0" err="1" smtClean="0"/>
              <a:t>bilateral</a:t>
            </a:r>
            <a:r>
              <a:rPr lang="tr-TR" dirty="0" smtClean="0"/>
              <a:t>). Eğer </a:t>
            </a:r>
            <a:r>
              <a:rPr lang="tr-TR" dirty="0" err="1" smtClean="0"/>
              <a:t>tm</a:t>
            </a:r>
            <a:r>
              <a:rPr lang="tr-TR" dirty="0" smtClean="0"/>
              <a:t> 2-3 mm den daha kalınsa boyun tedavisi gerekir( cerrahi veya RT).cerrahi sınır pozitifse önce </a:t>
            </a:r>
            <a:r>
              <a:rPr lang="tr-TR" dirty="0" err="1" smtClean="0"/>
              <a:t>reeksizyon</a:t>
            </a:r>
            <a:r>
              <a:rPr lang="tr-TR" dirty="0" smtClean="0"/>
              <a:t>. </a:t>
            </a:r>
            <a:r>
              <a:rPr lang="tr-TR" dirty="0" err="1" smtClean="0"/>
              <a:t>Postop</a:t>
            </a:r>
            <a:r>
              <a:rPr lang="tr-TR" dirty="0" smtClean="0"/>
              <a:t> RT ( yakın </a:t>
            </a:r>
            <a:r>
              <a:rPr lang="tr-TR" dirty="0" err="1" smtClean="0"/>
              <a:t>cs</a:t>
            </a:r>
            <a:r>
              <a:rPr lang="tr-TR" dirty="0" smtClean="0"/>
              <a:t> &lt; 5mm, PNİ veya LVİ+). </a:t>
            </a:r>
            <a:r>
              <a:rPr lang="tr-TR" dirty="0" err="1" smtClean="0"/>
              <a:t>Postop</a:t>
            </a:r>
            <a:r>
              <a:rPr lang="tr-TR" dirty="0" smtClean="0"/>
              <a:t> KRT eğer </a:t>
            </a:r>
            <a:r>
              <a:rPr lang="tr-TR" dirty="0" err="1" smtClean="0"/>
              <a:t>cs</a:t>
            </a:r>
            <a:r>
              <a:rPr lang="tr-TR" dirty="0" smtClean="0"/>
              <a:t>+ </a:t>
            </a:r>
            <a:r>
              <a:rPr lang="tr-TR" dirty="0" err="1" smtClean="0"/>
              <a:t>se</a:t>
            </a:r>
            <a:r>
              <a:rPr lang="tr-TR" dirty="0" smtClean="0"/>
              <a:t>.</a:t>
            </a:r>
          </a:p>
          <a:p>
            <a:r>
              <a:rPr lang="tr-TR" dirty="0" smtClean="0"/>
              <a:t>Alternatif: </a:t>
            </a:r>
            <a:r>
              <a:rPr lang="tr-TR" dirty="0" err="1" smtClean="0"/>
              <a:t>Konkomitan</a:t>
            </a:r>
            <a:r>
              <a:rPr lang="tr-TR" dirty="0" smtClean="0"/>
              <a:t> KRT+/-</a:t>
            </a:r>
            <a:r>
              <a:rPr lang="tr-TR" dirty="0" err="1" smtClean="0"/>
              <a:t>brakiterapi</a:t>
            </a:r>
            <a:r>
              <a:rPr lang="tr-TR" dirty="0" smtClean="0"/>
              <a:t>. Eğer </a:t>
            </a:r>
            <a:r>
              <a:rPr lang="tr-TR" dirty="0" err="1" smtClean="0"/>
              <a:t>primer</a:t>
            </a:r>
            <a:r>
              <a:rPr lang="tr-TR" dirty="0" smtClean="0"/>
              <a:t> &lt;CR ise </a:t>
            </a:r>
            <a:r>
              <a:rPr lang="tr-TR" dirty="0" err="1" smtClean="0"/>
              <a:t>salvaj</a:t>
            </a:r>
            <a:r>
              <a:rPr lang="tr-TR" dirty="0" smtClean="0"/>
              <a:t> cerrahi ve boyun </a:t>
            </a:r>
            <a:r>
              <a:rPr lang="tr-TR" dirty="0" err="1" smtClean="0"/>
              <a:t>diseksiyonu</a:t>
            </a:r>
            <a:endParaRPr lang="tr-TR" dirty="0" smtClean="0"/>
          </a:p>
          <a:p>
            <a:r>
              <a:rPr lang="tr-TR" dirty="0" smtClean="0"/>
              <a:t>T3-4 veya N1-3: </a:t>
            </a:r>
            <a:r>
              <a:rPr lang="tr-TR" dirty="0" err="1" smtClean="0"/>
              <a:t>primerin</a:t>
            </a:r>
            <a:r>
              <a:rPr lang="tr-TR" dirty="0" smtClean="0"/>
              <a:t>  ve boynun cerrahi rezeksiyonu eğer </a:t>
            </a:r>
            <a:r>
              <a:rPr lang="tr-TR" dirty="0" err="1" smtClean="0"/>
              <a:t>tm</a:t>
            </a:r>
            <a:r>
              <a:rPr lang="tr-TR" dirty="0" smtClean="0"/>
              <a:t> orta hatta, dil ve ağız tabanı </a:t>
            </a:r>
            <a:r>
              <a:rPr lang="tr-TR" dirty="0" err="1" smtClean="0"/>
              <a:t>tm</a:t>
            </a:r>
            <a:r>
              <a:rPr lang="tr-TR" dirty="0" smtClean="0"/>
              <a:t> ise </a:t>
            </a:r>
            <a:r>
              <a:rPr lang="tr-TR" dirty="0" err="1" smtClean="0"/>
              <a:t>bilateral</a:t>
            </a:r>
            <a:r>
              <a:rPr lang="tr-TR" dirty="0" smtClean="0"/>
              <a:t>). </a:t>
            </a:r>
            <a:r>
              <a:rPr lang="tr-TR" dirty="0" err="1" smtClean="0"/>
              <a:t>Rekonstruksiyon</a:t>
            </a:r>
            <a:r>
              <a:rPr lang="tr-TR" dirty="0" smtClean="0"/>
              <a:t> </a:t>
            </a:r>
            <a:r>
              <a:rPr lang="tr-TR" dirty="0" err="1" smtClean="0"/>
              <a:t>endike</a:t>
            </a:r>
            <a:r>
              <a:rPr lang="tr-TR" dirty="0" smtClean="0"/>
              <a:t> ise uygulanabilinir. Hepsine </a:t>
            </a:r>
            <a:r>
              <a:rPr lang="tr-TR" dirty="0" err="1" smtClean="0"/>
              <a:t>postop</a:t>
            </a:r>
            <a:r>
              <a:rPr lang="tr-TR" dirty="0" smtClean="0"/>
              <a:t> RT+, CS + </a:t>
            </a:r>
            <a:r>
              <a:rPr lang="tr-TR" dirty="0" err="1" smtClean="0"/>
              <a:t>se</a:t>
            </a:r>
            <a:r>
              <a:rPr lang="tr-TR" dirty="0" smtClean="0"/>
              <a:t> KRT.</a:t>
            </a:r>
          </a:p>
          <a:p>
            <a:r>
              <a:rPr lang="tr-TR" dirty="0" err="1" smtClean="0"/>
              <a:t>Unrezektabl</a:t>
            </a:r>
            <a:r>
              <a:rPr lang="tr-TR" dirty="0" smtClean="0"/>
              <a:t>: KRT tercihen.</a:t>
            </a:r>
          </a:p>
          <a:p>
            <a:r>
              <a:rPr lang="tr-TR" dirty="0" smtClean="0"/>
              <a:t>Alternatif indüksiyon KT sonrası KRT. Eğer </a:t>
            </a:r>
            <a:r>
              <a:rPr lang="tr-TR" dirty="0" err="1" smtClean="0"/>
              <a:t>primer</a:t>
            </a:r>
            <a:r>
              <a:rPr lang="tr-TR" dirty="0" smtClean="0"/>
              <a:t> </a:t>
            </a:r>
            <a:r>
              <a:rPr lang="tr-TR" dirty="0" err="1" smtClean="0"/>
              <a:t>kompletten</a:t>
            </a:r>
            <a:r>
              <a:rPr lang="tr-TR" dirty="0" smtClean="0"/>
              <a:t> az yanıtsa </a:t>
            </a:r>
            <a:r>
              <a:rPr lang="tr-TR" dirty="0" err="1" smtClean="0"/>
              <a:t>salvaj</a:t>
            </a:r>
            <a:r>
              <a:rPr lang="tr-TR" dirty="0" smtClean="0"/>
              <a:t> cerrahi.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Dudak </a:t>
            </a:r>
            <a:r>
              <a:rPr lang="tr-TR" dirty="0" err="1" smtClean="0"/>
              <a:t>Karsinomu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611560" y="1700808"/>
            <a:ext cx="77768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400" dirty="0" smtClean="0"/>
              <a:t>Oral </a:t>
            </a:r>
            <a:r>
              <a:rPr lang="tr-TR" sz="2400" dirty="0" err="1" smtClean="0"/>
              <a:t>kavite</a:t>
            </a:r>
            <a:r>
              <a:rPr lang="tr-TR" sz="2400" dirty="0" smtClean="0"/>
              <a:t> </a:t>
            </a:r>
            <a:r>
              <a:rPr lang="tr-TR" sz="2400" dirty="0" err="1" smtClean="0"/>
              <a:t>karsinomları</a:t>
            </a:r>
            <a:r>
              <a:rPr lang="tr-TR" sz="2400" dirty="0" smtClean="0"/>
              <a:t> içerisinde en sık</a:t>
            </a:r>
          </a:p>
          <a:p>
            <a:pPr>
              <a:buFont typeface="Arial" pitchFamily="34" charset="0"/>
              <a:buChar char="•"/>
            </a:pP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%95 alt dudak, %5 üst dudak</a:t>
            </a:r>
          </a:p>
          <a:p>
            <a:pPr>
              <a:buFont typeface="Arial" pitchFamily="34" charset="0"/>
              <a:buChar char="•"/>
            </a:pP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%95 SCC, BCC ve </a:t>
            </a:r>
            <a:r>
              <a:rPr lang="tr-TR" sz="2400" dirty="0" err="1" smtClean="0"/>
              <a:t>tükrük</a:t>
            </a:r>
            <a:r>
              <a:rPr lang="tr-TR" sz="2400" dirty="0" smtClean="0"/>
              <a:t> bezi kaynaklı olabilir</a:t>
            </a:r>
          </a:p>
          <a:p>
            <a:pPr>
              <a:buFont typeface="Arial" pitchFamily="34" charset="0"/>
              <a:buChar char="•"/>
            </a:pP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5 yıllık </a:t>
            </a:r>
            <a:r>
              <a:rPr lang="tr-TR" sz="2400" dirty="0" err="1" smtClean="0"/>
              <a:t>sağkalım</a:t>
            </a:r>
            <a:r>
              <a:rPr lang="tr-TR" sz="2400" dirty="0" smtClean="0"/>
              <a:t> %90larda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DUDAK kanserlerinde tedavi: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T1-2N0: öncelikle cerrahi, </a:t>
            </a:r>
            <a:r>
              <a:rPr lang="tr-TR" dirty="0" err="1" smtClean="0"/>
              <a:t>postop</a:t>
            </a:r>
            <a:r>
              <a:rPr lang="tr-TR" dirty="0" smtClean="0"/>
              <a:t> </a:t>
            </a:r>
            <a:r>
              <a:rPr lang="tr-TR" dirty="0" err="1" smtClean="0"/>
              <a:t>cs</a:t>
            </a:r>
            <a:r>
              <a:rPr lang="tr-TR" dirty="0" smtClean="0"/>
              <a:t> + </a:t>
            </a:r>
            <a:r>
              <a:rPr lang="tr-TR" dirty="0" err="1" smtClean="0"/>
              <a:t>se</a:t>
            </a:r>
            <a:r>
              <a:rPr lang="tr-TR" dirty="0" smtClean="0"/>
              <a:t> mümkünse </a:t>
            </a:r>
            <a:r>
              <a:rPr lang="tr-TR" dirty="0" err="1" smtClean="0"/>
              <a:t>reeksizyon</a:t>
            </a:r>
            <a:r>
              <a:rPr lang="tr-TR" dirty="0" smtClean="0"/>
              <a:t>.Eğer yakın </a:t>
            </a:r>
            <a:r>
              <a:rPr lang="tr-TR" dirty="0" err="1" smtClean="0"/>
              <a:t>cs</a:t>
            </a:r>
            <a:r>
              <a:rPr lang="tr-TR" dirty="0" smtClean="0"/>
              <a:t>, PNİ+ veya LVİ+ </a:t>
            </a:r>
            <a:r>
              <a:rPr lang="tr-TR" dirty="0" err="1" smtClean="0"/>
              <a:t>se</a:t>
            </a:r>
            <a:r>
              <a:rPr lang="tr-TR" dirty="0" smtClean="0"/>
              <a:t> </a:t>
            </a:r>
            <a:r>
              <a:rPr lang="tr-TR" dirty="0" err="1" smtClean="0"/>
              <a:t>postop</a:t>
            </a:r>
            <a:r>
              <a:rPr lang="tr-TR" dirty="0" smtClean="0"/>
              <a:t> RT. </a:t>
            </a:r>
            <a:r>
              <a:rPr lang="tr-TR" dirty="0" err="1" smtClean="0"/>
              <a:t>Postop</a:t>
            </a:r>
            <a:r>
              <a:rPr lang="tr-TR" dirty="0" smtClean="0"/>
              <a:t> </a:t>
            </a:r>
            <a:r>
              <a:rPr lang="tr-TR" dirty="0" err="1" smtClean="0"/>
              <a:t>cs</a:t>
            </a:r>
            <a:r>
              <a:rPr lang="tr-TR" dirty="0" smtClean="0"/>
              <a:t> + </a:t>
            </a:r>
            <a:r>
              <a:rPr lang="tr-TR" dirty="0" err="1" smtClean="0"/>
              <a:t>se</a:t>
            </a:r>
            <a:r>
              <a:rPr lang="tr-TR" dirty="0" smtClean="0"/>
              <a:t> KRT.</a:t>
            </a:r>
          </a:p>
          <a:p>
            <a:r>
              <a:rPr lang="tr-TR" dirty="0" smtClean="0"/>
              <a:t>T3-4N veya N1-3 ise: öncelikle </a:t>
            </a:r>
            <a:r>
              <a:rPr lang="tr-TR" dirty="0" err="1" smtClean="0"/>
              <a:t>primer</a:t>
            </a:r>
            <a:r>
              <a:rPr lang="tr-TR" dirty="0" smtClean="0"/>
              <a:t> ve boyun </a:t>
            </a:r>
            <a:r>
              <a:rPr lang="tr-TR" dirty="0" err="1" smtClean="0"/>
              <a:t>diseksiyonu</a:t>
            </a:r>
            <a:r>
              <a:rPr lang="tr-TR" dirty="0" smtClean="0"/>
              <a:t>( eğer tümör orta hat yerleşimli veya N2C ise </a:t>
            </a:r>
            <a:r>
              <a:rPr lang="tr-TR" dirty="0" err="1" smtClean="0"/>
              <a:t>bilateral</a:t>
            </a:r>
            <a:r>
              <a:rPr lang="tr-TR" dirty="0" smtClean="0"/>
              <a:t> yoksa </a:t>
            </a:r>
            <a:r>
              <a:rPr lang="tr-TR" dirty="0" err="1" smtClean="0"/>
              <a:t>unilateral</a:t>
            </a:r>
            <a:r>
              <a:rPr lang="tr-TR" dirty="0" smtClean="0"/>
              <a:t>). Tümünde </a:t>
            </a:r>
            <a:r>
              <a:rPr lang="tr-TR" dirty="0" err="1" smtClean="0"/>
              <a:t>postop</a:t>
            </a:r>
            <a:r>
              <a:rPr lang="tr-TR" dirty="0" smtClean="0"/>
              <a:t> RT+, eğer CS + </a:t>
            </a:r>
            <a:r>
              <a:rPr lang="tr-TR" dirty="0" err="1" smtClean="0"/>
              <a:t>se</a:t>
            </a:r>
            <a:r>
              <a:rPr lang="tr-TR" dirty="0" smtClean="0"/>
              <a:t> veya LN da </a:t>
            </a:r>
            <a:r>
              <a:rPr lang="tr-TR" dirty="0" err="1" smtClean="0"/>
              <a:t>ekstrakapsüler</a:t>
            </a:r>
            <a:r>
              <a:rPr lang="tr-TR" dirty="0" smtClean="0"/>
              <a:t> yayılım varsa KRT</a:t>
            </a:r>
          </a:p>
          <a:p>
            <a:pPr marL="0" indent="0">
              <a:buNone/>
            </a:pPr>
            <a:r>
              <a:rPr lang="tr-TR" dirty="0" smtClean="0"/>
              <a:t> Alternatif: </a:t>
            </a:r>
            <a:r>
              <a:rPr lang="tr-TR" dirty="0" err="1" smtClean="0"/>
              <a:t>Konkomitan</a:t>
            </a:r>
            <a:r>
              <a:rPr lang="tr-TR" dirty="0" smtClean="0"/>
              <a:t> KRT+/-</a:t>
            </a:r>
            <a:r>
              <a:rPr lang="tr-TR" dirty="0" err="1" smtClean="0"/>
              <a:t>brakiterapi</a:t>
            </a:r>
            <a:r>
              <a:rPr lang="tr-TR" dirty="0" smtClean="0"/>
              <a:t>. Eğer </a:t>
            </a:r>
            <a:r>
              <a:rPr lang="tr-TR" dirty="0" err="1" smtClean="0"/>
              <a:t>primer</a:t>
            </a:r>
            <a:r>
              <a:rPr lang="tr-TR" dirty="0" smtClean="0"/>
              <a:t> &lt;tam yanıt ise </a:t>
            </a:r>
            <a:r>
              <a:rPr lang="tr-TR" dirty="0" err="1" smtClean="0"/>
              <a:t>salvaj</a:t>
            </a:r>
            <a:r>
              <a:rPr lang="tr-TR" dirty="0" smtClean="0"/>
              <a:t> cerrahi ve boyun </a:t>
            </a:r>
            <a:r>
              <a:rPr lang="tr-TR" dirty="0" err="1" smtClean="0"/>
              <a:t>diseksiyonu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Dil </a:t>
            </a:r>
            <a:r>
              <a:rPr lang="tr-TR" dirty="0" err="1" smtClean="0"/>
              <a:t>Ca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611560" y="1772816"/>
            <a:ext cx="7272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400" dirty="0" smtClean="0"/>
              <a:t>Oral </a:t>
            </a:r>
            <a:r>
              <a:rPr lang="tr-TR" sz="2400" dirty="0" err="1" smtClean="0"/>
              <a:t>kavitede</a:t>
            </a:r>
            <a:r>
              <a:rPr lang="tr-TR" sz="2400" dirty="0" smtClean="0"/>
              <a:t> 2.sık</a:t>
            </a:r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En sık dil </a:t>
            </a:r>
            <a:r>
              <a:rPr lang="tr-TR" sz="2400" dirty="0" err="1" smtClean="0"/>
              <a:t>lateralde</a:t>
            </a: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Tütün, alkol, </a:t>
            </a:r>
            <a:r>
              <a:rPr lang="tr-TR" sz="2400" dirty="0" err="1" smtClean="0"/>
              <a:t>immunsupresyon</a:t>
            </a:r>
            <a:r>
              <a:rPr lang="tr-TR" sz="2400" dirty="0" smtClean="0"/>
              <a:t>, kötü oral hijyen</a:t>
            </a:r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Eritroplaki</a:t>
            </a:r>
            <a:r>
              <a:rPr lang="tr-TR" sz="2400" dirty="0" smtClean="0"/>
              <a:t> : erken </a:t>
            </a:r>
            <a:r>
              <a:rPr lang="tr-TR" sz="2400" dirty="0" err="1" smtClean="0"/>
              <a:t>scc</a:t>
            </a:r>
            <a:r>
              <a:rPr lang="tr-TR" sz="2400" dirty="0" smtClean="0"/>
              <a:t> </a:t>
            </a:r>
            <a:r>
              <a:rPr lang="tr-TR" sz="2400" dirty="0" err="1" smtClean="0"/>
              <a:t>nin</a:t>
            </a:r>
            <a:r>
              <a:rPr lang="tr-TR" sz="2400" dirty="0" smtClean="0"/>
              <a:t> en sık formudur</a:t>
            </a:r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Lökoplaki</a:t>
            </a: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Parsiyel</a:t>
            </a:r>
            <a:r>
              <a:rPr lang="tr-TR" sz="2400" dirty="0" smtClean="0"/>
              <a:t> </a:t>
            </a:r>
            <a:r>
              <a:rPr lang="tr-TR" sz="2400" dirty="0" err="1" smtClean="0"/>
              <a:t>glossektomi</a:t>
            </a:r>
            <a:r>
              <a:rPr lang="tr-TR" sz="2400" dirty="0" smtClean="0"/>
              <a:t>, total </a:t>
            </a:r>
            <a:r>
              <a:rPr lang="tr-TR" sz="2400" dirty="0" err="1" smtClean="0"/>
              <a:t>near</a:t>
            </a:r>
            <a:r>
              <a:rPr lang="tr-TR" sz="2400" dirty="0" smtClean="0"/>
              <a:t> total </a:t>
            </a:r>
            <a:r>
              <a:rPr lang="tr-TR" sz="2400" dirty="0" err="1" smtClean="0"/>
              <a:t>glossektomi</a:t>
            </a:r>
            <a:r>
              <a:rPr lang="tr-TR" sz="2400" dirty="0" smtClean="0"/>
              <a:t>, RT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Ağız Tabanı Kanseri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755576" y="2132856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3. Sık oral </a:t>
            </a:r>
            <a:r>
              <a:rPr lang="tr-TR" dirty="0" err="1" smtClean="0"/>
              <a:t>kavite</a:t>
            </a:r>
            <a:r>
              <a:rPr lang="tr-TR" dirty="0" smtClean="0"/>
              <a:t> kanseri</a:t>
            </a:r>
          </a:p>
          <a:p>
            <a:r>
              <a:rPr lang="tr-TR" dirty="0" err="1" smtClean="0"/>
              <a:t>Primer</a:t>
            </a:r>
            <a:r>
              <a:rPr lang="tr-TR" dirty="0" smtClean="0"/>
              <a:t> tümörün ve </a:t>
            </a:r>
            <a:r>
              <a:rPr lang="tr-TR" dirty="0" err="1" smtClean="0"/>
              <a:t>servikal</a:t>
            </a:r>
            <a:r>
              <a:rPr lang="tr-TR" dirty="0" smtClean="0"/>
              <a:t> lenfatiklerin tedavisi dil </a:t>
            </a:r>
            <a:r>
              <a:rPr lang="tr-TR" dirty="0" err="1" smtClean="0"/>
              <a:t>ca</a:t>
            </a:r>
            <a:r>
              <a:rPr lang="tr-TR" dirty="0" smtClean="0"/>
              <a:t> gibidir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Retromolar</a:t>
            </a:r>
            <a:r>
              <a:rPr lang="tr-TR" dirty="0" smtClean="0"/>
              <a:t> </a:t>
            </a:r>
            <a:r>
              <a:rPr lang="tr-TR" dirty="0" err="1" smtClean="0"/>
              <a:t>Trigon</a:t>
            </a:r>
            <a:r>
              <a:rPr lang="tr-TR" dirty="0" smtClean="0"/>
              <a:t> Kanseri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611560" y="1772816"/>
            <a:ext cx="90730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Ramus</a:t>
            </a:r>
            <a:r>
              <a:rPr lang="tr-TR" sz="2400" dirty="0" smtClean="0"/>
              <a:t> </a:t>
            </a:r>
            <a:r>
              <a:rPr lang="tr-TR" sz="2400" dirty="0" err="1" smtClean="0"/>
              <a:t>mandibulanın</a:t>
            </a:r>
            <a:r>
              <a:rPr lang="tr-TR" sz="2400" dirty="0" smtClean="0"/>
              <a:t> üzerini örten </a:t>
            </a:r>
            <a:r>
              <a:rPr lang="tr-TR" sz="2400" dirty="0" err="1" smtClean="0"/>
              <a:t>gingivanın</a:t>
            </a:r>
            <a:r>
              <a:rPr lang="tr-TR" sz="2400" dirty="0" smtClean="0"/>
              <a:t> oluşturduğu üçgen şeklindeki bölgedir</a:t>
            </a:r>
          </a:p>
          <a:p>
            <a:pPr>
              <a:buFont typeface="Arial" pitchFamily="34" charset="0"/>
              <a:buChar char="•"/>
            </a:pP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Erken dönem kemik tutulumu</a:t>
            </a:r>
          </a:p>
          <a:p>
            <a:pPr>
              <a:buFont typeface="Arial" pitchFamily="34" charset="0"/>
              <a:buChar char="•"/>
            </a:pP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Palatal</a:t>
            </a:r>
            <a:r>
              <a:rPr lang="tr-TR" sz="2400" dirty="0" smtClean="0"/>
              <a:t> rezeksiyonun yutma ve konuşma üzerine etkileri dolayısıyla erken dönem </a:t>
            </a:r>
            <a:r>
              <a:rPr lang="tr-TR" sz="2400" dirty="0" err="1" smtClean="0"/>
              <a:t>tm</a:t>
            </a:r>
            <a:r>
              <a:rPr lang="tr-TR" sz="2400" dirty="0" smtClean="0"/>
              <a:t> de RT tercih edilebilir.</a:t>
            </a:r>
          </a:p>
          <a:p>
            <a:pPr>
              <a:buFont typeface="Arial" pitchFamily="34" charset="0"/>
              <a:buChar char="•"/>
            </a:pP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Cerrahi + RT uygulanması daha iyi  hastalık kontrolü sağlar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Sert Damak Kanseri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39552" y="1988840"/>
            <a:ext cx="87849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400" dirty="0" smtClean="0"/>
              <a:t>Genellikle </a:t>
            </a:r>
            <a:r>
              <a:rPr lang="tr-TR" sz="2400" dirty="0" err="1" smtClean="0"/>
              <a:t>ülseröz</a:t>
            </a:r>
            <a:r>
              <a:rPr lang="tr-TR" sz="2400" dirty="0" smtClean="0"/>
              <a:t> lezyon şeklinde</a:t>
            </a:r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SCC en sık</a:t>
            </a:r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Okult</a:t>
            </a:r>
            <a:r>
              <a:rPr lang="tr-TR" sz="2400" dirty="0" smtClean="0"/>
              <a:t> metastaz riski düşüktür o nedenle </a:t>
            </a:r>
            <a:r>
              <a:rPr lang="tr-TR" sz="2400" dirty="0" err="1" smtClean="0"/>
              <a:t>elektif</a:t>
            </a:r>
            <a:r>
              <a:rPr lang="tr-TR" sz="2400" dirty="0" smtClean="0"/>
              <a:t> boyun </a:t>
            </a:r>
            <a:r>
              <a:rPr lang="tr-TR" sz="2400" dirty="0" err="1" smtClean="0"/>
              <a:t>diseksiyonu</a:t>
            </a:r>
            <a:r>
              <a:rPr lang="tr-TR" sz="2400" dirty="0" smtClean="0"/>
              <a:t> önerilmez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Bukkal</a:t>
            </a:r>
            <a:r>
              <a:rPr lang="tr-TR" dirty="0" smtClean="0"/>
              <a:t> Mukoza Kanseri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1331640" y="1844824"/>
            <a:ext cx="64807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Verrüköz</a:t>
            </a:r>
            <a:r>
              <a:rPr lang="tr-TR" sz="2400" dirty="0" smtClean="0"/>
              <a:t> kanser </a:t>
            </a:r>
            <a:r>
              <a:rPr lang="tr-TR" sz="2400" dirty="0" err="1" smtClean="0"/>
              <a:t>bukkal</a:t>
            </a:r>
            <a:r>
              <a:rPr lang="tr-TR" sz="2400" dirty="0" smtClean="0"/>
              <a:t> mukozada sık görülür</a:t>
            </a:r>
          </a:p>
          <a:p>
            <a:pPr>
              <a:buFont typeface="Arial" pitchFamily="34" charset="0"/>
              <a:buChar char="•"/>
            </a:pPr>
            <a:endParaRPr lang="tr-TR" sz="2400" dirty="0" smtClean="0"/>
          </a:p>
          <a:p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Elektif</a:t>
            </a:r>
            <a:r>
              <a:rPr lang="tr-TR" sz="2400" dirty="0" smtClean="0"/>
              <a:t> boyun tedavisi önerilir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Orofarinks</a:t>
            </a:r>
            <a:r>
              <a:rPr lang="tr-TR" dirty="0" smtClean="0"/>
              <a:t> Kanserleri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539552" y="1196752"/>
            <a:ext cx="842493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Tonsil</a:t>
            </a:r>
            <a:r>
              <a:rPr lang="tr-TR" sz="2400" dirty="0" smtClean="0"/>
              <a:t>, dil kökü, yumuşak damak, </a:t>
            </a:r>
            <a:r>
              <a:rPr lang="tr-TR" sz="2400" dirty="0" err="1" smtClean="0"/>
              <a:t>posterior</a:t>
            </a:r>
            <a:r>
              <a:rPr lang="tr-TR" sz="2400" dirty="0" smtClean="0"/>
              <a:t> </a:t>
            </a:r>
            <a:r>
              <a:rPr lang="tr-TR" sz="2400" dirty="0" err="1" smtClean="0"/>
              <a:t>faringeal</a:t>
            </a:r>
            <a:r>
              <a:rPr lang="tr-TR" sz="2400" dirty="0" smtClean="0"/>
              <a:t> duvar</a:t>
            </a:r>
          </a:p>
          <a:p>
            <a:pPr>
              <a:buFont typeface="Arial" pitchFamily="34" charset="0"/>
              <a:buChar char="•"/>
            </a:pP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%90 SCC</a:t>
            </a:r>
          </a:p>
          <a:p>
            <a:pPr>
              <a:buFont typeface="Arial" pitchFamily="34" charset="0"/>
              <a:buChar char="•"/>
            </a:pP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Waldeyer</a:t>
            </a:r>
            <a:r>
              <a:rPr lang="tr-TR" sz="2400" dirty="0" smtClean="0"/>
              <a:t> halkası nedeni ile 2.sık </a:t>
            </a:r>
            <a:r>
              <a:rPr lang="tr-TR" sz="2400" dirty="0" err="1" smtClean="0"/>
              <a:t>lenfoma</a:t>
            </a:r>
            <a:endParaRPr lang="tr-TR" sz="2400" dirty="0" smtClean="0"/>
          </a:p>
          <a:p>
            <a:pPr>
              <a:buFont typeface="Arial" pitchFamily="34" charset="0"/>
              <a:buChar char="•"/>
            </a:pP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3.Sık </a:t>
            </a:r>
            <a:r>
              <a:rPr lang="tr-TR" sz="2400" dirty="0" err="1" smtClean="0"/>
              <a:t>tükrük</a:t>
            </a:r>
            <a:r>
              <a:rPr lang="tr-TR" sz="2400" dirty="0" smtClean="0"/>
              <a:t> bezi kaynaklı</a:t>
            </a:r>
          </a:p>
          <a:p>
            <a:pPr>
              <a:buFont typeface="Arial" pitchFamily="34" charset="0"/>
              <a:buChar char="•"/>
            </a:pP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Tanı sırasında </a:t>
            </a:r>
            <a:r>
              <a:rPr lang="tr-TR" sz="2400" dirty="0" err="1" smtClean="0"/>
              <a:t>servikal</a:t>
            </a:r>
            <a:r>
              <a:rPr lang="tr-TR" sz="2400" dirty="0" smtClean="0"/>
              <a:t> lenf </a:t>
            </a:r>
            <a:r>
              <a:rPr lang="tr-TR" sz="2400" dirty="0" err="1" smtClean="0"/>
              <a:t>nod</a:t>
            </a:r>
            <a:r>
              <a:rPr lang="tr-TR" sz="2400" dirty="0" smtClean="0"/>
              <a:t> </a:t>
            </a:r>
            <a:r>
              <a:rPr lang="tr-TR" sz="2400" dirty="0" err="1" smtClean="0"/>
              <a:t>etastaz</a:t>
            </a:r>
            <a:r>
              <a:rPr lang="tr-TR" sz="2400" dirty="0" smtClean="0"/>
              <a:t> riski fazla</a:t>
            </a:r>
          </a:p>
          <a:p>
            <a:pPr>
              <a:buFont typeface="Arial" pitchFamily="34" charset="0"/>
              <a:buChar char="•"/>
            </a:pP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Uzak metastaz oranı %15-20</a:t>
            </a:r>
          </a:p>
          <a:p>
            <a:pPr>
              <a:buFont typeface="Arial" pitchFamily="34" charset="0"/>
              <a:buChar char="•"/>
            </a:pP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Erken evre: cerrahi veya RT</a:t>
            </a:r>
          </a:p>
          <a:p>
            <a:pPr>
              <a:buFont typeface="Arial" pitchFamily="34" charset="0"/>
              <a:buChar char="•"/>
            </a:pP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İleri evre : KRT veya Cerrahi+ KRT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Metin kutusu"/>
          <p:cNvSpPr txBox="1"/>
          <p:nvPr/>
        </p:nvSpPr>
        <p:spPr>
          <a:xfrm>
            <a:off x="827584" y="980728"/>
            <a:ext cx="79928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u="sng" dirty="0" smtClean="0"/>
              <a:t>ORAL KAVİTE SINIRLARI: </a:t>
            </a:r>
            <a:r>
              <a:rPr lang="tr-TR" sz="2000" dirty="0" smtClean="0"/>
              <a:t>KUTANÖZ-VERMİLLİON BİLEŞKEDEN ÖN TONSİL PLİKALARINA KADAR UZANAN BÖLGE. YUKARIDA SERT- YUMUŞAK DAMAK BİLEŞKESİ, AŞAĞIDA SULCUS TERMİNALİS</a:t>
            </a:r>
          </a:p>
          <a:p>
            <a:endParaRPr lang="tr-TR" sz="2000" dirty="0" smtClean="0"/>
          </a:p>
          <a:p>
            <a:endParaRPr lang="tr-TR" sz="2000" dirty="0" smtClean="0"/>
          </a:p>
          <a:p>
            <a:r>
              <a:rPr lang="tr-TR" sz="2000" b="1" u="sng" dirty="0" smtClean="0"/>
              <a:t>OROFARİNKS SINIRLARI</a:t>
            </a:r>
            <a:r>
              <a:rPr lang="tr-TR" sz="2000" dirty="0" smtClean="0"/>
              <a:t>: ÖN TONSİL PLİKALARINDAN FARİNKS POSTERİOR DUVARINA KADAR UZANAN YUKARIDA YUMUŞAK DAMAK İNFERİOR YÜZÜ, AŞAĞIDA HYOİD KEMİK SUPERİORUNDAN GEÇEN HATTA KADAR</a:t>
            </a:r>
          </a:p>
          <a:p>
            <a:endParaRPr lang="tr-TR" sz="2000" dirty="0" smtClean="0"/>
          </a:p>
          <a:p>
            <a:endParaRPr lang="tr-TR" sz="2000" dirty="0" smtClean="0"/>
          </a:p>
          <a:p>
            <a:r>
              <a:rPr lang="tr-TR" sz="2000" b="1" u="sng" dirty="0" smtClean="0"/>
              <a:t>HİPOFARİNKS SINIRLARI</a:t>
            </a:r>
            <a:r>
              <a:rPr lang="tr-TR" sz="2000" dirty="0" smtClean="0"/>
              <a:t>: HYOİD KEMİK SUPERİORDAN GEÇEN HATTAN KRİKOİD KIKIRDAK İNFERİORUNDAN GEÇEN HATTA KADAR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Tonsil</a:t>
            </a:r>
            <a:r>
              <a:rPr lang="tr-TR" dirty="0" smtClean="0"/>
              <a:t> KANSER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395536" y="2204864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Orofarinkste</a:t>
            </a:r>
            <a:r>
              <a:rPr lang="tr-TR" sz="2400" dirty="0" smtClean="0"/>
              <a:t> en sık görülen kanser</a:t>
            </a:r>
          </a:p>
          <a:p>
            <a:pPr>
              <a:buFont typeface="Arial" pitchFamily="34" charset="0"/>
              <a:buChar char="•"/>
            </a:pP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%70 oranında klinik pozitif LAP</a:t>
            </a:r>
          </a:p>
          <a:p>
            <a:pPr>
              <a:buFont typeface="Arial" pitchFamily="34" charset="0"/>
              <a:buChar char="•"/>
            </a:pP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Cerrahi veya kombine tedavi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Yumuşak Damak Kanseri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611560" y="1988840"/>
            <a:ext cx="79208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400" dirty="0" smtClean="0"/>
              <a:t>Sıklıkla oral </a:t>
            </a:r>
            <a:r>
              <a:rPr lang="tr-TR" sz="2400" dirty="0" err="1" smtClean="0"/>
              <a:t>kaviteye</a:t>
            </a:r>
            <a:r>
              <a:rPr lang="tr-TR" sz="2400" dirty="0" smtClean="0"/>
              <a:t> bakan yüzde görülür</a:t>
            </a:r>
          </a:p>
          <a:p>
            <a:pPr>
              <a:buFont typeface="Arial" pitchFamily="34" charset="0"/>
              <a:buChar char="•"/>
            </a:pP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Küçük </a:t>
            </a:r>
            <a:r>
              <a:rPr lang="tr-TR" sz="2400" dirty="0" err="1" smtClean="0"/>
              <a:t>tm</a:t>
            </a:r>
            <a:r>
              <a:rPr lang="tr-TR" sz="2400" dirty="0" smtClean="0"/>
              <a:t> </a:t>
            </a:r>
            <a:r>
              <a:rPr lang="tr-TR" sz="2400" dirty="0" err="1" smtClean="0"/>
              <a:t>lerde</a:t>
            </a:r>
            <a:r>
              <a:rPr lang="tr-TR" sz="2400" dirty="0" smtClean="0"/>
              <a:t> cerrahi büyük tümörlerde </a:t>
            </a:r>
            <a:r>
              <a:rPr lang="tr-TR" sz="2400" dirty="0" err="1" smtClean="0"/>
              <a:t>velofarengeal</a:t>
            </a:r>
            <a:r>
              <a:rPr lang="tr-TR" sz="2400" dirty="0" smtClean="0"/>
              <a:t> yetmezliği önlemek için KRT</a:t>
            </a:r>
          </a:p>
          <a:p>
            <a:pPr>
              <a:buFont typeface="Arial" pitchFamily="34" charset="0"/>
              <a:buChar char="•"/>
            </a:pP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Elektif</a:t>
            </a:r>
            <a:r>
              <a:rPr lang="tr-TR" sz="2400" dirty="0" smtClean="0"/>
              <a:t> boyun </a:t>
            </a:r>
            <a:r>
              <a:rPr lang="tr-TR" sz="2400" dirty="0" err="1" smtClean="0"/>
              <a:t>diseksiyonu</a:t>
            </a:r>
            <a:r>
              <a:rPr lang="tr-TR" sz="2400" dirty="0" smtClean="0"/>
              <a:t> önerilir.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Dil Kökü Kanseri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323528" y="1988840"/>
            <a:ext cx="82089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400" dirty="0" smtClean="0"/>
              <a:t>Dil kanserinden daha az sıklıkta ancak daha agresiftir</a:t>
            </a:r>
          </a:p>
          <a:p>
            <a:pPr>
              <a:buFont typeface="Arial" pitchFamily="34" charset="0"/>
              <a:buChar char="•"/>
            </a:pP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Otalji</a:t>
            </a:r>
            <a:r>
              <a:rPr lang="tr-TR" sz="2400" dirty="0" smtClean="0"/>
              <a:t> ve  </a:t>
            </a:r>
            <a:r>
              <a:rPr lang="tr-TR" sz="2400" dirty="0" err="1" smtClean="0"/>
              <a:t>odinofaji</a:t>
            </a:r>
            <a:r>
              <a:rPr lang="tr-TR" sz="2400" dirty="0" smtClean="0"/>
              <a:t> en sık görülen semptomlardır</a:t>
            </a:r>
          </a:p>
          <a:p>
            <a:pPr>
              <a:buFont typeface="Arial" pitchFamily="34" charset="0"/>
              <a:buChar char="•"/>
            </a:pP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İlk tanı anında klinik olarak  %60 </a:t>
            </a:r>
            <a:r>
              <a:rPr lang="tr-TR" sz="2400" dirty="0" err="1" smtClean="0"/>
              <a:t>servikal</a:t>
            </a:r>
            <a:r>
              <a:rPr lang="tr-TR" sz="2400" dirty="0" smtClean="0"/>
              <a:t> LAP+</a:t>
            </a:r>
          </a:p>
          <a:p>
            <a:pPr>
              <a:buFont typeface="Arial" pitchFamily="34" charset="0"/>
              <a:buChar char="•"/>
            </a:pP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Öncelikle KRT , küçük </a:t>
            </a:r>
            <a:r>
              <a:rPr lang="tr-TR" sz="2400" dirty="0" err="1" smtClean="0"/>
              <a:t>tmlerde</a:t>
            </a:r>
            <a:r>
              <a:rPr lang="tr-TR" sz="2400" dirty="0" smtClean="0"/>
              <a:t>  ve kurtarma tedavisinde cerrahi</a:t>
            </a:r>
          </a:p>
          <a:p>
            <a:pPr>
              <a:buFont typeface="Arial" pitchFamily="34" charset="0"/>
              <a:buChar char="•"/>
            </a:pP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RT teknik: </a:t>
            </a:r>
            <a:r>
              <a:rPr lang="tr-TR" dirty="0" err="1" smtClean="0"/>
              <a:t>immobilizasyon</a:t>
            </a:r>
            <a:r>
              <a:rPr lang="tr-TR" dirty="0" smtClean="0"/>
              <a:t>: </a:t>
            </a:r>
            <a:r>
              <a:rPr lang="tr-TR" dirty="0" err="1" smtClean="0"/>
              <a:t>termoplastik</a:t>
            </a:r>
            <a:r>
              <a:rPr lang="tr-TR" dirty="0" smtClean="0"/>
              <a:t> baş boyun </a:t>
            </a:r>
            <a:r>
              <a:rPr lang="tr-TR" dirty="0" smtClean="0"/>
              <a:t>maskeleri</a:t>
            </a:r>
          </a:p>
          <a:p>
            <a:endParaRPr lang="tr-TR" dirty="0" smtClean="0"/>
          </a:p>
          <a:p>
            <a:r>
              <a:rPr lang="tr-TR" dirty="0" err="1" smtClean="0"/>
              <a:t>Simulasyon</a:t>
            </a:r>
            <a:r>
              <a:rPr lang="tr-TR" dirty="0" smtClean="0"/>
              <a:t>:</a:t>
            </a:r>
            <a:r>
              <a:rPr lang="tr-TR" dirty="0" err="1" smtClean="0"/>
              <a:t>supin</a:t>
            </a:r>
            <a:r>
              <a:rPr lang="tr-TR" dirty="0" smtClean="0"/>
              <a:t> pozisyon,dil ve ağız tabanı kanserlerinde dili damaktan uzaklaştırmak için ısırma bloğu- dil </a:t>
            </a:r>
            <a:r>
              <a:rPr lang="tr-TR" dirty="0" smtClean="0"/>
              <a:t>basacağı</a:t>
            </a:r>
          </a:p>
          <a:p>
            <a:endParaRPr lang="tr-TR" dirty="0" smtClean="0"/>
          </a:p>
          <a:p>
            <a:r>
              <a:rPr lang="tr-TR" dirty="0" smtClean="0"/>
              <a:t>Omuzları aşağı çekmek için </a:t>
            </a:r>
            <a:r>
              <a:rPr lang="tr-TR" dirty="0" err="1" smtClean="0"/>
              <a:t>tension</a:t>
            </a:r>
            <a:r>
              <a:rPr lang="tr-TR" dirty="0" smtClean="0"/>
              <a:t> </a:t>
            </a:r>
            <a:r>
              <a:rPr lang="tr-TR" dirty="0" smtClean="0"/>
              <a:t>board, vakum yatak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u="sng" dirty="0" smtClean="0"/>
              <a:t>RT planlama</a:t>
            </a:r>
            <a:r>
              <a:rPr lang="tr-TR" u="sng" dirty="0" smtClean="0"/>
              <a:t>:</a:t>
            </a:r>
          </a:p>
          <a:p>
            <a:endParaRPr lang="tr-TR" dirty="0" smtClean="0"/>
          </a:p>
          <a:p>
            <a:r>
              <a:rPr lang="tr-TR" dirty="0" smtClean="0"/>
              <a:t>GTV: görüntüleme ve fizik muayenede  saptanan </a:t>
            </a:r>
            <a:r>
              <a:rPr lang="tr-TR" dirty="0" err="1" smtClean="0"/>
              <a:t>tm</a:t>
            </a:r>
            <a:r>
              <a:rPr lang="tr-TR" dirty="0" smtClean="0"/>
              <a:t> ve </a:t>
            </a:r>
            <a:r>
              <a:rPr lang="tr-TR" dirty="0" err="1" smtClean="0"/>
              <a:t>ln</a:t>
            </a:r>
            <a:r>
              <a:rPr lang="tr-TR" dirty="0" smtClean="0"/>
              <a:t> </a:t>
            </a:r>
            <a:r>
              <a:rPr lang="tr-TR" dirty="0" err="1" smtClean="0"/>
              <a:t>ları</a:t>
            </a:r>
            <a:r>
              <a:rPr lang="tr-TR" dirty="0" smtClean="0"/>
              <a:t>( GTV70)</a:t>
            </a:r>
          </a:p>
          <a:p>
            <a:r>
              <a:rPr lang="tr-TR" dirty="0" smtClean="0"/>
              <a:t>CTV 70: GTV + 5-10 mm</a:t>
            </a:r>
          </a:p>
          <a:p>
            <a:r>
              <a:rPr lang="tr-TR" dirty="0" smtClean="0"/>
              <a:t>CTV 60: patolojik olarak yüksek tutulum riski olan lenfatik bölge</a:t>
            </a:r>
          </a:p>
          <a:p>
            <a:r>
              <a:rPr lang="tr-TR" dirty="0" smtClean="0"/>
              <a:t>CTV 54: patolojik olarak düşük tutulum riski olan </a:t>
            </a:r>
            <a:r>
              <a:rPr lang="tr-TR" dirty="0" smtClean="0"/>
              <a:t>aynı </a:t>
            </a:r>
            <a:r>
              <a:rPr lang="tr-TR" dirty="0" smtClean="0"/>
              <a:t>veya karşı taraf lenfatik bölge</a:t>
            </a: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052736"/>
            <a:ext cx="7416824" cy="4877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pPr lvl="3">
              <a:buNone/>
            </a:pPr>
            <a:r>
              <a:rPr lang="tr-TR" sz="5400" dirty="0" smtClean="0"/>
              <a:t>TEŞEKKÜRLER</a:t>
            </a:r>
            <a:endParaRPr lang="tr-TR" sz="5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620688"/>
            <a:ext cx="7323994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ORAL KAVİTE ANATOMİ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1835696" y="1988840"/>
            <a:ext cx="583264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i="1" u="sng" dirty="0" smtClean="0"/>
              <a:t>VERMİLYONDAN OROFARİNKSE KADAR:</a:t>
            </a:r>
          </a:p>
          <a:p>
            <a:r>
              <a:rPr lang="tr-TR" dirty="0" smtClean="0"/>
              <a:t>1- DUDAKLAR</a:t>
            </a:r>
          </a:p>
          <a:p>
            <a:r>
              <a:rPr lang="tr-TR" dirty="0" smtClean="0"/>
              <a:t>2-BUKKAL MUKOZA</a:t>
            </a:r>
          </a:p>
          <a:p>
            <a:r>
              <a:rPr lang="tr-TR" dirty="0" smtClean="0"/>
              <a:t>3- RETROMOLAR TRİGON</a:t>
            </a:r>
          </a:p>
          <a:p>
            <a:r>
              <a:rPr lang="tr-TR" dirty="0" smtClean="0"/>
              <a:t>4- ÜST VE ALT ALVEOLAR ARK</a:t>
            </a:r>
          </a:p>
          <a:p>
            <a:r>
              <a:rPr lang="tr-TR" dirty="0" smtClean="0"/>
              <a:t>5- AĞIZ TABANI</a:t>
            </a:r>
          </a:p>
          <a:p>
            <a:r>
              <a:rPr lang="tr-TR" dirty="0" smtClean="0"/>
              <a:t>6- SERT DAMAK</a:t>
            </a:r>
          </a:p>
          <a:p>
            <a:r>
              <a:rPr lang="tr-TR" dirty="0" smtClean="0"/>
              <a:t>7- DİLİN 2/3 ÖN KISMI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Oral </a:t>
            </a:r>
            <a:r>
              <a:rPr lang="tr-TR" dirty="0" err="1" smtClean="0"/>
              <a:t>kavite</a:t>
            </a:r>
            <a:r>
              <a:rPr lang="tr-TR" dirty="0" smtClean="0"/>
              <a:t> lenfatik yayılım: Başlangıçta I. bölgeye, sonra üst ve orta </a:t>
            </a:r>
            <a:r>
              <a:rPr lang="tr-TR" dirty="0" err="1" smtClean="0"/>
              <a:t>juguler</a:t>
            </a:r>
            <a:r>
              <a:rPr lang="tr-TR" dirty="0" smtClean="0"/>
              <a:t> zincire (Level2-3), bazen direk 3. bölgeye</a:t>
            </a:r>
          </a:p>
          <a:p>
            <a:r>
              <a:rPr lang="tr-TR" dirty="0" smtClean="0"/>
              <a:t>, </a:t>
            </a:r>
            <a:r>
              <a:rPr lang="tr-TR" dirty="0" err="1" smtClean="0"/>
              <a:t>retrofarengeal</a:t>
            </a:r>
            <a:r>
              <a:rPr lang="tr-TR" dirty="0" smtClean="0"/>
              <a:t> </a:t>
            </a:r>
            <a:r>
              <a:rPr lang="tr-TR" dirty="0" err="1" smtClean="0"/>
              <a:t>nodlar</a:t>
            </a:r>
            <a:r>
              <a:rPr lang="tr-TR" dirty="0" smtClean="0"/>
              <a:t> ve arka üçgen ¼ e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i="1" u="sng" dirty="0" err="1" smtClean="0"/>
              <a:t>Orofarenks</a:t>
            </a:r>
            <a:r>
              <a:rPr lang="tr-TR" b="1" i="1" u="sng" dirty="0" smtClean="0"/>
              <a:t>:</a:t>
            </a:r>
          </a:p>
          <a:p>
            <a:pPr lvl="1"/>
            <a:r>
              <a:rPr lang="tr-TR" dirty="0" smtClean="0"/>
              <a:t>yumuşak damak,</a:t>
            </a:r>
          </a:p>
          <a:p>
            <a:pPr lvl="1"/>
            <a:r>
              <a:rPr lang="tr-TR" dirty="0" smtClean="0"/>
              <a:t> </a:t>
            </a:r>
            <a:r>
              <a:rPr lang="tr-TR" dirty="0" err="1" smtClean="0"/>
              <a:t>tonsiller</a:t>
            </a:r>
            <a:r>
              <a:rPr lang="tr-TR" dirty="0" smtClean="0"/>
              <a:t>,</a:t>
            </a:r>
          </a:p>
          <a:p>
            <a:pPr lvl="1"/>
            <a:r>
              <a:rPr lang="tr-TR" dirty="0" smtClean="0"/>
              <a:t> dil kökü,</a:t>
            </a:r>
          </a:p>
          <a:p>
            <a:pPr lvl="1"/>
            <a:r>
              <a:rPr lang="tr-TR" dirty="0" err="1" smtClean="0"/>
              <a:t>Nazofarenks</a:t>
            </a:r>
            <a:r>
              <a:rPr lang="tr-TR" dirty="0" smtClean="0"/>
              <a:t> ve </a:t>
            </a:r>
            <a:r>
              <a:rPr lang="tr-TR" dirty="0" err="1" smtClean="0"/>
              <a:t>epiglottik</a:t>
            </a:r>
            <a:r>
              <a:rPr lang="tr-TR" dirty="0" smtClean="0"/>
              <a:t> kıvrım arasında kalan arka ve yan </a:t>
            </a:r>
            <a:r>
              <a:rPr lang="tr-TR" dirty="0" err="1" smtClean="0"/>
              <a:t>farengeal</a:t>
            </a:r>
            <a:r>
              <a:rPr lang="tr-TR" dirty="0" smtClean="0"/>
              <a:t> duvarlar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Öykü ve </a:t>
            </a:r>
            <a:r>
              <a:rPr lang="tr-TR" dirty="0" err="1" smtClean="0"/>
              <a:t>fm</a:t>
            </a:r>
            <a:r>
              <a:rPr lang="tr-TR" dirty="0" smtClean="0"/>
              <a:t>, direk </a:t>
            </a:r>
            <a:r>
              <a:rPr lang="tr-TR" dirty="0" err="1" smtClean="0"/>
              <a:t>nazofaringolaringoskopi</a:t>
            </a:r>
            <a:endParaRPr lang="tr-TR" dirty="0" smtClean="0"/>
          </a:p>
          <a:p>
            <a:r>
              <a:rPr lang="tr-TR" dirty="0" smtClean="0"/>
              <a:t>Kitle veya </a:t>
            </a:r>
            <a:r>
              <a:rPr lang="tr-TR" dirty="0" err="1" smtClean="0"/>
              <a:t>palpabl</a:t>
            </a:r>
            <a:r>
              <a:rPr lang="tr-TR" dirty="0" smtClean="0"/>
              <a:t> lenf </a:t>
            </a:r>
            <a:r>
              <a:rPr lang="tr-TR" dirty="0" err="1" smtClean="0"/>
              <a:t>noddan</a:t>
            </a:r>
            <a:r>
              <a:rPr lang="tr-TR" dirty="0" smtClean="0"/>
              <a:t> </a:t>
            </a:r>
            <a:r>
              <a:rPr lang="tr-TR" dirty="0" err="1" smtClean="0"/>
              <a:t>bx</a:t>
            </a:r>
            <a:endParaRPr lang="tr-TR" dirty="0" smtClean="0"/>
          </a:p>
          <a:p>
            <a:r>
              <a:rPr lang="tr-TR" dirty="0" smtClean="0"/>
              <a:t>Baş boyun BT-MRG ve PETBT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764704"/>
            <a:ext cx="7116169" cy="4163006"/>
          </a:xfrm>
          <a:prstGeom prst="rect">
            <a:avLst/>
          </a:prstGeom>
        </p:spPr>
      </p:pic>
      <p:sp>
        <p:nvSpPr>
          <p:cNvPr id="5" name="4 Metin kutusu"/>
          <p:cNvSpPr txBox="1"/>
          <p:nvPr/>
        </p:nvSpPr>
        <p:spPr>
          <a:xfrm>
            <a:off x="899592" y="5661248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hlinkClick r:id="rId3"/>
              </a:rPr>
              <a:t>https://</a:t>
            </a:r>
            <a:r>
              <a:rPr lang="tr-TR" dirty="0" smtClean="0">
                <a:hlinkClick r:id="rId3"/>
              </a:rPr>
              <a:t>cancerstaging.org/references-tools/deskreferences/Documents/AJCC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980728"/>
            <a:ext cx="7360772" cy="4536504"/>
          </a:xfrm>
          <a:prstGeom prst="rect">
            <a:avLst/>
          </a:prstGeom>
        </p:spPr>
      </p:pic>
      <p:sp>
        <p:nvSpPr>
          <p:cNvPr id="4" name="3 Metin kutusu"/>
          <p:cNvSpPr txBox="1"/>
          <p:nvPr/>
        </p:nvSpPr>
        <p:spPr>
          <a:xfrm>
            <a:off x="827584" y="5733256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hlinkClick r:id="rId3"/>
              </a:rPr>
              <a:t>https://cancerstaging.org/references-tools/deskreferences/Documents/AJCC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196752"/>
            <a:ext cx="7376743" cy="4382112"/>
          </a:xfrm>
          <a:prstGeom prst="rect">
            <a:avLst/>
          </a:prstGeom>
        </p:spPr>
      </p:pic>
      <p:sp>
        <p:nvSpPr>
          <p:cNvPr id="5" name="4 Metin kutusu"/>
          <p:cNvSpPr txBox="1"/>
          <p:nvPr/>
        </p:nvSpPr>
        <p:spPr>
          <a:xfrm>
            <a:off x="611560" y="6021288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hlinkClick r:id="rId3"/>
              </a:rPr>
              <a:t>https://cancerstaging.org/references-tools/deskreferences/Documents/AJCC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2007</TotalTime>
  <Words>800</Words>
  <Application>Microsoft Office PowerPoint</Application>
  <PresentationFormat>Ekran Gösterisi (4:3)</PresentationFormat>
  <Paragraphs>135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7" baseType="lpstr">
      <vt:lpstr>Ofis Teması</vt:lpstr>
      <vt:lpstr>ORAL KAVİTE KANSERLERİ</vt:lpstr>
      <vt:lpstr>Slayt 2</vt:lpstr>
      <vt:lpstr>Slayt 3</vt:lpstr>
      <vt:lpstr>ORAL KAVİTE ANATOMİ</vt:lpstr>
      <vt:lpstr>Slayt 5</vt:lpstr>
      <vt:lpstr>Tanı</vt:lpstr>
      <vt:lpstr>Slayt 7</vt:lpstr>
      <vt:lpstr>Slayt 8</vt:lpstr>
      <vt:lpstr>Slayt 9</vt:lpstr>
      <vt:lpstr>GENEL TEDAVİ YAKLAŞIMI</vt:lpstr>
      <vt:lpstr>Oral kavite tm de tedavi</vt:lpstr>
      <vt:lpstr>Dudak Karsinomu</vt:lpstr>
      <vt:lpstr>DUDAK kanserlerinde tedavi: </vt:lpstr>
      <vt:lpstr>Dil Ca</vt:lpstr>
      <vt:lpstr>Ağız Tabanı Kanseri</vt:lpstr>
      <vt:lpstr>Retromolar Trigon Kanseri</vt:lpstr>
      <vt:lpstr>Sert Damak Kanseri </vt:lpstr>
      <vt:lpstr>Bukkal Mukoza Kanseri</vt:lpstr>
      <vt:lpstr>Orofarinks Kanserleri</vt:lpstr>
      <vt:lpstr>Tonsil KANSER</vt:lpstr>
      <vt:lpstr>Yumuşak Damak Kanseri</vt:lpstr>
      <vt:lpstr>Dil Kökü Kanseri</vt:lpstr>
      <vt:lpstr>Slayt 23</vt:lpstr>
      <vt:lpstr>Slayt 24</vt:lpstr>
      <vt:lpstr>Slayt 25</vt:lpstr>
      <vt:lpstr>Slayt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DR.SUMERYA</cp:lastModifiedBy>
  <cp:revision>27</cp:revision>
  <dcterms:created xsi:type="dcterms:W3CDTF">2018-12-10T05:56:21Z</dcterms:created>
  <dcterms:modified xsi:type="dcterms:W3CDTF">2020-05-15T17:19:10Z</dcterms:modified>
</cp:coreProperties>
</file>