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RASYONEL SAYILAR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CB9D-2DF0-4CE3-8A71-E238CC08A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C1813D-9A84-4BB5-B4A4-2FA1CC4461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Çıkarma 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dirty="0"/>
                  <a:t> şeklinde yapılır.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C1813D-9A84-4BB5-B4A4-2FA1CC4461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00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ACCC-4279-4267-AD88-D13508A67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4D73EB-6476-4361-8681-66346FDC67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Çarpma 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dirty="0"/>
                  <a:t> şeklinde yapılır.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4D73EB-6476-4361-8681-66346FDC67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6836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767A4-F20D-4A59-A0E8-6004E701B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4D5E89-31E0-4805-ACBC-117FD99AD5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Bölme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num>
                          <m:den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den>
                        </m:f>
                      </m:den>
                    </m:f>
                    <m:r>
                      <a:rPr lang="tr-TR" sz="24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/>
                  <a:t> </a:t>
                </a:r>
                <a:r>
                  <a:rPr lang="tr-TR" dirty="0"/>
                  <a:t>şeklinde yapılır.</a:t>
                </a:r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b="0" i="0" dirty="0" smtClean="0"/>
                      <m:t>∗</m:t>
                    </m:r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den>
                    </m:f>
                  </m:oMath>
                </a14:m>
                <a:r>
                  <a:rPr lang="tr-T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4D5E89-31E0-4805-ACBC-117FD99AD5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13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FCAF8-3CCE-4B31-B4A0-70D49ACDF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ONDALIK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B1ADF0-4BEC-4CF0-9C83-411B187174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Paydası 10 un pozitif kuvvetleri olarak yazılabilen sayılara ondalık sayılar denir.</a:t>
                </a:r>
              </a:p>
              <a:p>
                <a:r>
                  <a:rPr lang="tr-TR" dirty="0"/>
                  <a:t>*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tr-TR" dirty="0"/>
                  <a:t> = 0,6</a:t>
                </a:r>
              </a:p>
              <a:p>
                <a:r>
                  <a:rPr lang="tr-TR" dirty="0"/>
                  <a:t>*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r>
                      <a:rPr lang="tr-TR" b="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,23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523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DB1ADF0-4BEC-4CF0-9C83-411B187174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415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2C706-478C-49A6-90D7-7B5118A8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DEVİRLİ ONDALIK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6F2423-E48C-4F97-89E2-82904AE5F9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tr-TR" dirty="0"/>
                  <a:t>Devirden sonrası belli bir şekilde devam eden ondalık sayılara denir.</a:t>
                </a:r>
              </a:p>
              <a:p>
                <a:pPr>
                  <a:spcBef>
                    <a:spcPts val="0"/>
                  </a:spcBef>
                  <a:spcAft>
                    <a:spcPts val="0"/>
                  </a:spcAft>
                </a:pPr>
                <a:r>
                  <a:rPr lang="tr-TR" dirty="0">
                    <a:ea typeface="Cambria Math" panose="02040503050406030204" pitchFamily="18" charset="0"/>
                  </a:rPr>
                  <a:t>                   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dirty="0"/>
                  <a:t>Devirli ondalık sayılar rasyonel sayıya aşağıdaki gibi çevrilir ;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tr-TR" dirty="0"/>
                            <m:t>(</m:t>
                          </m:r>
                          <m:r>
                            <m:rPr>
                              <m:nor/>
                            </m:rPr>
                            <a:rPr lang="tr-TR" dirty="0"/>
                            <m:t>Say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n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Tamam</m:t>
                          </m:r>
                          <m:r>
                            <m:rPr>
                              <m:nor/>
                            </m:rPr>
                            <a:rPr lang="tr-TR" dirty="0"/>
                            <m:t>ı − </m:t>
                          </m:r>
                          <m:r>
                            <m:rPr>
                              <m:nor/>
                            </m:rPr>
                            <a:rPr lang="tr-TR" dirty="0"/>
                            <m:t>Devretmeyen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K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s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m</m:t>
                          </m:r>
                          <m:r>
                            <m:rPr>
                              <m:nor/>
                            </m:rPr>
                            <a:rPr lang="tr-TR" dirty="0"/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tr-TR" dirty="0"/>
                            <m:t>(</m:t>
                          </m:r>
                          <m:r>
                            <m:rPr>
                              <m:nor/>
                            </m:rPr>
                            <a:rPr lang="tr-TR" dirty="0"/>
                            <m:t>Virg</m:t>
                          </m:r>
                          <m:r>
                            <m:rPr>
                              <m:nor/>
                            </m:rPr>
                            <a:rPr lang="tr-TR" dirty="0"/>
                            <m:t>ü</m:t>
                          </m:r>
                          <m:r>
                            <m:rPr>
                              <m:nor/>
                            </m:rPr>
                            <a:rPr lang="tr-TR" dirty="0"/>
                            <m:t>lden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sonra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devreden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basamak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say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s</m:t>
                          </m:r>
                          <m:r>
                            <m:rPr>
                              <m:nor/>
                            </m:rPr>
                            <a:rPr lang="tr-TR" dirty="0"/>
                            <m:t>ı </m:t>
                          </m:r>
                          <m:r>
                            <m:rPr>
                              <m:nor/>
                            </m:rPr>
                            <a:rPr lang="tr-TR" dirty="0"/>
                            <m:t>kadar</m:t>
                          </m:r>
                          <m:r>
                            <m:rPr>
                              <m:nor/>
                            </m:rPr>
                            <a:rPr lang="tr-TR" dirty="0"/>
                            <m:t> 9, </m:t>
                          </m:r>
                          <m:r>
                            <m:rPr>
                              <m:nor/>
                            </m:rPr>
                            <a:rPr lang="tr-TR" dirty="0"/>
                            <m:t>Virg</m:t>
                          </m:r>
                          <m:r>
                            <m:rPr>
                              <m:nor/>
                            </m:rPr>
                            <a:rPr lang="tr-TR" dirty="0"/>
                            <m:t>ü</m:t>
                          </m:r>
                          <m:r>
                            <m:rPr>
                              <m:nor/>
                            </m:rPr>
                            <a:rPr lang="tr-TR" dirty="0"/>
                            <m:t>lden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sonra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devretmeyen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basamak</m:t>
                          </m:r>
                          <m:r>
                            <m:rPr>
                              <m:nor/>
                            </m:rPr>
                            <a:rPr lang="tr-TR" dirty="0"/>
                            <m:t> </m:t>
                          </m:r>
                          <m:r>
                            <m:rPr>
                              <m:nor/>
                            </m:rPr>
                            <a:rPr lang="tr-TR" dirty="0"/>
                            <m:t>say</m:t>
                          </m:r>
                          <m:r>
                            <m:rPr>
                              <m:nor/>
                            </m:rPr>
                            <a:rPr lang="tr-TR" dirty="0"/>
                            <m:t>ı</m:t>
                          </m:r>
                          <m:r>
                            <m:rPr>
                              <m:nor/>
                            </m:rPr>
                            <a:rPr lang="tr-TR" dirty="0"/>
                            <m:t>s</m:t>
                          </m:r>
                          <m:r>
                            <m:rPr>
                              <m:nor/>
                            </m:rPr>
                            <a:rPr lang="tr-TR" dirty="0"/>
                            <m:t>ı </m:t>
                          </m:r>
                          <m:r>
                            <m:rPr>
                              <m:nor/>
                            </m:rPr>
                            <a:rPr lang="tr-TR" dirty="0"/>
                            <m:t>kadar</m:t>
                          </m:r>
                          <m:r>
                            <m:rPr>
                              <m:nor/>
                            </m:rPr>
                            <a:rPr lang="tr-TR" dirty="0"/>
                            <m:t> 0)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dirty="0">
                    <a:ea typeface="Cambria Math" panose="02040503050406030204" pitchFamily="18" charset="0"/>
                  </a:rPr>
                  <a:t>                   _</a:t>
                </a: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dirty="0"/>
                  <a:t>*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</m:oMath>
                </a14:m>
                <a:r>
                  <a:rPr lang="tr-TR" dirty="0"/>
                  <a:t>1,37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137−13</m:t>
                        </m:r>
                      </m:num>
                      <m:den>
                        <m:r>
                          <a:rPr lang="tr-TR" b="0" i="1" smtClean="0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tr-TR" dirty="0">
                    <a:solidFill>
                      <a:srgbClr val="ACCBF9">
                        <a:lumMod val="25000"/>
                      </a:srgbClr>
                    </a:solidFill>
                  </a:rPr>
                  <a:t> </a:t>
                </a:r>
                <a:r>
                  <a:rPr lang="tr-TR" dirty="0"/>
                  <a:t>=</a:t>
                </a:r>
                <a:r>
                  <a:rPr lang="tr-TR" dirty="0">
                    <a:solidFill>
                      <a:srgbClr val="ACCBF9">
                        <a:lumMod val="25000"/>
                      </a:srgb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tr-TR" b="0" i="1" smtClean="0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tr-TR" i="1">
                            <a:solidFill>
                              <a:srgbClr val="ACCBF9">
                                <a:lumMod val="2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90</m:t>
                        </m:r>
                      </m:den>
                    </m:f>
                  </m:oMath>
                </a14:m>
                <a:r>
                  <a:rPr lang="tr-TR" dirty="0">
                    <a:solidFill>
                      <a:srgbClr val="ACCBF9">
                        <a:lumMod val="25000"/>
                      </a:srgbClr>
                    </a:solidFill>
                  </a:rPr>
                  <a:t> </a:t>
                </a:r>
                <a:endParaRPr lang="tr-TR" dirty="0"/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6F2423-E48C-4F97-89E2-82904AE5F9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73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440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a ve b tam sayılar ve b 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/>
                  <a:t>0  olmak üzere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b="0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tr-TR" dirty="0"/>
                  <a:t>biçiminde yazılabilen sayılara rasyonel sayı denir. Q ile gösterilir. </a:t>
                </a:r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 ={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a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ve </a:t>
                </a:r>
                <a:r>
                  <a:rPr lang="tr-TR" dirty="0"/>
                  <a:t>b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tr-TR" dirty="0"/>
                  <a:t>b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tr-TR" dirty="0"/>
                  <a:t>0 </a:t>
                </a:r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</a:t>
                </a:r>
              </a:p>
              <a:p>
                <a:endParaRPr lang="tr-TR" dirty="0"/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77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 ,0 ,4</m:t>
                    </m:r>
                  </m:oMath>
                </a14:m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 r="-206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AD9F-6D19-4A78-BBDA-AE61C7EC0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DBD775-CE2F-412D-A4CF-3719810E86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Rasyonel sayılarda payda sıfır olamaz. Paydada sıfır varsa </a:t>
                </a:r>
                <a:r>
                  <a:rPr lang="tr-TR" b="1" dirty="0"/>
                  <a:t>tanımsızdır.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 = Tanımsız</a:t>
                </a:r>
              </a:p>
              <a:p>
                <a:r>
                  <a:rPr lang="tr-TR" dirty="0"/>
                  <a:t>Rasyonel sayılarda pay sıfır olabilir. Pay kısmında sıfır olan rasyonel sayıların değeri </a:t>
                </a:r>
                <a:r>
                  <a:rPr lang="tr-TR" b="1" dirty="0"/>
                  <a:t>sıfırdır.</a:t>
                </a:r>
                <a:r>
                  <a:rPr lang="tr-TR" dirty="0"/>
                  <a:t> 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 = 0</a:t>
                </a:r>
              </a:p>
              <a:p>
                <a:r>
                  <a:rPr lang="tr-TR" dirty="0"/>
                  <a:t>Hem payı hem paydası sıfır olan rasyonel sayıların değeri </a:t>
                </a:r>
                <a:r>
                  <a:rPr lang="tr-TR" b="1" dirty="0"/>
                  <a:t>belirsizdir.</a:t>
                </a:r>
                <a:endParaRPr lang="tr-TR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 = Belirsiz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2DBD775-CE2F-412D-A4CF-3719810E86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041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D103B-EB51-442D-BE23-B5E0A191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KESİR ÇEŞİTLERİ-BASİT KESİR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837282-008E-4D3F-A5F6-3D9EFF022A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Payı paydasından mutlak değerce küçük olan kesirlere  </a:t>
                </a:r>
                <a:r>
                  <a:rPr lang="tr-TR" b="1" dirty="0"/>
                  <a:t>basit kesir </a:t>
                </a:r>
                <a:r>
                  <a:rPr lang="tr-TR" dirty="0"/>
                  <a:t>denir.</a:t>
                </a:r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tr-TR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837282-008E-4D3F-A5F6-3D9EFF022A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69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80315-2009-4D64-B473-3638426A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KESİR ÇEŞİTLERİ-BİLEŞİK KESİR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848E2E-99CC-42CA-B447-FA08191B81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Payı paydasından mutlak değerce büyük ya da eşit olan kesirlere </a:t>
                </a:r>
                <a:r>
                  <a:rPr lang="tr-TR" b="1" dirty="0"/>
                  <a:t>bileşik kesir </a:t>
                </a:r>
                <a:r>
                  <a:rPr lang="tr-TR" dirty="0"/>
                  <a:t>denir. </a:t>
                </a:r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tr-TR" dirty="0"/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tr-TR" dirty="0"/>
                  <a:t>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5848E2E-99CC-42CA-B447-FA08191B81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414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6E17-584B-4DCF-9DEB-EF7EB1CBB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KESİR ÇEŞİTLERİ-TAM SAYILI KESİR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4ABE62-DC16-49C1-8480-F687176A19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biçiminde yazılan kesirlere tam sayılı kesir denir.</a:t>
                </a:r>
              </a:p>
              <a:p>
                <a:r>
                  <a:rPr lang="tr-TR" dirty="0"/>
                  <a:t>*Örnek: </a:t>
                </a:r>
                <a:r>
                  <a:rPr lang="tr-TR" sz="1800" dirty="0"/>
                  <a:t>3</a:t>
                </a:r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4ABE62-DC16-49C1-8480-F687176A19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72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39844-6FDA-401A-A1BD-53008B50B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GENİŞLETME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1ACDC9-43DB-4F45-A0DD-D98F4830B8C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𝑥𝑘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𝑥𝑘</m:t>
                        </m:r>
                      </m:den>
                    </m:f>
                  </m:oMath>
                </a14:m>
                <a:r>
                  <a:rPr lang="tr-TR" dirty="0"/>
                  <a:t>  işlemine genişletme işlemi denir.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1ACDC9-43DB-4F45-A0DD-D98F4830B8C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25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4A7D4-0A49-4003-A269-BDFB763EA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SADELEŞTİRME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112C61-F8EC-4E85-8EE5-996157D9E5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=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 </m:t>
                    </m:r>
                    <m:r>
                      <m:rPr>
                        <m:nor/>
                      </m:rPr>
                      <a:rPr lang="tr-TR" dirty="0"/>
                      <m:t>i</m:t>
                    </m:r>
                    <m:r>
                      <m:rPr>
                        <m:nor/>
                      </m:rPr>
                      <a:rPr lang="tr-TR" dirty="0"/>
                      <m:t>ş</m:t>
                    </m:r>
                    <m:r>
                      <m:rPr>
                        <m:nor/>
                      </m:rPr>
                      <a:rPr lang="tr-TR" dirty="0"/>
                      <m:t>lemine</m:t>
                    </m:r>
                    <m:r>
                      <m:rPr>
                        <m:nor/>
                      </m:rPr>
                      <a:rPr lang="tr-TR" dirty="0"/>
                      <m:t> </m:t>
                    </m:r>
                    <m:r>
                      <m:rPr>
                        <m:nor/>
                      </m:rPr>
                      <a:rPr lang="tr-TR" dirty="0"/>
                      <m:t>geni</m:t>
                    </m:r>
                    <m:r>
                      <m:rPr>
                        <m:nor/>
                      </m:rPr>
                      <a:rPr lang="tr-TR" dirty="0"/>
                      <m:t>ş</m:t>
                    </m:r>
                    <m:r>
                      <m:rPr>
                        <m:nor/>
                      </m:rPr>
                      <a:rPr lang="tr-TR" dirty="0"/>
                      <m:t>letme</m:t>
                    </m:r>
                    <m:r>
                      <m:rPr>
                        <m:nor/>
                      </m:rPr>
                      <a:rPr lang="tr-TR" dirty="0"/>
                      <m:t> </m:t>
                    </m:r>
                    <m:r>
                      <m:rPr>
                        <m:nor/>
                      </m:rPr>
                      <a:rPr lang="tr-TR" dirty="0"/>
                      <m:t>i</m:t>
                    </m:r>
                    <m:r>
                      <m:rPr>
                        <m:nor/>
                      </m:rPr>
                      <a:rPr lang="tr-TR" dirty="0"/>
                      <m:t>ş</m:t>
                    </m:r>
                    <m:r>
                      <m:rPr>
                        <m:nor/>
                      </m:rPr>
                      <a:rPr lang="tr-TR" dirty="0"/>
                      <m:t>lemi</m:t>
                    </m:r>
                    <m:r>
                      <m:rPr>
                        <m:nor/>
                      </m:rPr>
                      <a:rPr lang="tr-TR" dirty="0"/>
                      <m:t> </m:t>
                    </m:r>
                    <m:r>
                      <m:rPr>
                        <m:nor/>
                      </m:rPr>
                      <a:rPr lang="tr-TR" dirty="0"/>
                      <m:t>denir</m:t>
                    </m:r>
                    <m:r>
                      <m:rPr>
                        <m:nor/>
                      </m:rPr>
                      <a:rPr lang="tr-TR" dirty="0"/>
                      <m:t>.</m:t>
                    </m:r>
                  </m:oMath>
                </a14:m>
                <a:endParaRPr lang="tr-TR" dirty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=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8/2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=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 dirty="0"/>
                      <m:t>  </m:t>
                    </m:r>
                    <m:r>
                      <m:rPr>
                        <m:nor/>
                      </m:rPr>
                      <a:rPr lang="tr-TR" dirty="0"/>
                      <m:t>olur</m:t>
                    </m:r>
                    <m:r>
                      <m:rPr>
                        <m:nor/>
                      </m:rPr>
                      <a:rPr lang="tr-TR" dirty="0"/>
                      <m:t>.</m:t>
                    </m:r>
                  </m:oMath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112C61-F8EC-4E85-8EE5-996157D9E5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98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EB6CA-6003-422A-A115-5E9390E5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RASYONEL SAYILARDA DÖRT İŞLEM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BD8125-40DB-445F-8081-E7F8826958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Toplama  işlemi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tr-TR" dirty="0"/>
                  <a:t> şeklinde yapılır.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dirty="0"/>
                      <m:t>∗Ö</m:t>
                    </m:r>
                    <m:r>
                      <m:rPr>
                        <m:nor/>
                      </m:rPr>
                      <a:rPr lang="tr-TR" dirty="0"/>
                      <m:t>rnek</m:t>
                    </m:r>
                    <m:r>
                      <m:rPr>
                        <m:nor/>
                      </m:rPr>
                      <a:rPr lang="tr-TR" dirty="0"/>
                      <m:t>: 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 b="0" i="0" smtClean="0">
                        <a:latin typeface="Cambria Math" panose="02040503050406030204" pitchFamily="18" charset="0"/>
                      </a:rPr>
                      <m:t> +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+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+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m:rPr>
                        <m:nor/>
                      </m:rPr>
                      <a:rPr lang="tr-TR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tr-TR" dirty="0"/>
                  <a:t>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BD8125-40DB-445F-8081-E7F8826958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894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108</TotalTime>
  <Words>351</Words>
  <Application>Microsoft Office PowerPoint</Application>
  <PresentationFormat>Widescreen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Cambria Math</vt:lpstr>
      <vt:lpstr>Times New Roman</vt:lpstr>
      <vt:lpstr>Geçmişe bakış</vt:lpstr>
      <vt:lpstr>RASYONEL SAYILAR</vt:lpstr>
      <vt:lpstr>RASYONEL SAYILAR</vt:lpstr>
      <vt:lpstr>RASYONEL SAYILAR</vt:lpstr>
      <vt:lpstr>KESİR ÇEŞİTLERİ-BASİT KESİR</vt:lpstr>
      <vt:lpstr>KESİR ÇEŞİTLERİ-BİLEŞİK KESİR</vt:lpstr>
      <vt:lpstr>KESİR ÇEŞİTLERİ-TAM SAYILI KESİR</vt:lpstr>
      <vt:lpstr>GENİŞLETME</vt:lpstr>
      <vt:lpstr>SADELEŞTİRME</vt:lpstr>
      <vt:lpstr>RASYONEL SAYILARDA DÖRT İŞLEM</vt:lpstr>
      <vt:lpstr>RASYONEL SAYILARDA DÖRT İŞLEM</vt:lpstr>
      <vt:lpstr>RASYONEL SAYILARDA DÖRT İŞLEM</vt:lpstr>
      <vt:lpstr>RASYONEL SAYILARDA DÖRT İŞLEM</vt:lpstr>
      <vt:lpstr>ONDALIK SAYILAR</vt:lpstr>
      <vt:lpstr>DEVİRLİ ONDALIK SAYILAR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24</cp:revision>
  <dcterms:created xsi:type="dcterms:W3CDTF">2017-11-14T11:12:27Z</dcterms:created>
  <dcterms:modified xsi:type="dcterms:W3CDTF">2017-11-21T13:39:01Z</dcterms:modified>
</cp:coreProperties>
</file>