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8"/>
  </p:notesMasterIdLst>
  <p:handoutMasterIdLst>
    <p:handoutMasterId r:id="rId9"/>
  </p:handoutMasterIdLst>
  <p:sldIdLst>
    <p:sldId id="455" r:id="rId2"/>
    <p:sldId id="454" r:id="rId3"/>
    <p:sldId id="465" r:id="rId4"/>
    <p:sldId id="466" r:id="rId5"/>
    <p:sldId id="467" r:id="rId6"/>
    <p:sldId id="464" r:id="rId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25.04.2020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25.04.2020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4/25/2020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4/25/2020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4/25/2020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4/25/2020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4/25/2020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4/25/2020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4/25/2020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4/25/2020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4/25/2020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4/25/2020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4/25/2020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4/25/2020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a:t>
            </a:r>
            <a:r>
              <a:rPr lang="tr-TR" sz="3000" b="1" dirty="0" smtClean="0">
                <a:effectLst/>
              </a:rPr>
              <a:t>Sınıf</a:t>
            </a:r>
            <a:br>
              <a:rPr lang="tr-TR" sz="3000" b="1" dirty="0" smtClean="0">
                <a:effectLst/>
              </a:rPr>
            </a:br>
            <a:r>
              <a:rPr lang="tr-TR" sz="3600" b="1" dirty="0">
                <a:effectLst/>
              </a:rPr>
              <a:t>Güz dönemi</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4299044"/>
            <a:ext cx="8724900" cy="2139855"/>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2857500"/>
          </a:xfrm>
        </p:spPr>
        <p:txBody>
          <a:bodyPr/>
          <a:lstStyle/>
          <a:p>
            <a:r>
              <a:rPr lang="tr-TR" sz="3000" u="sng" dirty="0" smtClean="0"/>
              <a:t>14. </a:t>
            </a:r>
            <a:r>
              <a:rPr lang="tr-TR" sz="3000" u="sng" dirty="0"/>
              <a:t>Hafta</a:t>
            </a:r>
            <a:r>
              <a:rPr lang="tr-TR" sz="3000" u="sng" dirty="0" smtClean="0"/>
              <a:t>: </a:t>
            </a:r>
            <a:r>
              <a:rPr lang="ar-SA" sz="3200" u="sng" dirty="0" smtClean="0"/>
              <a:t>الأسبوع </a:t>
            </a:r>
            <a:r>
              <a:rPr lang="ar-SA" sz="3200" u="sng" dirty="0"/>
              <a:t>الرابع عشر</a:t>
            </a:r>
            <a:r>
              <a:rPr lang="tr-TR" sz="3000" u="sng" dirty="0"/>
              <a:t/>
            </a:r>
            <a:br>
              <a:rPr lang="tr-TR" sz="3000" u="sng" dirty="0"/>
            </a:br>
            <a:r>
              <a:rPr lang="ar-SA" sz="2800" dirty="0">
                <a:solidFill>
                  <a:srgbClr val="002060"/>
                </a:solidFill>
              </a:rPr>
              <a:t>علم القراأت</a:t>
            </a:r>
            <a:r>
              <a:rPr lang="tr-TR" sz="3000" u="sng" dirty="0" smtClean="0"/>
              <a:t/>
            </a:r>
            <a:br>
              <a:rPr lang="tr-TR" sz="3000" u="sng" dirty="0" smtClean="0"/>
            </a:br>
            <a:r>
              <a:rPr lang="ar-SA" sz="4000" dirty="0">
                <a:solidFill>
                  <a:srgbClr val="7030A0"/>
                </a:solidFill>
              </a:rPr>
              <a:t>تكرار عام</a:t>
            </a:r>
            <a:endParaRPr lang="tr-TR" sz="3800" b="1" dirty="0">
              <a:solidFill>
                <a:srgbClr val="7030A0"/>
              </a:solidFill>
            </a:endParaRPr>
          </a:p>
        </p:txBody>
      </p:sp>
      <p:sp>
        <p:nvSpPr>
          <p:cNvPr id="3" name="Metin Yer Tutucusu 2"/>
          <p:cNvSpPr>
            <a:spLocks noGrp="1"/>
          </p:cNvSpPr>
          <p:nvPr>
            <p:ph type="body" idx="1"/>
          </p:nvPr>
        </p:nvSpPr>
        <p:spPr>
          <a:xfrm>
            <a:off x="261098" y="3695700"/>
            <a:ext cx="8616202" cy="3333750"/>
          </a:xfrm>
        </p:spPr>
        <p:txBody>
          <a:bodyPr>
            <a:normAutofit/>
          </a:bodyPr>
          <a:lstStyle/>
          <a:p>
            <a:pPr algn="l"/>
            <a:endParaRPr lang="tr-TR" sz="54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a:xfrm>
            <a:off x="688490" y="-40944"/>
            <a:ext cx="7756263" cy="2289291"/>
          </a:xfrm>
        </p:spPr>
        <p:txBody>
          <a:bodyPr/>
          <a:lstStyle/>
          <a:p>
            <a:r>
              <a:rPr lang="ar-SA" sz="3200" u="sng" dirty="0"/>
              <a:t>علم القراأت</a:t>
            </a:r>
            <a:r>
              <a:rPr lang="tr-TR" sz="3000" dirty="0" smtClean="0"/>
              <a:t/>
            </a:r>
            <a:br>
              <a:rPr lang="tr-TR" sz="3000" dirty="0" smtClean="0"/>
            </a:br>
            <a:r>
              <a:rPr lang="ar-SA" sz="3000" dirty="0" smtClean="0">
                <a:solidFill>
                  <a:srgbClr val="002060"/>
                </a:solidFill>
              </a:rPr>
              <a:t>نشأة القراءات</a:t>
            </a:r>
            <a:r>
              <a:rPr lang="tr-TR" sz="3000" dirty="0" smtClean="0">
                <a:solidFill>
                  <a:srgbClr val="002060"/>
                </a:solidFill>
              </a:rPr>
              <a:t/>
            </a:r>
            <a:br>
              <a:rPr lang="tr-TR" sz="3000" dirty="0" smtClean="0">
                <a:solidFill>
                  <a:srgbClr val="002060"/>
                </a:solidFill>
              </a:rPr>
            </a:br>
            <a:r>
              <a:rPr lang="ar-SA" sz="3000" dirty="0" smtClean="0">
                <a:solidFill>
                  <a:srgbClr val="002060"/>
                </a:solidFill>
              </a:rPr>
              <a:t>القراءات المشهورة</a:t>
            </a:r>
            <a:r>
              <a:rPr lang="tr-TR" sz="3000" dirty="0" smtClean="0">
                <a:solidFill>
                  <a:srgbClr val="002060"/>
                </a:solidFill>
              </a:rPr>
              <a:t/>
            </a:r>
            <a:br>
              <a:rPr lang="tr-TR" sz="3000" dirty="0" smtClean="0">
                <a:solidFill>
                  <a:srgbClr val="002060"/>
                </a:solidFill>
              </a:rPr>
            </a:br>
            <a:r>
              <a:rPr lang="ar-SA" sz="3000" dirty="0" smtClean="0">
                <a:solidFill>
                  <a:srgbClr val="002060"/>
                </a:solidFill>
              </a:rPr>
              <a:t>عدد </a:t>
            </a:r>
            <a:r>
              <a:rPr lang="ar-SA" sz="3000" dirty="0">
                <a:solidFill>
                  <a:srgbClr val="002060"/>
                </a:solidFill>
              </a:rPr>
              <a:t>القراءات </a:t>
            </a:r>
            <a:r>
              <a:rPr lang="ar-SA" sz="3000" dirty="0" smtClean="0">
                <a:solidFill>
                  <a:srgbClr val="002060"/>
                </a:solidFill>
              </a:rPr>
              <a:t>وأنواعها</a:t>
            </a:r>
            <a:endParaRPr lang="tr-TR" sz="3000" dirty="0">
              <a:solidFill>
                <a:srgbClr val="002060"/>
              </a:solidFill>
            </a:endParaRPr>
          </a:p>
        </p:txBody>
      </p:sp>
    </p:spTree>
    <p:extLst>
      <p:ext uri="{BB962C8B-B14F-4D97-AF65-F5344CB8AC3E}">
        <p14:creationId xmlns:p14="http://schemas.microsoft.com/office/powerpoint/2010/main" val="1018045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0"/>
            <a:ext cx="5904656" cy="423081"/>
          </a:xfrm>
        </p:spPr>
        <p:txBody>
          <a:bodyPr>
            <a:normAutofit fontScale="90000"/>
          </a:bodyPr>
          <a:lstStyle/>
          <a:p>
            <a:r>
              <a:rPr lang="tr-TR" sz="2400" b="1" dirty="0" smtClean="0"/>
              <a:t>Kur’an Kıraati</a:t>
            </a:r>
            <a:endParaRPr lang="tr-TR" sz="2400" b="1" dirty="0"/>
          </a:p>
        </p:txBody>
      </p:sp>
      <p:sp>
        <p:nvSpPr>
          <p:cNvPr id="3" name="2 İçerik Yer Tutucusu"/>
          <p:cNvSpPr>
            <a:spLocks noGrp="1"/>
          </p:cNvSpPr>
          <p:nvPr>
            <p:ph idx="1"/>
          </p:nvPr>
        </p:nvSpPr>
        <p:spPr>
          <a:xfrm>
            <a:off x="0" y="423081"/>
            <a:ext cx="9144000" cy="6434919"/>
          </a:xfrm>
        </p:spPr>
        <p:txBody>
          <a:bodyPr>
            <a:noAutofit/>
          </a:bodyPr>
          <a:lstStyle/>
          <a:p>
            <a:pPr algn="just">
              <a:buNone/>
            </a:pPr>
            <a:r>
              <a:rPr lang="tr-TR" sz="1900" dirty="0" smtClean="0"/>
              <a:t>Kıraat, kelime üzerindeki </a:t>
            </a:r>
            <a:r>
              <a:rPr lang="tr-TR" sz="1900" dirty="0" err="1" smtClean="0"/>
              <a:t>med</a:t>
            </a:r>
            <a:r>
              <a:rPr lang="tr-TR" sz="1900" dirty="0" smtClean="0"/>
              <a:t>, </a:t>
            </a:r>
            <a:r>
              <a:rPr lang="tr-TR" sz="1900" dirty="0" err="1" smtClean="0"/>
              <a:t>kasr</a:t>
            </a:r>
            <a:r>
              <a:rPr lang="tr-TR" sz="1900" dirty="0" smtClean="0"/>
              <a:t>, hareke, sükûn, nokta ve </a:t>
            </a:r>
            <a:r>
              <a:rPr lang="tr-TR" sz="1900" dirty="0" err="1" smtClean="0"/>
              <a:t>irab</a:t>
            </a:r>
            <a:r>
              <a:rPr lang="tr-TR" sz="1900" dirty="0" smtClean="0"/>
              <a:t> bakımından olan değişikliğe denir. Daha öz ifadeyle, </a:t>
            </a:r>
            <a:r>
              <a:rPr lang="tr-TR" sz="1900" dirty="0" err="1" smtClean="0"/>
              <a:t>Kur’an’ın</a:t>
            </a:r>
            <a:r>
              <a:rPr lang="tr-TR" sz="1900" dirty="0" smtClean="0"/>
              <a:t> bazı kelimelerinin farklı okunmasıdır. Kıraatler </a:t>
            </a:r>
            <a:r>
              <a:rPr lang="tr-TR" sz="1900" dirty="0" err="1" smtClean="0"/>
              <a:t>Kur’an’ın</a:t>
            </a:r>
            <a:r>
              <a:rPr lang="tr-TR" sz="1900" dirty="0" smtClean="0"/>
              <a:t> aslından değildir, vahiyle de gelmemiştir. Dolayısıyla kıraatlere itikat etmek gerekmez. O ilmi bir konudur. </a:t>
            </a:r>
          </a:p>
          <a:p>
            <a:pPr algn="just">
              <a:buNone/>
            </a:pPr>
            <a:r>
              <a:rPr lang="tr-TR" sz="1900" dirty="0"/>
              <a:t>Kur’an usulünce okuyana </a:t>
            </a:r>
            <a:r>
              <a:rPr lang="tr-TR" sz="1900" i="1" dirty="0" err="1"/>
              <a:t>kâri</a:t>
            </a:r>
            <a:r>
              <a:rPr lang="tr-TR" sz="1900" i="1" dirty="0"/>
              <a:t> </a:t>
            </a:r>
            <a:r>
              <a:rPr lang="tr-TR" sz="1900" dirty="0"/>
              <a:t>(çoğulu: </a:t>
            </a:r>
            <a:r>
              <a:rPr lang="tr-TR" sz="1900" i="1" dirty="0" err="1"/>
              <a:t>kurrâ</a:t>
            </a:r>
            <a:r>
              <a:rPr lang="tr-TR" sz="1900" dirty="0"/>
              <a:t>) denir.</a:t>
            </a:r>
            <a:endParaRPr lang="tr-TR" sz="1900" dirty="0" smtClean="0"/>
          </a:p>
          <a:p>
            <a:pPr algn="just">
              <a:buNone/>
            </a:pPr>
            <a:r>
              <a:rPr lang="tr-TR" sz="1900" dirty="0" smtClean="0"/>
              <a:t>Kıraat farklılıkları, </a:t>
            </a:r>
            <a:r>
              <a:rPr lang="tr-TR" sz="1900" dirty="0" err="1" smtClean="0"/>
              <a:t>Arapça’nın</a:t>
            </a:r>
            <a:r>
              <a:rPr lang="tr-TR" sz="1900" dirty="0" smtClean="0"/>
              <a:t> yazım ve okunuş itibariyle farklı okumaya müsait olan yerlerde meydana gelmektedir. Sahabe kıraati, Hz. Peygamber’den alıyordu. Sahabeden bir kıraat alan olduğu gibi iki kıraat alan da vardı. Onlar da </a:t>
            </a:r>
            <a:r>
              <a:rPr lang="tr-TR" sz="1900" dirty="0" err="1" smtClean="0"/>
              <a:t>tabiîn</a:t>
            </a:r>
            <a:r>
              <a:rPr lang="tr-TR" sz="1900" dirty="0" smtClean="0"/>
              <a:t> ve onlardan da sonrakiler alıyordu. Doğal olarak okuma tarzları farklı olabiliyordu. Bu farklı okuma tarzları daha sonraları devam etmiştir. Tabi bu farklı kıraatler, Arap dili kurallarına ve </a:t>
            </a:r>
            <a:r>
              <a:rPr lang="tr-TR" sz="1900" dirty="0" err="1" smtClean="0"/>
              <a:t>Kur’an’ın</a:t>
            </a:r>
            <a:r>
              <a:rPr lang="tr-TR" sz="1900" dirty="0" smtClean="0"/>
              <a:t> orijinal metnine aykırı değildi.</a:t>
            </a:r>
          </a:p>
          <a:p>
            <a:pPr algn="just">
              <a:buNone/>
            </a:pPr>
            <a:r>
              <a:rPr lang="tr-TR" sz="1900" dirty="0" smtClean="0"/>
              <a:t>Hicri ikinci yüzyılda Kur’an ve dil uzmanı olan alimler (</a:t>
            </a:r>
            <a:r>
              <a:rPr lang="tr-TR" sz="1900" i="1" dirty="0" err="1" smtClean="0"/>
              <a:t>kurrâ</a:t>
            </a:r>
            <a:r>
              <a:rPr lang="tr-TR" sz="1900" dirty="0" smtClean="0"/>
              <a:t>), sahabe ve tabiinden gelen okuyuşları bir düzene koyarak adı kıraat olan ilmi bir faaliyet ortaya çıkmıştır. Sonuçta birbirinden farklı kıraat tarzları ortaya çıkmıştır. Yalnız bu farklılıklar rastgele ve anlamı bozan farklılıklar değildir.</a:t>
            </a:r>
          </a:p>
          <a:p>
            <a:pPr algn="just">
              <a:buNone/>
            </a:pPr>
            <a:r>
              <a:rPr lang="tr-TR" sz="1900" dirty="0" smtClean="0"/>
              <a:t>Meşhur ve makbul yedi </a:t>
            </a:r>
            <a:r>
              <a:rPr lang="tr-TR" sz="1900" dirty="0" err="1" smtClean="0"/>
              <a:t>kırâat</a:t>
            </a:r>
            <a:r>
              <a:rPr lang="tr-TR" sz="1900" dirty="0" smtClean="0"/>
              <a:t> imamı şunlardır: </a:t>
            </a:r>
            <a:r>
              <a:rPr lang="tr-TR" sz="1900" dirty="0" err="1" smtClean="0"/>
              <a:t>İbn</a:t>
            </a:r>
            <a:r>
              <a:rPr lang="tr-TR" sz="1900" dirty="0" smtClean="0"/>
              <a:t> Âmir (ö.118/736), Abdullah </a:t>
            </a:r>
            <a:r>
              <a:rPr lang="tr-TR" sz="1900" dirty="0" err="1" smtClean="0"/>
              <a:t>İbn</a:t>
            </a:r>
            <a:r>
              <a:rPr lang="tr-TR" sz="1900" dirty="0" smtClean="0"/>
              <a:t> </a:t>
            </a:r>
            <a:r>
              <a:rPr lang="tr-TR" sz="1900" dirty="0" err="1" smtClean="0"/>
              <a:t>Kesîr</a:t>
            </a:r>
            <a:r>
              <a:rPr lang="tr-TR" sz="1900" dirty="0" smtClean="0"/>
              <a:t> (ö. 120/737), </a:t>
            </a:r>
            <a:r>
              <a:rPr lang="tr-TR" sz="1900" dirty="0" err="1" smtClean="0"/>
              <a:t>Ebû</a:t>
            </a:r>
            <a:r>
              <a:rPr lang="tr-TR" sz="1900" dirty="0" smtClean="0"/>
              <a:t> </a:t>
            </a:r>
            <a:r>
              <a:rPr lang="tr-TR" sz="1900" dirty="0" err="1" smtClean="0"/>
              <a:t>Amr</a:t>
            </a:r>
            <a:r>
              <a:rPr lang="tr-TR" sz="1900" dirty="0" smtClean="0"/>
              <a:t> (ö.154/770), </a:t>
            </a:r>
            <a:r>
              <a:rPr lang="tr-TR" sz="1900" dirty="0" err="1" smtClean="0"/>
              <a:t>Nâfi</a:t>
            </a:r>
            <a:r>
              <a:rPr lang="tr-TR" sz="1900" dirty="0" smtClean="0"/>
              <a:t> (ö.169/785), Âsim (ö.127/744), Hamza (ö.188/803) ve </a:t>
            </a:r>
            <a:r>
              <a:rPr lang="tr-TR" sz="1900" dirty="0" err="1" smtClean="0"/>
              <a:t>Kisâî</a:t>
            </a:r>
            <a:r>
              <a:rPr lang="tr-TR" sz="1900" dirty="0" smtClean="0"/>
              <a:t> (ö.189/804).</a:t>
            </a:r>
          </a:p>
          <a:p>
            <a:pPr algn="just">
              <a:buNone/>
            </a:pPr>
            <a:r>
              <a:rPr lang="tr-TR" sz="1900" dirty="0" smtClean="0"/>
              <a:t>Üç sahih kıraat: </a:t>
            </a:r>
            <a:r>
              <a:rPr lang="tr-TR" sz="1900" dirty="0" err="1" smtClean="0"/>
              <a:t>Ebû</a:t>
            </a:r>
            <a:r>
              <a:rPr lang="tr-TR" sz="1900" dirty="0" smtClean="0"/>
              <a:t> Cafer el-</a:t>
            </a:r>
            <a:r>
              <a:rPr lang="tr-TR" sz="1900" dirty="0" err="1" smtClean="0"/>
              <a:t>Kārî</a:t>
            </a:r>
            <a:r>
              <a:rPr lang="tr-TR" sz="1900" dirty="0" smtClean="0"/>
              <a:t> (ö.130/747-48), </a:t>
            </a:r>
            <a:r>
              <a:rPr lang="tr-TR" sz="1900" dirty="0" err="1" smtClean="0"/>
              <a:t>Ya‘kūb</a:t>
            </a:r>
            <a:r>
              <a:rPr lang="tr-TR" sz="1900" dirty="0" smtClean="0"/>
              <a:t> </a:t>
            </a:r>
            <a:r>
              <a:rPr lang="tr-TR" sz="1900" dirty="0"/>
              <a:t>el-</a:t>
            </a:r>
            <a:r>
              <a:rPr lang="tr-TR" sz="1900" dirty="0" err="1"/>
              <a:t>Hadramî</a:t>
            </a:r>
            <a:r>
              <a:rPr lang="tr-TR" sz="1900" dirty="0"/>
              <a:t> </a:t>
            </a:r>
            <a:r>
              <a:rPr lang="tr-TR" sz="1900" dirty="0" smtClean="0"/>
              <a:t>(ö.205/821), </a:t>
            </a:r>
            <a:r>
              <a:rPr lang="tr-TR" sz="1900" dirty="0"/>
              <a:t>Halef b. </a:t>
            </a:r>
            <a:r>
              <a:rPr lang="tr-TR" sz="1900" dirty="0" err="1" smtClean="0"/>
              <a:t>Hişâm</a:t>
            </a:r>
            <a:r>
              <a:rPr lang="tr-TR" sz="1900" dirty="0" smtClean="0"/>
              <a:t> (ö.229/844)</a:t>
            </a:r>
            <a:endParaRPr lang="tr-TR" sz="1900" dirty="0"/>
          </a:p>
        </p:txBody>
      </p:sp>
    </p:spTree>
    <p:extLst>
      <p:ext uri="{BB962C8B-B14F-4D97-AF65-F5344CB8AC3E}">
        <p14:creationId xmlns:p14="http://schemas.microsoft.com/office/powerpoint/2010/main" val="186017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63688" y="274638"/>
            <a:ext cx="4392488" cy="418058"/>
          </a:xfrm>
        </p:spPr>
        <p:txBody>
          <a:bodyPr>
            <a:noAutofit/>
          </a:bodyPr>
          <a:lstStyle/>
          <a:p>
            <a:r>
              <a:rPr lang="tr-TR" sz="3000" b="1" dirty="0" smtClean="0"/>
              <a:t>Kıraat Örnekleri</a:t>
            </a:r>
            <a:endParaRPr lang="tr-TR" sz="3000" b="1" dirty="0"/>
          </a:p>
        </p:txBody>
      </p:sp>
      <p:sp>
        <p:nvSpPr>
          <p:cNvPr id="3" name="2 İçerik Yer Tutucusu"/>
          <p:cNvSpPr>
            <a:spLocks noGrp="1"/>
          </p:cNvSpPr>
          <p:nvPr>
            <p:ph idx="1"/>
          </p:nvPr>
        </p:nvSpPr>
        <p:spPr>
          <a:xfrm>
            <a:off x="457200" y="836712"/>
            <a:ext cx="8363272" cy="5760640"/>
          </a:xfrm>
        </p:spPr>
        <p:txBody>
          <a:bodyPr/>
          <a:lstStyle/>
          <a:p>
            <a:r>
              <a:rPr lang="tr-TR" dirty="0" smtClean="0"/>
              <a:t>Basralı dil alimleri</a:t>
            </a:r>
            <a:r>
              <a:rPr lang="ar-SA" dirty="0" smtClean="0"/>
              <a:t>وَمَن تَطَوَّعَ خَيْرًا </a:t>
            </a:r>
            <a:r>
              <a:rPr lang="tr-TR" dirty="0" smtClean="0"/>
              <a:t> </a:t>
            </a:r>
          </a:p>
          <a:p>
            <a:pPr>
              <a:buNone/>
            </a:pPr>
            <a:r>
              <a:rPr lang="tr-TR" dirty="0" smtClean="0"/>
              <a:t>	</a:t>
            </a:r>
            <a:r>
              <a:rPr lang="tr-TR" dirty="0" err="1" smtClean="0"/>
              <a:t>Kûfeli</a:t>
            </a:r>
            <a:r>
              <a:rPr lang="tr-TR" dirty="0" smtClean="0"/>
              <a:t> alimler ise </a:t>
            </a:r>
            <a:r>
              <a:rPr lang="ar-SA" dirty="0" smtClean="0"/>
              <a:t>وَمَن يَطَّوَّعَ خَيْرًا</a:t>
            </a:r>
            <a:endParaRPr lang="tr-TR" dirty="0" smtClean="0"/>
          </a:p>
          <a:p>
            <a:pPr>
              <a:buNone/>
            </a:pPr>
            <a:endParaRPr lang="tr-TR" dirty="0" smtClean="0"/>
          </a:p>
          <a:p>
            <a:r>
              <a:rPr lang="ar-SA" dirty="0" smtClean="0"/>
              <a:t>وَهُوَ الَّذِي يُرْسِلُ الرِّيَاحَ بُشْرًا </a:t>
            </a:r>
            <a:r>
              <a:rPr lang="tr-TR" dirty="0" smtClean="0"/>
              <a:t> cümlesindeki (</a:t>
            </a:r>
            <a:r>
              <a:rPr lang="tr-TR" dirty="0" err="1" smtClean="0"/>
              <a:t>Arâf</a:t>
            </a:r>
            <a:r>
              <a:rPr lang="tr-TR" dirty="0" smtClean="0"/>
              <a:t> 57) </a:t>
            </a:r>
            <a:r>
              <a:rPr lang="ar-SA" dirty="0" smtClean="0"/>
              <a:t>بُشْرًا</a:t>
            </a:r>
            <a:r>
              <a:rPr lang="tr-TR" dirty="0" smtClean="0"/>
              <a:t> kelimesinin ilk harfi </a:t>
            </a:r>
            <a:r>
              <a:rPr lang="ar-SA" dirty="0" smtClean="0"/>
              <a:t>نُ</a:t>
            </a:r>
            <a:r>
              <a:rPr lang="tr-TR" dirty="0" smtClean="0"/>
              <a:t> harfiyle okunmuş.</a:t>
            </a:r>
          </a:p>
          <a:p>
            <a:r>
              <a:rPr lang="ar-SA" dirty="0" smtClean="0"/>
              <a:t>وَيَأْمُرُونَ النَّاسَ بِالْبُخْلِ</a:t>
            </a:r>
            <a:r>
              <a:rPr lang="tr-TR" dirty="0" smtClean="0"/>
              <a:t> cümlesindeki (Nisa 37) </a:t>
            </a:r>
            <a:r>
              <a:rPr lang="ar-SA" dirty="0" smtClean="0"/>
              <a:t>بُخْلِ</a:t>
            </a:r>
            <a:r>
              <a:rPr lang="tr-TR" dirty="0" smtClean="0"/>
              <a:t> -</a:t>
            </a:r>
            <a:r>
              <a:rPr lang="ar-SA" dirty="0" smtClean="0"/>
              <a:t>بَخَلِ</a:t>
            </a:r>
            <a:r>
              <a:rPr lang="tr-TR" dirty="0" smtClean="0"/>
              <a:t> şeklinde.</a:t>
            </a:r>
          </a:p>
          <a:p>
            <a:r>
              <a:rPr lang="ar-SA" dirty="0" smtClean="0"/>
              <a:t>أَرْجُلـَكُمْ</a:t>
            </a:r>
            <a:r>
              <a:rPr lang="tr-TR" dirty="0" smtClean="0"/>
              <a:t>  kelimesi (</a:t>
            </a:r>
            <a:r>
              <a:rPr lang="tr-TR" dirty="0" err="1" smtClean="0"/>
              <a:t>Mâide</a:t>
            </a:r>
            <a:r>
              <a:rPr lang="tr-TR" dirty="0" smtClean="0"/>
              <a:t> 6) </a:t>
            </a:r>
            <a:r>
              <a:rPr lang="ar-SA" dirty="0" smtClean="0"/>
              <a:t>أَرْجُلِكُمْ</a:t>
            </a:r>
            <a:r>
              <a:rPr lang="tr-TR" dirty="0" smtClean="0"/>
              <a:t> şeklinde,</a:t>
            </a:r>
          </a:p>
          <a:p>
            <a:endParaRPr lang="tr-TR" dirty="0"/>
          </a:p>
        </p:txBody>
      </p:sp>
    </p:spTree>
    <p:extLst>
      <p:ext uri="{BB962C8B-B14F-4D97-AF65-F5344CB8AC3E}">
        <p14:creationId xmlns:p14="http://schemas.microsoft.com/office/powerpoint/2010/main" val="3257428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p:txBody>
          <a:bodyPr/>
          <a:lstStyle/>
          <a:p>
            <a:r>
              <a:rPr lang="ar-SA" dirty="0">
                <a:solidFill>
                  <a:srgbClr val="7030A0"/>
                </a:solidFill>
              </a:rPr>
              <a:t>تكرار عام</a:t>
            </a:r>
            <a:endParaRPr lang="tr-TR" dirty="0"/>
          </a:p>
        </p:txBody>
      </p:sp>
    </p:spTree>
    <p:extLst>
      <p:ext uri="{BB962C8B-B14F-4D97-AF65-F5344CB8AC3E}">
        <p14:creationId xmlns:p14="http://schemas.microsoft.com/office/powerpoint/2010/main" val="30349553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10308</TotalTime>
  <Words>284</Words>
  <Application>Microsoft Office PowerPoint</Application>
  <PresentationFormat>Ekran Gösterisi (4:3)</PresentationFormat>
  <Paragraphs>21</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2_Hardcover</vt:lpstr>
      <vt:lpstr>A.Ü. İlahiyat Fakültesi 1. Sınıf Güz dönemi  Tefsir Tarihi ve Usulü  تاريخ التفسير وأصوله</vt:lpstr>
      <vt:lpstr>14. Hafta: الأسبوع الرابع عشر علم القراأت تكرار عام</vt:lpstr>
      <vt:lpstr>علم القراأت نشأة القراءات القراءات المشهورة عدد القراءات وأنواعها</vt:lpstr>
      <vt:lpstr>Kur’an Kıraati</vt:lpstr>
      <vt:lpstr>Kıraat Örnekleri</vt:lpstr>
      <vt:lpstr>تكرار عام</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526</cp:revision>
  <cp:lastPrinted>2016-03-08T11:30:58Z</cp:lastPrinted>
  <dcterms:created xsi:type="dcterms:W3CDTF">2014-10-29T07:48:48Z</dcterms:created>
  <dcterms:modified xsi:type="dcterms:W3CDTF">2020-04-25T20:57:18Z</dcterms:modified>
</cp:coreProperties>
</file>