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sldIdLst>
    <p:sldId id="272" r:id="rId3"/>
    <p:sldId id="287" r:id="rId4"/>
    <p:sldId id="264" r:id="rId5"/>
    <p:sldId id="278" r:id="rId6"/>
    <p:sldId id="313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6E0022-A833-4EF5-9F69-CD210FA1B99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AB3C38-A03F-4BCD-929F-442B55B836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6124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066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887AF3B9-9836-406C-AB69-9D23C5231D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1EF0D59E-2249-4172-9B3F-514115187A89}" type="slidenum">
              <a:rPr kumimoji="0" lang="en-US" altLang="tr-T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lang="en-US" altLang="tr-TR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/>
              <a:sym typeface="Arial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DF7B4735-E6F4-48F9-9E75-E4591CA550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054D5A55-EFA7-41BC-B18D-B2FFB3C76B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4545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566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417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3C4D82-4C4D-9A53-80B7-61E3035193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CB0D98A-F436-AF65-F6DD-90EB4A2D3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A3D1758-CD78-83AA-1A74-40FAC5602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D7F79-A18C-4E12-8329-81A936474E77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5E921D0-58D9-0F86-D575-B7B3E69DB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A39D7F9-A397-A80C-73BF-718BC285D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25900-272A-4534-BA26-DD126129E4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24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552AC7-C438-0252-9496-B0246F252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6E5CE53-251F-5CB7-961C-1464E89E32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A13866-8F7A-1E54-3250-FDA2710BD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D7F79-A18C-4E12-8329-81A936474E77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157D6AF-58A7-C11B-4BA7-D6D9D8D93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3C91D6D-3E70-05F5-89D5-04C3B7517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25900-272A-4534-BA26-DD126129E4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0849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F0416F7-E285-B76A-228C-F014443763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F0CFBA2-0662-A34A-74D1-932CE677E8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18C7173-A9C4-2396-777D-D7F9DAFFF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D7F79-A18C-4E12-8329-81A936474E77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3314D97-8BF3-FC44-C327-4CCE212DC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C735D82-E597-0678-4C93-C7F3662C2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25900-272A-4534-BA26-DD126129E4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016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35615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59240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76658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17938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14278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38464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106049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73431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115336-D6D0-83B6-B84D-20A2C9DD6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A10FF01-25E4-0D6E-E093-304609590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423BB0A-732A-9A57-C712-DA48DABE3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D7F79-A18C-4E12-8329-81A936474E77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C97A7F8-963E-EE80-8B78-A4FD43001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0A13A0F-1BA8-7958-2E9B-3DD6DE620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25900-272A-4534-BA26-DD126129E4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26784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338608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905850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458727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806533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8293467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20424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785367" y="1131767"/>
            <a:ext cx="7784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108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1801467" y="1029200"/>
            <a:ext cx="7776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801467" y="3314401"/>
            <a:ext cx="777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49638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2547233" y="1402600"/>
            <a:ext cx="7095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92652" rtl="0">
              <a:spcBef>
                <a:spcPts val="800"/>
              </a:spcBef>
              <a:spcAft>
                <a:spcPts val="0"/>
              </a:spcAft>
              <a:buSzPts val="3400"/>
              <a:buFont typeface="Abril Fatface"/>
              <a:buChar char="▫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1219170" lvl="1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◦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828754" lvl="2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2438339" lvl="3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3047924" lvl="4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3657509" lvl="5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4267093" lvl="6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4876678" lvl="7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5486263" lvl="8" indent="-592652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84406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5483800" y="799933"/>
            <a:ext cx="5354800" cy="4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91054">
              <a:spcBef>
                <a:spcPts val="800"/>
              </a:spcBef>
              <a:spcAft>
                <a:spcPts val="0"/>
              </a:spcAft>
              <a:buSzPts val="2200"/>
              <a:buChar char="▫"/>
              <a:defRPr/>
            </a:lvl1pPr>
            <a:lvl2pPr marL="1219170" lvl="1" indent="-491054">
              <a:spcBef>
                <a:spcPts val="0"/>
              </a:spcBef>
              <a:spcAft>
                <a:spcPts val="0"/>
              </a:spcAft>
              <a:buSzPts val="2200"/>
              <a:buChar char="◦"/>
              <a:defRPr/>
            </a:lvl2pPr>
            <a:lvl3pPr marL="1828754" lvl="2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74411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6975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7088584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94796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7528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336EB7-E9ED-57E3-E81C-489CA386F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91BB5C4-C484-2A16-67ED-7C902A107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6E8F47-18D7-B1A2-8637-5BC0E68AA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D7F79-A18C-4E12-8329-81A936474E77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7C2ED2A-E26E-4CB7-99AA-697E15B95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6923815-247C-1B0F-25CB-A1172A42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25900-272A-4534-BA26-DD126129E4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9072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CA7DF1-5AC0-11CD-7171-1FD0A4A99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9161A5-4B2C-91DF-4348-4DE26970A8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157CB70-A86D-1E5B-00BD-A3D5C5BCAE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A32AF02-6D78-DC4F-48A0-85EB06023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D7F79-A18C-4E12-8329-81A936474E77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81C8194-0754-6FD6-A69D-7FC4C294D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16937D2-6B05-8857-F808-0896B9240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25900-272A-4534-BA26-DD126129E4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8977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A225D5-408D-8FC1-C8EA-9619CEF01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D618C41-041A-FFF8-6292-9788F7942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633D945-52C0-1AF8-0B32-2E148DDEC4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A646BC64-7A22-B6A1-B00E-257B4FC4E5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3BEE266-09D1-DC70-736C-84E08A2262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D0A571D-9844-F8F0-A849-DFEE9F589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D7F79-A18C-4E12-8329-81A936474E77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3176A2F-4FC3-5FCF-BD26-39784DBBE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4E629B4-F09D-CD0E-1E82-558CF16C2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25900-272A-4534-BA26-DD126129E4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2318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190513-0A01-89F3-6E22-6A1966CA1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17117A6-45E6-E8C6-DE6C-CC338AAE3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D7F79-A18C-4E12-8329-81A936474E77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0A77D7F-9F68-1255-E1DC-762DF5502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19BCA79-A689-E8E0-B584-1D4A2B508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25900-272A-4534-BA26-DD126129E4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8675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0E9B371-592C-3A89-A3E6-B32AD3E9C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D7F79-A18C-4E12-8329-81A936474E77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6FE6BFB-FA89-F4B8-5E54-ED35491BE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E8868B3-7D50-EEA9-111D-EEE0238CE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25900-272A-4534-BA26-DD126129E4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548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23BA49-057A-2321-802B-CB9AA859C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BFBBDF-0F5E-CEA7-1570-CE2FCAA3C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D9C8843-F20E-379F-86F2-DA48F5D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B2E17B6-7060-F90B-BA3A-FDE4AACD4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D7F79-A18C-4E12-8329-81A936474E77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3625142-7E85-E6BA-17B9-10659B203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DAD09D0-568E-40E4-4539-D6E161792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25900-272A-4534-BA26-DD126129E4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2473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7BC03B-50D4-1F4E-3BB8-2BDC4850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B110953-1EDA-BB33-B065-ECA0B1B8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F231130-DF4C-EEA7-32C9-0648E07AC1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3E383A0-25E3-A5BE-5F59-FC88AEDCF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D7F79-A18C-4E12-8329-81A936474E77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13AC52A-9635-8803-2593-5AB1A8EAB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AF9F95D-C5A7-9877-35ED-3E7B2FEBC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25900-272A-4534-BA26-DD126129E4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8676121-4A02-5590-17C1-A67590AFC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4750193-2057-6DDC-82FA-B8FAACA561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5D4B926-84AB-DA4F-8B29-CBDA1FEA43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D7F79-A18C-4E12-8329-81A936474E77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30FC000-9784-0447-9C50-EACA4D4B26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A4C9B75-99BD-11FC-9C5B-B4919B8142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525900-272A-4534-BA26-DD126129E4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7284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3787-D3DC-45D5-B56C-69A6C1B7972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254B-239C-4179-BDCB-5F38BC1EE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2792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lvl="0"/>
            <a:r>
              <a:rPr lang="tr-TR" altLang="tr-TR" sz="3733" b="1" dirty="0" err="1">
                <a:latin typeface="Arial Narrow" panose="020B0606020202030204" pitchFamily="34" charset="0"/>
              </a:rPr>
              <a:t>Psychological</a:t>
            </a:r>
            <a:r>
              <a:rPr lang="tr-TR" altLang="tr-TR" sz="3733" b="1" dirty="0">
                <a:latin typeface="Arial Narrow" panose="020B0606020202030204" pitchFamily="34" charset="0"/>
              </a:rPr>
              <a:t> </a:t>
            </a:r>
            <a:r>
              <a:rPr lang="tr-TR" altLang="tr-TR" sz="3733" b="1" dirty="0" err="1">
                <a:latin typeface="Arial Narrow" panose="020B0606020202030204" pitchFamily="34" charset="0"/>
              </a:rPr>
              <a:t>theories</a:t>
            </a:r>
            <a:r>
              <a:rPr lang="tr-TR" altLang="tr-TR" sz="3733" b="1" dirty="0">
                <a:latin typeface="Arial Narrow" panose="020B0606020202030204" pitchFamily="34" charset="0"/>
              </a:rPr>
              <a:t> </a:t>
            </a:r>
            <a:r>
              <a:rPr lang="tr-TR" altLang="tr-TR" sz="3733" b="1" dirty="0" err="1">
                <a:latin typeface="Arial Narrow" panose="020B0606020202030204" pitchFamily="34" charset="0"/>
              </a:rPr>
              <a:t>about</a:t>
            </a:r>
            <a:r>
              <a:rPr lang="tr-TR" altLang="tr-TR" sz="3733" b="1" dirty="0">
                <a:latin typeface="Arial Narrow" panose="020B0606020202030204" pitchFamily="34" charset="0"/>
              </a:rPr>
              <a:t> </a:t>
            </a:r>
            <a:r>
              <a:rPr lang="tr-TR" altLang="tr-TR" sz="3733" b="1" dirty="0" err="1">
                <a:latin typeface="Arial Narrow" panose="020B0606020202030204" pitchFamily="34" charset="0"/>
              </a:rPr>
              <a:t>emotions</a:t>
            </a:r>
            <a:endParaRPr sz="3733" dirty="0">
              <a:latin typeface="Arial Narrow" panose="020B0606020202030204" pitchFamily="34" charset="0"/>
            </a:endParaRPr>
          </a:p>
        </p:txBody>
      </p:sp>
      <p:sp>
        <p:nvSpPr>
          <p:cNvPr id="184" name="Shape 184"/>
          <p:cNvSpPr txBox="1"/>
          <p:nvPr/>
        </p:nvSpPr>
        <p:spPr>
          <a:xfrm>
            <a:off x="1583499" y="1205335"/>
            <a:ext cx="6048671" cy="1526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3" defTabSz="1219170">
              <a:buClr>
                <a:srgbClr val="000000"/>
              </a:buClr>
            </a:pPr>
            <a:r>
              <a:rPr lang="en-US" altLang="tr-TR" sz="2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James-Lang Theory: </a:t>
            </a:r>
            <a:r>
              <a:rPr lang="en-US" altLang="tr-TR" sz="2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Emotions follow behavior: “We feel sad because we cry, angry because we fight; We are afraid because we tremble.”</a:t>
            </a:r>
            <a:r>
              <a:rPr lang="en-US" sz="2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endParaRPr lang="tr-TR" sz="2400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0" lvl="3" defTabSz="1219170">
              <a:buClr>
                <a:srgbClr val="000000"/>
              </a:buClr>
            </a:pPr>
            <a:endParaRPr lang="tr-TR" sz="2400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0" lvl="3" defTabSz="1219170">
              <a:buClr>
                <a:srgbClr val="000000"/>
              </a:buClr>
            </a:pPr>
            <a:r>
              <a:rPr lang="en-US" sz="2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Cannon-Bard Theory: </a:t>
            </a:r>
            <a:r>
              <a:rPr lang="en-US" sz="2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emotions and mental activity go together: “Is there a threat? I am scared.</a:t>
            </a:r>
            <a:endParaRPr lang="tr-TR" sz="2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0" lvl="3" defTabSz="1219170">
              <a:buClr>
                <a:srgbClr val="000000"/>
              </a:buClr>
            </a:pPr>
            <a:endParaRPr lang="tr-TR" sz="2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0" lvl="3" defTabSz="1219170"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"</a:t>
            </a:r>
            <a:r>
              <a:rPr lang="en-US" sz="2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The </a:t>
            </a:r>
            <a:r>
              <a:rPr lang="en-US" sz="2400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Schachter</a:t>
            </a:r>
            <a:r>
              <a:rPr lang="en-US" sz="2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-Singer “two factor” theory: </a:t>
            </a:r>
            <a:r>
              <a:rPr lang="en-US" sz="2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Emotions do not exist until we label what we feel in the body.</a:t>
            </a:r>
            <a:endParaRPr lang="en-US" sz="2400" kern="0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3" defTabSz="1219170">
              <a:buClr>
                <a:srgbClr val="000000"/>
              </a:buClr>
            </a:pPr>
            <a:endParaRPr lang="en-US" sz="2400" i="1" kern="0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3" defTabSz="1219170">
              <a:buClr>
                <a:srgbClr val="000000"/>
              </a:buClr>
            </a:pPr>
            <a:endParaRPr sz="2400" kern="0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ooter Placeholder 4">
            <a:extLst>
              <a:ext uri="{FF2B5EF4-FFF2-40B4-BE49-F238E27FC236}">
                <a16:creationId xmlns:a16="http://schemas.microsoft.com/office/drawing/2014/main" id="{C091C532-A182-47D1-8006-B43863264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0777" indent="-3747358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18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3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5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75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1219170" eaLnBrk="1" hangingPunct="1">
              <a:buClr>
                <a:srgbClr val="000000"/>
              </a:buClr>
            </a:pPr>
            <a:r>
              <a:rPr lang="en-US" altLang="tr-TR" sz="1200" kern="0">
                <a:solidFill>
                  <a:srgbClr val="045C75"/>
                </a:solidFill>
                <a:latin typeface="Constantia" panose="02030602050306030303" pitchFamily="18" charset="0"/>
                <a:cs typeface="Arial"/>
                <a:sym typeface="Arial"/>
              </a:rPr>
              <a:t>Copyright © Allyn &amp; Bacon 2007</a:t>
            </a:r>
            <a:endParaRPr lang="en-US" altLang="tr-TR" sz="1200" kern="0">
              <a:solidFill>
                <a:srgbClr val="045C75"/>
              </a:solidFill>
              <a:latin typeface="Constantia" panose="02030602050306030303" pitchFamily="18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2" name="Group 39">
            <a:extLst>
              <a:ext uri="{FF2B5EF4-FFF2-40B4-BE49-F238E27FC236}">
                <a16:creationId xmlns:a16="http://schemas.microsoft.com/office/drawing/2014/main" id="{C2C16AAD-A97E-4B54-8080-F7BC485E679D}"/>
              </a:ext>
            </a:extLst>
          </p:cNvPr>
          <p:cNvGrpSpPr>
            <a:grpSpLocks/>
          </p:cNvGrpSpPr>
          <p:nvPr/>
        </p:nvGrpSpPr>
        <p:grpSpPr bwMode="auto">
          <a:xfrm>
            <a:off x="8534400" y="4800600"/>
            <a:ext cx="1639888" cy="1219200"/>
            <a:chOff x="4416" y="3024"/>
            <a:chExt cx="1033" cy="768"/>
          </a:xfrm>
        </p:grpSpPr>
        <p:sp>
          <p:nvSpPr>
            <p:cNvPr id="38944" name="Line 32">
              <a:extLst>
                <a:ext uri="{FF2B5EF4-FFF2-40B4-BE49-F238E27FC236}">
                  <a16:creationId xmlns:a16="http://schemas.microsoft.com/office/drawing/2014/main" id="{DC129839-DB82-4112-8930-B79EBD14CA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6" y="3024"/>
              <a:ext cx="384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1219170">
                <a:buClr>
                  <a:srgbClr val="000000"/>
                </a:buClr>
              </a:pPr>
              <a:endParaRPr lang="tr-TR"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45" name="Text Box 22">
              <a:extLst>
                <a:ext uri="{FF2B5EF4-FFF2-40B4-BE49-F238E27FC236}">
                  <a16:creationId xmlns:a16="http://schemas.microsoft.com/office/drawing/2014/main" id="{2DF8EA15-B29C-427C-AF55-56FBB687B7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0" y="3248"/>
              <a:ext cx="649" cy="407"/>
            </a:xfrm>
            <a:prstGeom prst="rect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C1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marL="230188" indent="-230188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306910" indent="-306910" defTabSz="1219170" eaLnBrk="1" hangingPunct="1">
                <a:buClr>
                  <a:srgbClr val="000000"/>
                </a:buClr>
              </a:pPr>
              <a:r>
                <a:rPr lang="en-US" altLang="tr-TR" sz="1800" kern="0">
                  <a:solidFill>
                    <a:prstClr val="black"/>
                  </a:solidFill>
                  <a:cs typeface="Arial"/>
                  <a:sym typeface="Arial"/>
                </a:rPr>
                <a:t>Emotion</a:t>
              </a:r>
              <a:br>
                <a:rPr lang="en-US" altLang="tr-TR" sz="1800" kern="0">
                  <a:solidFill>
                    <a:prstClr val="black"/>
                  </a:solidFill>
                  <a:cs typeface="Arial"/>
                  <a:sym typeface="Arial"/>
                </a:rPr>
              </a:br>
              <a:r>
                <a:rPr lang="en-US" altLang="tr-TR" sz="1800" kern="0">
                  <a:solidFill>
                    <a:prstClr val="black"/>
                  </a:solidFill>
                  <a:cs typeface="Arial"/>
                  <a:sym typeface="Arial"/>
                </a:rPr>
                <a:t>fear</a:t>
              </a:r>
            </a:p>
          </p:txBody>
        </p:sp>
        <p:sp>
          <p:nvSpPr>
            <p:cNvPr id="38946" name="Line 31">
              <a:extLst>
                <a:ext uri="{FF2B5EF4-FFF2-40B4-BE49-F238E27FC236}">
                  <a16:creationId xmlns:a16="http://schemas.microsoft.com/office/drawing/2014/main" id="{2FF3ED7D-DB04-48F4-B9EE-935183CE65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60" y="3612"/>
              <a:ext cx="240" cy="1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1219170">
                <a:buClr>
                  <a:srgbClr val="000000"/>
                </a:buClr>
              </a:pPr>
              <a:endParaRPr lang="tr-TR"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" name="Group 41">
            <a:extLst>
              <a:ext uri="{FF2B5EF4-FFF2-40B4-BE49-F238E27FC236}">
                <a16:creationId xmlns:a16="http://schemas.microsoft.com/office/drawing/2014/main" id="{D2E96DE4-753C-4965-826A-25E8F1DD1C50}"/>
              </a:ext>
            </a:extLst>
          </p:cNvPr>
          <p:cNvGrpSpPr>
            <a:grpSpLocks/>
          </p:cNvGrpSpPr>
          <p:nvPr/>
        </p:nvGrpSpPr>
        <p:grpSpPr bwMode="auto">
          <a:xfrm>
            <a:off x="5029201" y="4357687"/>
            <a:ext cx="2963863" cy="1927224"/>
            <a:chOff x="2208" y="2745"/>
            <a:chExt cx="1867" cy="1214"/>
          </a:xfrm>
        </p:grpSpPr>
        <p:grpSp>
          <p:nvGrpSpPr>
            <p:cNvPr id="38938" name="Group 38">
              <a:extLst>
                <a:ext uri="{FF2B5EF4-FFF2-40B4-BE49-F238E27FC236}">
                  <a16:creationId xmlns:a16="http://schemas.microsoft.com/office/drawing/2014/main" id="{70957255-A601-4584-BB55-7FB6FCF869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3552"/>
              <a:ext cx="1867" cy="407"/>
              <a:chOff x="2208" y="3552"/>
              <a:chExt cx="1867" cy="407"/>
            </a:xfrm>
          </p:grpSpPr>
          <p:sp>
            <p:nvSpPr>
              <p:cNvPr id="38942" name="Line 30">
                <a:extLst>
                  <a:ext uri="{FF2B5EF4-FFF2-40B4-BE49-F238E27FC236}">
                    <a16:creationId xmlns:a16="http://schemas.microsoft.com/office/drawing/2014/main" id="{301B0FD4-8990-4631-912B-AAB2FFA97A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8" y="3552"/>
                <a:ext cx="240" cy="24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defTabSz="1219170">
                  <a:buClr>
                    <a:srgbClr val="000000"/>
                  </a:buClr>
                </a:pPr>
                <a:endParaRPr lang="tr-TR"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621" name="Text Box 21">
                <a:extLst>
                  <a:ext uri="{FF2B5EF4-FFF2-40B4-BE49-F238E27FC236}">
                    <a16:creationId xmlns:a16="http://schemas.microsoft.com/office/drawing/2014/main" id="{67287D63-6383-4C66-A025-9030651187C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64" y="3552"/>
                <a:ext cx="1611" cy="407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>
                <a:lvl1pPr marL="230188" indent="-230188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marL="306910" indent="-306910" defTabSz="1219170" eaLnBrk="1" hangingPunct="1">
                  <a:buClr>
                    <a:srgbClr val="000000"/>
                  </a:buClr>
                </a:pPr>
                <a:r>
                  <a:rPr lang="en-US" altLang="tr-TR" sz="1800" kern="0">
                    <a:solidFill>
                      <a:prstClr val="black"/>
                    </a:solidFill>
                    <a:cs typeface="Arial"/>
                    <a:sym typeface="Arial"/>
                  </a:rPr>
                  <a:t>Cognitive interpretation</a:t>
                </a:r>
                <a:br>
                  <a:rPr lang="en-US" altLang="tr-TR" sz="1800" kern="0">
                    <a:solidFill>
                      <a:prstClr val="black"/>
                    </a:solidFill>
                    <a:cs typeface="Arial"/>
                    <a:sym typeface="Arial"/>
                  </a:rPr>
                </a:br>
                <a:r>
                  <a:rPr lang="en-US" altLang="tr-TR" sz="1800" kern="0">
                    <a:solidFill>
                      <a:prstClr val="black"/>
                    </a:solidFill>
                    <a:cs typeface="Arial"/>
                    <a:sym typeface="Arial"/>
                  </a:rPr>
                  <a:t>“I feel afraid!”</a:t>
                </a:r>
              </a:p>
            </p:txBody>
          </p:sp>
        </p:grpSp>
        <p:grpSp>
          <p:nvGrpSpPr>
            <p:cNvPr id="38939" name="Group 37">
              <a:extLst>
                <a:ext uri="{FF2B5EF4-FFF2-40B4-BE49-F238E27FC236}">
                  <a16:creationId xmlns:a16="http://schemas.microsoft.com/office/drawing/2014/main" id="{4C7AA96A-A3FB-4B86-862B-FCBF1AB0C3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2745"/>
              <a:ext cx="1860" cy="603"/>
              <a:chOff x="2208" y="2745"/>
              <a:chExt cx="1860" cy="603"/>
            </a:xfrm>
          </p:grpSpPr>
          <p:sp>
            <p:nvSpPr>
              <p:cNvPr id="38940" name="Line 29">
                <a:extLst>
                  <a:ext uri="{FF2B5EF4-FFF2-40B4-BE49-F238E27FC236}">
                    <a16:creationId xmlns:a16="http://schemas.microsoft.com/office/drawing/2014/main" id="{D56665D8-9F94-47D0-A3FF-719DC9DAE6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08" y="3168"/>
                <a:ext cx="240" cy="1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defTabSz="1219170">
                  <a:buClr>
                    <a:srgbClr val="000000"/>
                  </a:buClr>
                </a:pPr>
                <a:endParaRPr lang="tr-TR"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941" name="Text Box 20">
                <a:extLst>
                  <a:ext uri="{FF2B5EF4-FFF2-40B4-BE49-F238E27FC236}">
                    <a16:creationId xmlns:a16="http://schemas.microsoft.com/office/drawing/2014/main" id="{E4BCF95B-BE4C-44E4-93BD-AFB5AD420B5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64" y="2745"/>
                <a:ext cx="1604" cy="582"/>
              </a:xfrm>
              <a:prstGeom prst="rect">
                <a:avLst/>
              </a:prstGeom>
              <a:gradFill rotWithShape="0">
                <a:gsLst>
                  <a:gs pos="0">
                    <a:srgbClr val="FFFF00"/>
                  </a:gs>
                  <a:gs pos="100000">
                    <a:srgbClr val="FF8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lvl1pPr marL="230188" indent="-230188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marL="306910" indent="-306910" defTabSz="1219170" eaLnBrk="1" hangingPunct="1">
                  <a:buClr>
                    <a:srgbClr val="000000"/>
                  </a:buClr>
                </a:pPr>
                <a:r>
                  <a:rPr lang="en-US" altLang="tr-TR" sz="1800" kern="0">
                    <a:solidFill>
                      <a:prstClr val="black"/>
                    </a:solidFill>
                    <a:cs typeface="Arial"/>
                    <a:sym typeface="Arial"/>
                  </a:rPr>
                  <a:t>Physiological arousal</a:t>
                </a:r>
                <a:br>
                  <a:rPr lang="en-US" altLang="tr-TR" sz="1800" kern="0">
                    <a:solidFill>
                      <a:prstClr val="black"/>
                    </a:solidFill>
                    <a:cs typeface="Arial"/>
                    <a:sym typeface="Arial"/>
                  </a:rPr>
                </a:br>
                <a:r>
                  <a:rPr lang="en-US" altLang="tr-TR" sz="1800" kern="0">
                    <a:solidFill>
                      <a:prstClr val="black"/>
                    </a:solidFill>
                    <a:cs typeface="Arial"/>
                    <a:sym typeface="Arial"/>
                  </a:rPr>
                  <a:t>trembling</a:t>
                </a:r>
                <a:br>
                  <a:rPr lang="en-US" altLang="tr-TR" sz="1800" kern="0">
                    <a:solidFill>
                      <a:prstClr val="black"/>
                    </a:solidFill>
                    <a:cs typeface="Arial"/>
                    <a:sym typeface="Arial"/>
                  </a:rPr>
                </a:br>
                <a:r>
                  <a:rPr lang="en-US" altLang="tr-TR" sz="1800" kern="0">
                    <a:solidFill>
                      <a:prstClr val="black"/>
                    </a:solidFill>
                    <a:cs typeface="Arial"/>
                    <a:sym typeface="Arial"/>
                  </a:rPr>
                  <a:t>increased heart rate</a:t>
                </a:r>
              </a:p>
            </p:txBody>
          </p:sp>
        </p:grpSp>
      </p:grpSp>
      <p:sp>
        <p:nvSpPr>
          <p:cNvPr id="25609" name="Text Box 9">
            <a:extLst>
              <a:ext uri="{FF2B5EF4-FFF2-40B4-BE49-F238E27FC236}">
                <a16:creationId xmlns:a16="http://schemas.microsoft.com/office/drawing/2014/main" id="{BCBDFF28-4F42-47BA-BE9E-B98A01B063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41734"/>
            <a:ext cx="1905000" cy="1384995"/>
          </a:xfrm>
          <a:prstGeom prst="rect">
            <a:avLst/>
          </a:prstGeom>
          <a:gradFill rotWithShape="0">
            <a:gsLst>
              <a:gs pos="0">
                <a:srgbClr val="0000FF"/>
              </a:gs>
              <a:gs pos="100000">
                <a:srgbClr val="0000FF">
                  <a:gamma/>
                  <a:shade val="4862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defTabSz="1219170">
              <a:spcBef>
                <a:spcPct val="50000"/>
              </a:spcBef>
              <a:buClr>
                <a:srgbClr val="000000"/>
              </a:buClr>
              <a:defRPr/>
            </a:pPr>
            <a:r>
              <a:rPr lang="en-US" sz="28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-112" charset="0"/>
                <a:ea typeface="ＭＳ Ｐゴシック" pitchFamily="-112" charset="-128"/>
                <a:cs typeface="ＭＳ Ｐゴシック" pitchFamily="-112" charset="-128"/>
                <a:sym typeface="Arial"/>
              </a:rPr>
              <a:t>James-Lange theory</a:t>
            </a:r>
          </a:p>
        </p:txBody>
      </p:sp>
      <p:sp>
        <p:nvSpPr>
          <p:cNvPr id="25610" name="Text Box 10">
            <a:extLst>
              <a:ext uri="{FF2B5EF4-FFF2-40B4-BE49-F238E27FC236}">
                <a16:creationId xmlns:a16="http://schemas.microsoft.com/office/drawing/2014/main" id="{60662140-DBE9-4B66-B6E8-52816267D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2326134"/>
            <a:ext cx="1905000" cy="1384995"/>
          </a:xfrm>
          <a:prstGeom prst="rect">
            <a:avLst/>
          </a:prstGeom>
          <a:gradFill rotWithShape="0">
            <a:gsLst>
              <a:gs pos="0">
                <a:srgbClr val="0000FF"/>
              </a:gs>
              <a:gs pos="100000">
                <a:srgbClr val="0000FF">
                  <a:gamma/>
                  <a:shade val="4862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defTabSz="1219170">
              <a:spcBef>
                <a:spcPct val="50000"/>
              </a:spcBef>
              <a:buClr>
                <a:srgbClr val="000000"/>
              </a:buClr>
              <a:defRPr/>
            </a:pPr>
            <a:r>
              <a:rPr lang="en-US" sz="28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-112" charset="0"/>
                <a:ea typeface="ＭＳ Ｐゴシック" pitchFamily="-112" charset="-128"/>
                <a:cs typeface="ＭＳ Ｐゴシック" pitchFamily="-112" charset="-128"/>
                <a:sym typeface="Arial"/>
              </a:rPr>
              <a:t>Cannon-bard theory</a:t>
            </a:r>
          </a:p>
        </p:txBody>
      </p:sp>
      <p:sp>
        <p:nvSpPr>
          <p:cNvPr id="25611" name="Text Box 11">
            <a:extLst>
              <a:ext uri="{FF2B5EF4-FFF2-40B4-BE49-F238E27FC236}">
                <a16:creationId xmlns:a16="http://schemas.microsoft.com/office/drawing/2014/main" id="{7C32E6EF-BCFC-4D80-B138-857799DF5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4797873"/>
            <a:ext cx="1905000" cy="1384995"/>
          </a:xfrm>
          <a:prstGeom prst="rect">
            <a:avLst/>
          </a:prstGeom>
          <a:gradFill rotWithShape="0">
            <a:gsLst>
              <a:gs pos="0">
                <a:srgbClr val="0000FF"/>
              </a:gs>
              <a:gs pos="100000">
                <a:srgbClr val="0000FF">
                  <a:gamma/>
                  <a:shade val="4862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defTabSz="1219170">
              <a:spcBef>
                <a:spcPct val="50000"/>
              </a:spcBef>
              <a:buClr>
                <a:srgbClr val="000000"/>
              </a:buClr>
              <a:defRPr/>
            </a:pPr>
            <a:r>
              <a:rPr lang="en-US" sz="28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-112" charset="0"/>
                <a:ea typeface="ＭＳ Ｐゴシック" pitchFamily="-112" charset="-128"/>
                <a:cs typeface="ＭＳ Ｐゴシック" pitchFamily="-112" charset="-128"/>
                <a:sym typeface="Arial"/>
              </a:rPr>
              <a:t>Two-factor theory</a:t>
            </a:r>
          </a:p>
        </p:txBody>
      </p:sp>
      <p:sp>
        <p:nvSpPr>
          <p:cNvPr id="25612" name="Text Box 12">
            <a:extLst>
              <a:ext uri="{FF2B5EF4-FFF2-40B4-BE49-F238E27FC236}">
                <a16:creationId xmlns:a16="http://schemas.microsoft.com/office/drawing/2014/main" id="{A1EF92C0-4E2F-4C52-982B-A4B09B96B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2" y="419102"/>
            <a:ext cx="1109919" cy="646331"/>
          </a:xfrm>
          <a:prstGeom prst="rect">
            <a:avLst/>
          </a:prstGeom>
          <a:gradFill rotWithShape="0">
            <a:gsLst>
              <a:gs pos="0">
                <a:srgbClr val="2E7924"/>
              </a:gs>
              <a:gs pos="100000">
                <a:srgbClr val="1D4C1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marL="230188" indent="-23018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06910" indent="-306910" defTabSz="1219170" eaLnBrk="1" hangingPunct="1">
              <a:buClr>
                <a:srgbClr val="000000"/>
              </a:buClr>
            </a:pPr>
            <a:r>
              <a:rPr lang="en-US" altLang="tr-TR" sz="1800" kern="0">
                <a:solidFill>
                  <a:prstClr val="white"/>
                </a:solidFill>
                <a:cs typeface="Arial"/>
                <a:sym typeface="Arial"/>
              </a:rPr>
              <a:t>Stimulus</a:t>
            </a:r>
            <a:br>
              <a:rPr lang="en-US" altLang="tr-TR" sz="1800" kern="0">
                <a:solidFill>
                  <a:prstClr val="white"/>
                </a:solidFill>
                <a:cs typeface="Arial"/>
                <a:sym typeface="Arial"/>
              </a:rPr>
            </a:br>
            <a:r>
              <a:rPr lang="en-US" altLang="tr-TR" sz="1800" kern="0">
                <a:solidFill>
                  <a:prstClr val="white"/>
                </a:solidFill>
                <a:cs typeface="Arial"/>
                <a:sym typeface="Arial"/>
              </a:rPr>
              <a:t>snake</a:t>
            </a:r>
          </a:p>
        </p:txBody>
      </p:sp>
      <p:sp>
        <p:nvSpPr>
          <p:cNvPr id="25613" name="Text Box 13">
            <a:extLst>
              <a:ext uri="{FF2B5EF4-FFF2-40B4-BE49-F238E27FC236}">
                <a16:creationId xmlns:a16="http://schemas.microsoft.com/office/drawing/2014/main" id="{9D0446B7-962D-4F0E-8911-A5102E40B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2" y="2603502"/>
            <a:ext cx="1109919" cy="646331"/>
          </a:xfrm>
          <a:prstGeom prst="rect">
            <a:avLst/>
          </a:prstGeom>
          <a:gradFill rotWithShape="0">
            <a:gsLst>
              <a:gs pos="0">
                <a:srgbClr val="2E7924"/>
              </a:gs>
              <a:gs pos="100000">
                <a:srgbClr val="1D4C1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marL="230188" indent="-23018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06910" indent="-306910" defTabSz="1219170" eaLnBrk="1" hangingPunct="1">
              <a:buClr>
                <a:srgbClr val="000000"/>
              </a:buClr>
            </a:pPr>
            <a:r>
              <a:rPr lang="en-US" altLang="tr-TR" sz="1800" kern="0">
                <a:solidFill>
                  <a:prstClr val="white"/>
                </a:solidFill>
                <a:cs typeface="Arial"/>
                <a:sym typeface="Arial"/>
              </a:rPr>
              <a:t>Stimulus</a:t>
            </a:r>
            <a:br>
              <a:rPr lang="en-US" altLang="tr-TR" sz="1800" kern="0">
                <a:solidFill>
                  <a:prstClr val="white"/>
                </a:solidFill>
                <a:cs typeface="Arial"/>
                <a:sym typeface="Arial"/>
              </a:rPr>
            </a:br>
            <a:r>
              <a:rPr lang="en-US" altLang="tr-TR" sz="1800" kern="0">
                <a:solidFill>
                  <a:prstClr val="white"/>
                </a:solidFill>
                <a:cs typeface="Arial"/>
                <a:sym typeface="Arial"/>
              </a:rPr>
              <a:t>snake</a:t>
            </a:r>
          </a:p>
        </p:txBody>
      </p:sp>
      <p:sp>
        <p:nvSpPr>
          <p:cNvPr id="25614" name="Text Box 14">
            <a:extLst>
              <a:ext uri="{FF2B5EF4-FFF2-40B4-BE49-F238E27FC236}">
                <a16:creationId xmlns:a16="http://schemas.microsoft.com/office/drawing/2014/main" id="{E29CBA6D-1612-4B7F-9AFF-5F7F0237D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5257800"/>
            <a:ext cx="1069524" cy="369332"/>
          </a:xfrm>
          <a:prstGeom prst="rect">
            <a:avLst/>
          </a:prstGeom>
          <a:gradFill rotWithShape="0">
            <a:gsLst>
              <a:gs pos="0">
                <a:srgbClr val="2E7924"/>
              </a:gs>
              <a:gs pos="100000">
                <a:srgbClr val="1D4C1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1219170" eaLnBrk="1" hangingPunct="1">
              <a:buClr>
                <a:srgbClr val="000000"/>
              </a:buClr>
            </a:pPr>
            <a:r>
              <a:rPr lang="en-US" altLang="tr-TR" sz="1800" kern="0">
                <a:solidFill>
                  <a:prstClr val="white"/>
                </a:solidFill>
                <a:cs typeface="Arial"/>
                <a:sym typeface="Arial"/>
              </a:rPr>
              <a:t>Stimulus</a:t>
            </a:r>
          </a:p>
        </p:txBody>
      </p:sp>
      <p:grpSp>
        <p:nvGrpSpPr>
          <p:cNvPr id="6" name="Group 34">
            <a:extLst>
              <a:ext uri="{FF2B5EF4-FFF2-40B4-BE49-F238E27FC236}">
                <a16:creationId xmlns:a16="http://schemas.microsoft.com/office/drawing/2014/main" id="{7260E47B-33C0-4F47-BB14-24E605C98038}"/>
              </a:ext>
            </a:extLst>
          </p:cNvPr>
          <p:cNvGrpSpPr>
            <a:grpSpLocks/>
          </p:cNvGrpSpPr>
          <p:nvPr/>
        </p:nvGrpSpPr>
        <p:grpSpPr bwMode="auto">
          <a:xfrm>
            <a:off x="8534400" y="417514"/>
            <a:ext cx="1639888" cy="646113"/>
            <a:chOff x="4416" y="263"/>
            <a:chExt cx="1033" cy="407"/>
          </a:xfrm>
        </p:grpSpPr>
        <p:sp>
          <p:nvSpPr>
            <p:cNvPr id="38936" name="Line 26">
              <a:extLst>
                <a:ext uri="{FF2B5EF4-FFF2-40B4-BE49-F238E27FC236}">
                  <a16:creationId xmlns:a16="http://schemas.microsoft.com/office/drawing/2014/main" id="{EE327188-4354-46D1-8681-6DA926E153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6" y="528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1219170">
                <a:buClr>
                  <a:srgbClr val="000000"/>
                </a:buClr>
              </a:pPr>
              <a:endParaRPr lang="tr-TR"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37" name="Text Box 16">
              <a:extLst>
                <a:ext uri="{FF2B5EF4-FFF2-40B4-BE49-F238E27FC236}">
                  <a16:creationId xmlns:a16="http://schemas.microsoft.com/office/drawing/2014/main" id="{61FC36D9-4131-4885-B59B-862F5DE509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0" y="263"/>
              <a:ext cx="649" cy="407"/>
            </a:xfrm>
            <a:prstGeom prst="rect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C1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marL="230188" indent="-230188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306910" indent="-306910" defTabSz="1219170" eaLnBrk="1" hangingPunct="1">
                <a:buClr>
                  <a:srgbClr val="000000"/>
                </a:buClr>
              </a:pPr>
              <a:r>
                <a:rPr lang="en-US" altLang="tr-TR" sz="1800" kern="0">
                  <a:solidFill>
                    <a:prstClr val="black"/>
                  </a:solidFill>
                  <a:cs typeface="Arial"/>
                  <a:sym typeface="Arial"/>
                </a:rPr>
                <a:t>Emotion</a:t>
              </a:r>
              <a:br>
                <a:rPr lang="en-US" altLang="tr-TR" sz="1800" kern="0">
                  <a:solidFill>
                    <a:prstClr val="black"/>
                  </a:solidFill>
                  <a:cs typeface="Arial"/>
                  <a:sym typeface="Arial"/>
                </a:rPr>
              </a:br>
              <a:r>
                <a:rPr lang="en-US" altLang="tr-TR" sz="1800" kern="0">
                  <a:solidFill>
                    <a:prstClr val="black"/>
                  </a:solidFill>
                  <a:cs typeface="Arial"/>
                  <a:sym typeface="Arial"/>
                </a:rPr>
                <a:t>fear</a:t>
              </a:r>
            </a:p>
          </p:txBody>
        </p:sp>
      </p:grpSp>
      <p:sp>
        <p:nvSpPr>
          <p:cNvPr id="38924" name="Line 23">
            <a:extLst>
              <a:ext uri="{FF2B5EF4-FFF2-40B4-BE49-F238E27FC236}">
                <a16:creationId xmlns:a16="http://schemas.microsoft.com/office/drawing/2014/main" id="{1D862F56-2FD3-4072-A1EE-81A864404D6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1676400"/>
            <a:ext cx="876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tr-TR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8925" name="Line 24">
            <a:extLst>
              <a:ext uri="{FF2B5EF4-FFF2-40B4-BE49-F238E27FC236}">
                <a16:creationId xmlns:a16="http://schemas.microsoft.com/office/drawing/2014/main" id="{09B25091-FF58-456E-A2EF-9AB244D9DE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4203700"/>
            <a:ext cx="876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tr-TR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" name="Group 33">
            <a:extLst>
              <a:ext uri="{FF2B5EF4-FFF2-40B4-BE49-F238E27FC236}">
                <a16:creationId xmlns:a16="http://schemas.microsoft.com/office/drawing/2014/main" id="{D6A13E70-7B97-46AD-BE39-0C29396C2545}"/>
              </a:ext>
            </a:extLst>
          </p:cNvPr>
          <p:cNvGrpSpPr>
            <a:grpSpLocks/>
          </p:cNvGrpSpPr>
          <p:nvPr/>
        </p:nvGrpSpPr>
        <p:grpSpPr bwMode="auto">
          <a:xfrm>
            <a:off x="5105399" y="228602"/>
            <a:ext cx="2876550" cy="923925"/>
            <a:chOff x="2256" y="148"/>
            <a:chExt cx="1812" cy="582"/>
          </a:xfrm>
        </p:grpSpPr>
        <p:sp>
          <p:nvSpPr>
            <p:cNvPr id="38934" name="Text Box 15">
              <a:extLst>
                <a:ext uri="{FF2B5EF4-FFF2-40B4-BE49-F238E27FC236}">
                  <a16:creationId xmlns:a16="http://schemas.microsoft.com/office/drawing/2014/main" id="{9F62990B-A792-4010-A4A3-F5C5CD97BD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64" y="148"/>
              <a:ext cx="1604" cy="582"/>
            </a:xfrm>
            <a:prstGeom prst="rect">
              <a:avLst/>
            </a:prstGeom>
            <a:gradFill rotWithShape="0">
              <a:gsLst>
                <a:gs pos="0">
                  <a:srgbClr val="FFFF00"/>
                </a:gs>
                <a:gs pos="100000">
                  <a:srgbClr val="FF8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marL="230188" indent="-230188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marL="306910" indent="-306910" defTabSz="1219170" eaLnBrk="1" hangingPunct="1">
                <a:buClr>
                  <a:srgbClr val="000000"/>
                </a:buClr>
              </a:pPr>
              <a:r>
                <a:rPr lang="en-US" altLang="tr-TR" sz="1800" kern="0">
                  <a:solidFill>
                    <a:prstClr val="black"/>
                  </a:solidFill>
                  <a:cs typeface="Arial"/>
                  <a:sym typeface="Arial"/>
                </a:rPr>
                <a:t>Physiological arousal</a:t>
              </a:r>
              <a:br>
                <a:rPr lang="en-US" altLang="tr-TR" sz="1800" kern="0">
                  <a:solidFill>
                    <a:prstClr val="black"/>
                  </a:solidFill>
                  <a:cs typeface="Arial"/>
                  <a:sym typeface="Arial"/>
                </a:rPr>
              </a:br>
              <a:r>
                <a:rPr lang="en-US" altLang="tr-TR" sz="1800" kern="0">
                  <a:solidFill>
                    <a:prstClr val="black"/>
                  </a:solidFill>
                  <a:cs typeface="Arial"/>
                  <a:sym typeface="Arial"/>
                </a:rPr>
                <a:t>trembling</a:t>
              </a:r>
              <a:br>
                <a:rPr lang="en-US" altLang="tr-TR" sz="1800" kern="0">
                  <a:solidFill>
                    <a:prstClr val="black"/>
                  </a:solidFill>
                  <a:cs typeface="Arial"/>
                  <a:sym typeface="Arial"/>
                </a:rPr>
              </a:br>
              <a:r>
                <a:rPr lang="en-US" altLang="tr-TR" sz="1800" kern="0">
                  <a:solidFill>
                    <a:prstClr val="black"/>
                  </a:solidFill>
                  <a:cs typeface="Arial"/>
                  <a:sym typeface="Arial"/>
                </a:rPr>
                <a:t>increased heart rate</a:t>
              </a:r>
            </a:p>
          </p:txBody>
        </p:sp>
        <p:sp>
          <p:nvSpPr>
            <p:cNvPr id="38935" name="Line 25">
              <a:extLst>
                <a:ext uri="{FF2B5EF4-FFF2-40B4-BE49-F238E27FC236}">
                  <a16:creationId xmlns:a16="http://schemas.microsoft.com/office/drawing/2014/main" id="{EF220DE2-9725-4C56-8282-4F0F05F3CF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6" y="528"/>
              <a:ext cx="19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1219170">
                <a:buClr>
                  <a:srgbClr val="000000"/>
                </a:buClr>
              </a:pPr>
              <a:endParaRPr lang="tr-TR"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" name="Group 40">
            <a:extLst>
              <a:ext uri="{FF2B5EF4-FFF2-40B4-BE49-F238E27FC236}">
                <a16:creationId xmlns:a16="http://schemas.microsoft.com/office/drawing/2014/main" id="{101B1843-3014-457B-A857-E8CF4E6E60A1}"/>
              </a:ext>
            </a:extLst>
          </p:cNvPr>
          <p:cNvGrpSpPr>
            <a:grpSpLocks/>
          </p:cNvGrpSpPr>
          <p:nvPr/>
        </p:nvGrpSpPr>
        <p:grpSpPr bwMode="auto">
          <a:xfrm>
            <a:off x="5105399" y="1911351"/>
            <a:ext cx="2876550" cy="1941513"/>
            <a:chOff x="2256" y="1204"/>
            <a:chExt cx="1812" cy="1223"/>
          </a:xfrm>
        </p:grpSpPr>
        <p:grpSp>
          <p:nvGrpSpPr>
            <p:cNvPr id="38928" name="Group 35">
              <a:extLst>
                <a:ext uri="{FF2B5EF4-FFF2-40B4-BE49-F238E27FC236}">
                  <a16:creationId xmlns:a16="http://schemas.microsoft.com/office/drawing/2014/main" id="{AF2E2C08-1407-4DD5-AC28-4D51AA4FA5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56" y="1204"/>
              <a:ext cx="1812" cy="582"/>
              <a:chOff x="2256" y="1204"/>
              <a:chExt cx="1812" cy="582"/>
            </a:xfrm>
          </p:grpSpPr>
          <p:sp>
            <p:nvSpPr>
              <p:cNvPr id="38932" name="Text Box 18">
                <a:extLst>
                  <a:ext uri="{FF2B5EF4-FFF2-40B4-BE49-F238E27FC236}">
                    <a16:creationId xmlns:a16="http://schemas.microsoft.com/office/drawing/2014/main" id="{44C1F2F6-571E-472C-8680-55A62AF6F5E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64" y="1204"/>
                <a:ext cx="1604" cy="582"/>
              </a:xfrm>
              <a:prstGeom prst="rect">
                <a:avLst/>
              </a:prstGeom>
              <a:gradFill rotWithShape="0">
                <a:gsLst>
                  <a:gs pos="0">
                    <a:srgbClr val="FFFF00"/>
                  </a:gs>
                  <a:gs pos="100000">
                    <a:srgbClr val="FF8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lvl1pPr marL="230188" indent="-230188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marL="306910" indent="-306910" defTabSz="1219170" eaLnBrk="1" hangingPunct="1">
                  <a:buClr>
                    <a:srgbClr val="000000"/>
                  </a:buClr>
                </a:pPr>
                <a:r>
                  <a:rPr lang="en-US" altLang="tr-TR" sz="1800" kern="0">
                    <a:solidFill>
                      <a:prstClr val="black"/>
                    </a:solidFill>
                    <a:cs typeface="Arial"/>
                    <a:sym typeface="Arial"/>
                  </a:rPr>
                  <a:t>Physiological arousal</a:t>
                </a:r>
                <a:br>
                  <a:rPr lang="en-US" altLang="tr-TR" sz="1800" kern="0">
                    <a:solidFill>
                      <a:prstClr val="black"/>
                    </a:solidFill>
                    <a:cs typeface="Arial"/>
                    <a:sym typeface="Arial"/>
                  </a:rPr>
                </a:br>
                <a:r>
                  <a:rPr lang="en-US" altLang="tr-TR" sz="1800" kern="0">
                    <a:solidFill>
                      <a:prstClr val="black"/>
                    </a:solidFill>
                    <a:cs typeface="Arial"/>
                    <a:sym typeface="Arial"/>
                  </a:rPr>
                  <a:t>trembling</a:t>
                </a:r>
                <a:br>
                  <a:rPr lang="en-US" altLang="tr-TR" sz="1800" kern="0">
                    <a:solidFill>
                      <a:prstClr val="black"/>
                    </a:solidFill>
                    <a:cs typeface="Arial"/>
                    <a:sym typeface="Arial"/>
                  </a:rPr>
                </a:br>
                <a:r>
                  <a:rPr lang="en-US" altLang="tr-TR" sz="1800" kern="0">
                    <a:solidFill>
                      <a:prstClr val="black"/>
                    </a:solidFill>
                    <a:cs typeface="Arial"/>
                    <a:sym typeface="Arial"/>
                  </a:rPr>
                  <a:t>increased heart rate</a:t>
                </a:r>
              </a:p>
            </p:txBody>
          </p:sp>
          <p:sp>
            <p:nvSpPr>
              <p:cNvPr id="38933" name="Line 27">
                <a:extLst>
                  <a:ext uri="{FF2B5EF4-FFF2-40B4-BE49-F238E27FC236}">
                    <a16:creationId xmlns:a16="http://schemas.microsoft.com/office/drawing/2014/main" id="{F03F0916-C686-4127-90E5-E113BF52E5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56" y="1584"/>
                <a:ext cx="192" cy="1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defTabSz="1219170">
                  <a:buClr>
                    <a:srgbClr val="000000"/>
                  </a:buClr>
                </a:pPr>
                <a:endParaRPr lang="tr-TR"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929" name="Group 36">
              <a:extLst>
                <a:ext uri="{FF2B5EF4-FFF2-40B4-BE49-F238E27FC236}">
                  <a16:creationId xmlns:a16="http://schemas.microsoft.com/office/drawing/2014/main" id="{CA3206C5-90E6-4057-9D24-87A1DD1652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56" y="2020"/>
              <a:ext cx="857" cy="407"/>
              <a:chOff x="2256" y="2020"/>
              <a:chExt cx="857" cy="407"/>
            </a:xfrm>
          </p:grpSpPr>
          <p:sp>
            <p:nvSpPr>
              <p:cNvPr id="38930" name="Text Box 19">
                <a:extLst>
                  <a:ext uri="{FF2B5EF4-FFF2-40B4-BE49-F238E27FC236}">
                    <a16:creationId xmlns:a16="http://schemas.microsoft.com/office/drawing/2014/main" id="{35765F62-9FAC-4439-A73C-3D132BC492F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64" y="2020"/>
                <a:ext cx="649" cy="407"/>
              </a:xfrm>
              <a:prstGeom prst="rect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C1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lvl1pPr marL="230188" indent="-230188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marL="306910" indent="-306910" defTabSz="1219170" eaLnBrk="1" hangingPunct="1">
                  <a:buClr>
                    <a:srgbClr val="000000"/>
                  </a:buClr>
                </a:pPr>
                <a:r>
                  <a:rPr lang="en-US" altLang="tr-TR" sz="1800" kern="0">
                    <a:solidFill>
                      <a:prstClr val="black"/>
                    </a:solidFill>
                    <a:cs typeface="Arial"/>
                    <a:sym typeface="Arial"/>
                  </a:rPr>
                  <a:t>Emotion</a:t>
                </a:r>
                <a:br>
                  <a:rPr lang="en-US" altLang="tr-TR" sz="1800" kern="0">
                    <a:solidFill>
                      <a:prstClr val="black"/>
                    </a:solidFill>
                    <a:cs typeface="Arial"/>
                    <a:sym typeface="Arial"/>
                  </a:rPr>
                </a:br>
                <a:r>
                  <a:rPr lang="en-US" altLang="tr-TR" sz="1800" kern="0">
                    <a:solidFill>
                      <a:prstClr val="black"/>
                    </a:solidFill>
                    <a:cs typeface="Arial"/>
                    <a:sym typeface="Arial"/>
                  </a:rPr>
                  <a:t>fear</a:t>
                </a:r>
              </a:p>
            </p:txBody>
          </p:sp>
          <p:sp>
            <p:nvSpPr>
              <p:cNvPr id="38931" name="Line 28">
                <a:extLst>
                  <a:ext uri="{FF2B5EF4-FFF2-40B4-BE49-F238E27FC236}">
                    <a16:creationId xmlns:a16="http://schemas.microsoft.com/office/drawing/2014/main" id="{8BDD3196-FE8E-42AE-B79D-BEACA3FD42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56" y="2064"/>
                <a:ext cx="192" cy="1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defTabSz="1219170">
                  <a:buClr>
                    <a:srgbClr val="000000"/>
                  </a:buClr>
                </a:pPr>
                <a:endParaRPr lang="tr-TR"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696999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9" grpId="0" animBg="1" autoUpdateAnimBg="0"/>
      <p:bldP spid="25610" grpId="0" animBg="1" autoUpdateAnimBg="0"/>
      <p:bldP spid="25611" grpId="0" animBg="1" autoUpdateAnimBg="0"/>
      <p:bldP spid="25612" grpId="0" animBg="1" autoUpdateAnimBg="0"/>
      <p:bldP spid="25613" grpId="0" animBg="1" autoUpdateAnimBg="0"/>
      <p:bldP spid="25614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995152" cy="2542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lvl="0"/>
            <a:r>
              <a:rPr lang="tr-TR" b="1" dirty="0">
                <a:latin typeface="Arial Narrow" panose="020B0606020202030204" pitchFamily="34" charset="0"/>
              </a:rPr>
              <a:t>THREE QUESTIONS</a:t>
            </a:r>
            <a:endParaRPr b="1" dirty="0">
              <a:latin typeface="Arial Narrow" panose="020B0606020202030204" pitchFamily="34" charset="0"/>
            </a:endParaRPr>
          </a:p>
        </p:txBody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4751851" y="1021112"/>
            <a:ext cx="2274000" cy="329564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en-US" sz="2667" dirty="0">
                <a:latin typeface="Arial Narrow" panose="020B0606020202030204" pitchFamily="34" charset="0"/>
              </a:rPr>
              <a:t>An individual who associates an increased heart rate with a heart attack being afraid is an example of which emotional theory?</a:t>
            </a:r>
            <a:endParaRPr sz="2667" dirty="0">
              <a:latin typeface="Arial Narrow" panose="020B0606020202030204" pitchFamily="34" charset="0"/>
            </a:endParaRPr>
          </a:p>
        </p:txBody>
      </p:sp>
      <p:sp>
        <p:nvSpPr>
          <p:cNvPr id="122" name="Shape 122"/>
          <p:cNvSpPr txBox="1">
            <a:spLocks noGrp="1"/>
          </p:cNvSpPr>
          <p:nvPr>
            <p:ph type="body" idx="2"/>
          </p:nvPr>
        </p:nvSpPr>
        <p:spPr>
          <a:xfrm>
            <a:off x="7157699" y="1125005"/>
            <a:ext cx="2274000" cy="288032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en-US" sz="2400" dirty="0" err="1">
                <a:latin typeface="Arial Narrow" panose="020B0606020202030204" pitchFamily="34" charset="0"/>
              </a:rPr>
              <a:t>Nazım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Hikmet</a:t>
            </a:r>
            <a:r>
              <a:rPr lang="en-US" sz="2400" dirty="0">
                <a:latin typeface="Arial Narrow" panose="020B0606020202030204" pitchFamily="34" charset="0"/>
              </a:rPr>
              <a:t>: 'The rabbit does not run away because it is afraid; The statement 'he is afraid because he is running away' is an example of which theory of emotion?</a:t>
            </a:r>
            <a:endParaRPr dirty="0"/>
          </a:p>
        </p:txBody>
      </p:sp>
      <p:sp>
        <p:nvSpPr>
          <p:cNvPr id="123" name="Shape 123"/>
          <p:cNvSpPr txBox="1">
            <a:spLocks noGrp="1"/>
          </p:cNvSpPr>
          <p:nvPr>
            <p:ph type="body" idx="3"/>
          </p:nvPr>
        </p:nvSpPr>
        <p:spPr>
          <a:xfrm>
            <a:off x="9568608" y="1228773"/>
            <a:ext cx="2274000" cy="288032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en-US" sz="2667" dirty="0">
                <a:latin typeface="Arial Narrow" panose="020B0606020202030204" pitchFamily="34" charset="0"/>
              </a:rPr>
              <a:t>Which theory says that your heart rate increases </a:t>
            </a:r>
            <a:r>
              <a:rPr lang="tr-TR" sz="2667" dirty="0" err="1">
                <a:latin typeface="Arial Narrow" panose="020B0606020202030204" pitchFamily="34" charset="0"/>
              </a:rPr>
              <a:t>also</a:t>
            </a:r>
            <a:r>
              <a:rPr lang="tr-TR" sz="2667" dirty="0">
                <a:latin typeface="Arial Narrow" panose="020B0606020202030204" pitchFamily="34" charset="0"/>
              </a:rPr>
              <a:t> </a:t>
            </a:r>
            <a:r>
              <a:rPr lang="en-US" sz="2667" dirty="0">
                <a:latin typeface="Arial Narrow" panose="020B0606020202030204" pitchFamily="34" charset="0"/>
              </a:rPr>
              <a:t>when you are afraid?</a:t>
            </a:r>
            <a:endParaRPr sz="2667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/>
          <p:nvPr/>
        </p:nvSpPr>
        <p:spPr>
          <a:xfrm>
            <a:off x="1697101" y="1480659"/>
            <a:ext cx="5140196" cy="4001701"/>
          </a:xfrm>
          <a:custGeom>
            <a:avLst/>
            <a:gdLst/>
            <a:ahLst/>
            <a:cxnLst/>
            <a:rect l="0" t="0" r="0" b="0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3" name="Shape 233"/>
          <p:cNvSpPr/>
          <p:nvPr/>
        </p:nvSpPr>
        <p:spPr>
          <a:xfrm>
            <a:off x="1912200" y="1693167"/>
            <a:ext cx="4710000" cy="3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333" kern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333" kern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4" name="Shape 234"/>
          <p:cNvSpPr txBox="1">
            <a:spLocks noGrp="1"/>
          </p:cNvSpPr>
          <p:nvPr>
            <p:ph type="body" idx="4294967295"/>
          </p:nvPr>
        </p:nvSpPr>
        <p:spPr>
          <a:xfrm>
            <a:off x="7614739" y="260648"/>
            <a:ext cx="4544483" cy="458046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-US" altLang="tr-TR" sz="3733" b="1" u="sng" dirty="0">
                <a:latin typeface="Arial Narrow" panose="020B0606020202030204" pitchFamily="34" charset="0"/>
                <a:cs typeface="Times New Roman" panose="02020603050405020304" pitchFamily="18" charset="0"/>
              </a:rPr>
              <a:t>Yerkes-Dodson </a:t>
            </a:r>
            <a:r>
              <a:rPr lang="en-US" altLang="tr-TR" sz="3733" b="1" u="sng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law:</a:t>
            </a:r>
            <a:r>
              <a:rPr lang="en-US" altLang="tr-TR" sz="3733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Psychological</a:t>
            </a:r>
            <a:r>
              <a:rPr lang="en-US" altLang="tr-TR" sz="3733" dirty="0">
                <a:latin typeface="Arial Narrow" panose="020B0606020202030204" pitchFamily="34" charset="0"/>
                <a:cs typeface="Times New Roman" panose="02020603050405020304" pitchFamily="18" charset="0"/>
              </a:rPr>
              <a:t> arousal is important for performance.</a:t>
            </a:r>
            <a:endParaRPr lang="tr-TR" altLang="tr-TR" sz="3733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en-US" altLang="tr-TR" sz="3733" dirty="0">
                <a:latin typeface="Arial Narrow" panose="020B0606020202030204" pitchFamily="34" charset="0"/>
                <a:cs typeface="Times New Roman" panose="02020603050405020304" pitchFamily="18" charset="0"/>
              </a:rPr>
              <a:t>Too much stimulation reduces performance.</a:t>
            </a:r>
            <a:endParaRPr lang="tr-TR" altLang="tr-TR" sz="3733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Slow and Fast Emotional Pathways">
            <a:extLst>
              <a:ext uri="{FF2B5EF4-FFF2-40B4-BE49-F238E27FC236}">
                <a16:creationId xmlns:a16="http://schemas.microsoft.com/office/drawing/2014/main" id="{0F2B4D6A-9905-44AF-9F0A-F35056080F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buClr>
                <a:srgbClr val="000000"/>
              </a:buClr>
            </a:pPr>
            <a:endParaRPr lang="tr-TR"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322420A4-BD71-4034-A847-4A6469ADE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94" y="1864457"/>
            <a:ext cx="4645207" cy="2629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CDBFCF4-19E6-4C36-A150-788C128B64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1467" y="1029200"/>
            <a:ext cx="4774587" cy="1546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867" dirty="0"/>
              <a:t>Is it possible to talk about emotions in animals?</a:t>
            </a:r>
            <a:endParaRPr lang="tr-TR" sz="5867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202FAE2-E5A0-4444-8A1B-237CE5ADE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0043" y="836712"/>
            <a:ext cx="4512501" cy="531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353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</Words>
  <Application>Microsoft Office PowerPoint</Application>
  <PresentationFormat>Geniş ekran</PresentationFormat>
  <Paragraphs>29</Paragraphs>
  <Slides>5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5</vt:i4>
      </vt:variant>
    </vt:vector>
  </HeadingPairs>
  <TitlesOfParts>
    <vt:vector size="14" baseType="lpstr">
      <vt:lpstr>Abril Fatface</vt:lpstr>
      <vt:lpstr>Arial</vt:lpstr>
      <vt:lpstr>Arial Narrow</vt:lpstr>
      <vt:lpstr>Calibri</vt:lpstr>
      <vt:lpstr>Calibri Light</vt:lpstr>
      <vt:lpstr>Constantia</vt:lpstr>
      <vt:lpstr>Raleway</vt:lpstr>
      <vt:lpstr>Office Teması</vt:lpstr>
      <vt:lpstr>1_Office Teması</vt:lpstr>
      <vt:lpstr>Psychological theories about emotions</vt:lpstr>
      <vt:lpstr>PowerPoint Sunusu</vt:lpstr>
      <vt:lpstr>THREE QUESTIONS</vt:lpstr>
      <vt:lpstr>PowerPoint Sunusu</vt:lpstr>
      <vt:lpstr>Is it possible to talk about emotions in animals?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2025-09-09T18:51:52Z</dcterms:created>
  <dcterms:modified xsi:type="dcterms:W3CDTF">2025-09-09T18:52:19Z</dcterms:modified>
</cp:coreProperties>
</file>