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8"/>
  </p:notesMasterIdLst>
  <p:sldIdLst>
    <p:sldId id="272" r:id="rId3"/>
    <p:sldId id="287" r:id="rId4"/>
    <p:sldId id="264" r:id="rId5"/>
    <p:sldId id="278" r:id="rId6"/>
    <p:sldId id="313" r:id="rId7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59" d="100"/>
          <a:sy n="59" d="100"/>
        </p:scale>
        <p:origin x="940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36E0022-A833-4EF5-9F69-CD210FA1B992}" type="datetimeFigureOut">
              <a:rPr lang="tr-TR" smtClean="0"/>
              <a:t>9.09.2025</a:t>
            </a:fld>
            <a:endParaRPr lang="tr-TR"/>
          </a:p>
        </p:txBody>
      </p:sp>
      <p:sp>
        <p:nvSpPr>
          <p:cNvPr id="4" name="Slayt Resmi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AAB3C38-A03F-4BCD-929F-442B55B836C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361241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Shape 17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0" name="Shape 18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1906694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7">
            <a:extLst>
              <a:ext uri="{FF2B5EF4-FFF2-40B4-BE49-F238E27FC236}">
                <a16:creationId xmlns:a16="http://schemas.microsoft.com/office/drawing/2014/main" id="{887AF3B9-9836-406C-AB69-9D23C5231DC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fld id="{1EF0D59E-2249-4172-9B3F-514115187A89}" type="slidenum">
              <a:rPr kumimoji="0" lang="en-US" altLang="tr-TR" sz="12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MS PGothic" panose="020B0600070205080204" pitchFamily="34" charset="-128"/>
                <a:cs typeface="Arial"/>
                <a:sym typeface="Arial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t>2</a:t>
            </a:fld>
            <a:endParaRPr kumimoji="0" lang="en-US" altLang="tr-TR" sz="12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MS PGothic" panose="020B0600070205080204" pitchFamily="34" charset="-128"/>
              <a:cs typeface="Arial"/>
              <a:sym typeface="Arial"/>
            </a:endParaRPr>
          </a:p>
        </p:txBody>
      </p:sp>
      <p:sp>
        <p:nvSpPr>
          <p:cNvPr id="39939" name="Rectangle 2">
            <a:extLst>
              <a:ext uri="{FF2B5EF4-FFF2-40B4-BE49-F238E27FC236}">
                <a16:creationId xmlns:a16="http://schemas.microsoft.com/office/drawing/2014/main" id="{DF7B4735-E6F4-48F9-9E75-E4591CA5508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9940" name="Rectangle 3">
            <a:extLst>
              <a:ext uri="{FF2B5EF4-FFF2-40B4-BE49-F238E27FC236}">
                <a16:creationId xmlns:a16="http://schemas.microsoft.com/office/drawing/2014/main" id="{054D5A55-EFA7-41BC-B18D-B2FFB3C76B2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8454578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Shape 117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8" name="Shape 11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1156606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Shape 22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0" name="Shape 23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524179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913C4D82-4C4D-9A53-80B7-61E30351936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ECB0D98A-F436-AF65-F6DD-90EB4A2D3D8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4A3D1758-CD78-83AA-1A74-40FAC5602D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D7F79-A18C-4E12-8329-81A936474E77}" type="datetimeFigureOut">
              <a:rPr lang="tr-TR" smtClean="0"/>
              <a:t>9.09.2025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F5E921D0-58D9-0F86-D575-B7B3E69DBF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DA39D7F9-A397-A80C-73BF-718BC285DE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525900-272A-4534-BA26-DD126129E47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51243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B552AC7-C438-0252-9496-B0246F2521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86E5CE53-251F-5CB7-961C-1464E89E32C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E7A13866-8F7A-1E54-3250-FDA2710BD8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D7F79-A18C-4E12-8329-81A936474E77}" type="datetimeFigureOut">
              <a:rPr lang="tr-TR" smtClean="0"/>
              <a:t>9.09.2025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1157D6AF-58A7-C11B-4BA7-D6D9D8D934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E3C91D6D-3E70-05F5-89D5-04C3B7517C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525900-272A-4534-BA26-DD126129E47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708498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0F0416F7-E285-B76A-228C-F0144437637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2F0CFBA2-0662-A34A-74D1-932CE677E80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918C7173-A9C4-2396-777D-D7F9DAFFFC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D7F79-A18C-4E12-8329-81A936474E77}" type="datetimeFigureOut">
              <a:rPr lang="tr-TR" smtClean="0"/>
              <a:t>9.09.2025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C3314D97-8BF3-FC44-C327-4CCE212DC5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BC735D82-E597-0678-4C93-C7F3662C2B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525900-272A-4534-BA26-DD126129E47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1001655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7"/>
            <a:ext cx="9144000" cy="165576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smtClean="0"/>
              <a:t>9/9/2025</a:t>
            </a:fld>
            <a:endParaRPr lang="en-US" dirty="0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0356151"/>
      </p:ext>
    </p:extLst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9/9/2025</a:t>
            </a:fld>
            <a:endParaRPr lang="en-US" dirty="0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0592402"/>
      </p:ext>
    </p:extLst>
  </p:cSld>
  <p:clrMapOvr>
    <a:masterClrMapping/>
  </p:clrMapOvr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1" y="4589464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189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smtClean="0"/>
              <a:t>9/9/2025</a:t>
            </a:fld>
            <a:endParaRPr lang="en-US" dirty="0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8766586"/>
      </p:ext>
    </p:extLst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9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9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smtClean="0"/>
              <a:t>9/9/2025</a:t>
            </a:fld>
            <a:endParaRPr lang="en-US" dirty="0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2179387"/>
      </p:ext>
    </p:extLst>
  </p:cSld>
  <p:clrMapOvr>
    <a:masterClrMapping/>
  </p:clrMapOvr>
  <p:hf sldNum="0"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smtClean="0"/>
              <a:t>9/9/2025</a:t>
            </a:fld>
            <a:endParaRPr lang="en-US" dirty="0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8142785"/>
      </p:ext>
    </p:extLst>
  </p:cSld>
  <p:clrMapOvr>
    <a:masterClrMapping/>
  </p:clrMapOvr>
  <p:hf sldNum="0" hdr="0" ftr="0" dt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9/9/2025</a:t>
            </a:fld>
            <a:endParaRPr lang="en-US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638464"/>
      </p:ext>
    </p:extLst>
  </p:cSld>
  <p:clrMapOvr>
    <a:masterClrMapping/>
  </p:clrMapOvr>
  <p:hf sldNum="0" hdr="0" ftr="0" dt="0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9/9/2025</a:t>
            </a:fld>
            <a:endParaRPr lang="en-US" dirty="0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9106049"/>
      </p:ext>
    </p:extLst>
  </p:cSld>
  <p:clrMapOvr>
    <a:masterClrMapping/>
  </p:clrMapOvr>
  <p:hf sldNum="0" hdr="0" ftr="0" dt="0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1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9/9/2025</a:t>
            </a:fld>
            <a:endParaRPr lang="en-US" dirty="0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2734314"/>
      </p:ext>
    </p:extLst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F115336-D6D0-83B6-B84D-20A2C9DD60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DA10FF01-25E4-0D6E-E093-304609590C0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3423BB0A-732A-9A57-C712-DA48DABE3C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D7F79-A18C-4E12-8329-81A936474E77}" type="datetimeFigureOut">
              <a:rPr lang="tr-TR" smtClean="0"/>
              <a:t>9.09.2025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9C97A7F8-963E-EE80-8B78-A4FD43001D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90A13A0F-1BA8-7958-2E9B-3DD6DE6204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525900-272A-4534-BA26-DD126129E47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9267846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1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9/9/2025</a:t>
            </a:fld>
            <a:endParaRPr lang="en-US" dirty="0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3338608"/>
      </p:ext>
    </p:extLst>
  </p:cSld>
  <p:clrMapOvr>
    <a:masterClrMapping/>
  </p:clrMapOvr>
  <p:hf sldNum="0" hdr="0" ftr="0" dt="0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9/9/2025</a:t>
            </a:fld>
            <a:endParaRPr lang="en-US" dirty="0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1905850"/>
      </p:ext>
    </p:extLst>
  </p:cSld>
  <p:clrMapOvr>
    <a:masterClrMapping/>
  </p:clrMapOvr>
  <p:hf sldNum="0" hdr="0" ftr="0" dt="0"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1" y="365126"/>
            <a:ext cx="2628900" cy="5811839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1" y="365126"/>
            <a:ext cx="7734300" cy="5811839"/>
          </a:xfrm>
        </p:spPr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9/9/2025</a:t>
            </a:fld>
            <a:endParaRPr lang="en-US" dirty="0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1458727"/>
      </p:ext>
    </p:extLst>
  </p:cSld>
  <p:clrMapOvr>
    <a:masterClrMapping/>
  </p:clrMapOvr>
  <p:hf sldNum="0" hdr="0" ftr="0" dt="0"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2 columns" type="twoColTx">
  <p:cSld name="Title + 2 columns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Shape 30"/>
          <p:cNvSpPr txBox="1">
            <a:spLocks noGrp="1"/>
          </p:cNvSpPr>
          <p:nvPr>
            <p:ph type="title"/>
          </p:nvPr>
        </p:nvSpPr>
        <p:spPr>
          <a:xfrm>
            <a:off x="1468667" y="1397533"/>
            <a:ext cx="2448400" cy="25428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9pPr>
          </a:lstStyle>
          <a:p>
            <a:endParaRPr/>
          </a:p>
        </p:txBody>
      </p:sp>
      <p:sp>
        <p:nvSpPr>
          <p:cNvPr id="31" name="Shape 31"/>
          <p:cNvSpPr txBox="1">
            <a:spLocks noGrp="1"/>
          </p:cNvSpPr>
          <p:nvPr>
            <p:ph type="body" idx="1"/>
          </p:nvPr>
        </p:nvSpPr>
        <p:spPr>
          <a:xfrm>
            <a:off x="4806533" y="1323000"/>
            <a:ext cx="3288800" cy="52440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609585" lvl="0" indent="-457189">
              <a:spcBef>
                <a:spcPts val="800"/>
              </a:spcBef>
              <a:spcAft>
                <a:spcPts val="0"/>
              </a:spcAft>
              <a:buSzPts val="1800"/>
              <a:buChar char="▫"/>
              <a:defRPr sz="2400"/>
            </a:lvl1pPr>
            <a:lvl2pPr marL="1219170" lvl="1" indent="-457189">
              <a:spcBef>
                <a:spcPts val="0"/>
              </a:spcBef>
              <a:spcAft>
                <a:spcPts val="0"/>
              </a:spcAft>
              <a:buSzPts val="1800"/>
              <a:buChar char="◦"/>
              <a:defRPr sz="2400"/>
            </a:lvl2pPr>
            <a:lvl3pPr marL="1828754" lvl="2" indent="-457189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2400"/>
            </a:lvl3pPr>
            <a:lvl4pPr marL="2438339" lvl="3" indent="-457189">
              <a:spcBef>
                <a:spcPts val="0"/>
              </a:spcBef>
              <a:spcAft>
                <a:spcPts val="0"/>
              </a:spcAft>
              <a:buSzPts val="1800"/>
              <a:buChar char="●"/>
              <a:defRPr sz="2400"/>
            </a:lvl4pPr>
            <a:lvl5pPr marL="3047924" lvl="4" indent="-457189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2400"/>
            </a:lvl5pPr>
            <a:lvl6pPr marL="3657509" lvl="5" indent="-457189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2400"/>
            </a:lvl6pPr>
            <a:lvl7pPr marL="4267093" lvl="6" indent="-457189">
              <a:spcBef>
                <a:spcPts val="0"/>
              </a:spcBef>
              <a:spcAft>
                <a:spcPts val="0"/>
              </a:spcAft>
              <a:buSzPts val="1800"/>
              <a:buChar char="●"/>
              <a:defRPr sz="2400"/>
            </a:lvl7pPr>
            <a:lvl8pPr marL="4876678" lvl="7" indent="-457189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2400"/>
            </a:lvl8pPr>
            <a:lvl9pPr marL="5486263" lvl="8" indent="-457189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2400"/>
            </a:lvl9pPr>
          </a:lstStyle>
          <a:p>
            <a:endParaRPr/>
          </a:p>
        </p:txBody>
      </p:sp>
      <p:sp>
        <p:nvSpPr>
          <p:cNvPr id="32" name="Shape 32"/>
          <p:cNvSpPr txBox="1">
            <a:spLocks noGrp="1"/>
          </p:cNvSpPr>
          <p:nvPr>
            <p:ph type="body" idx="2"/>
          </p:nvPr>
        </p:nvSpPr>
        <p:spPr>
          <a:xfrm>
            <a:off x="8293467" y="1323000"/>
            <a:ext cx="3288800" cy="52440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609585" lvl="0" indent="-457189">
              <a:spcBef>
                <a:spcPts val="800"/>
              </a:spcBef>
              <a:spcAft>
                <a:spcPts val="0"/>
              </a:spcAft>
              <a:buSzPts val="1800"/>
              <a:buChar char="▫"/>
              <a:defRPr sz="2400"/>
            </a:lvl1pPr>
            <a:lvl2pPr marL="1219170" lvl="1" indent="-457189">
              <a:spcBef>
                <a:spcPts val="0"/>
              </a:spcBef>
              <a:spcAft>
                <a:spcPts val="0"/>
              </a:spcAft>
              <a:buSzPts val="1800"/>
              <a:buChar char="◦"/>
              <a:defRPr sz="2400"/>
            </a:lvl2pPr>
            <a:lvl3pPr marL="1828754" lvl="2" indent="-457189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2400"/>
            </a:lvl3pPr>
            <a:lvl4pPr marL="2438339" lvl="3" indent="-457189">
              <a:spcBef>
                <a:spcPts val="0"/>
              </a:spcBef>
              <a:spcAft>
                <a:spcPts val="0"/>
              </a:spcAft>
              <a:buSzPts val="1800"/>
              <a:buChar char="●"/>
              <a:defRPr sz="2400"/>
            </a:lvl4pPr>
            <a:lvl5pPr marL="3047924" lvl="4" indent="-457189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2400"/>
            </a:lvl5pPr>
            <a:lvl6pPr marL="3657509" lvl="5" indent="-457189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2400"/>
            </a:lvl6pPr>
            <a:lvl7pPr marL="4267093" lvl="6" indent="-457189">
              <a:spcBef>
                <a:spcPts val="0"/>
              </a:spcBef>
              <a:spcAft>
                <a:spcPts val="0"/>
              </a:spcAft>
              <a:buSzPts val="1800"/>
              <a:buChar char="●"/>
              <a:defRPr sz="2400"/>
            </a:lvl7pPr>
            <a:lvl8pPr marL="4876678" lvl="7" indent="-457189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2400"/>
            </a:lvl8pPr>
            <a:lvl9pPr marL="5486263" lvl="8" indent="-457189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24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94204244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" type="title">
  <p:cSld name="Title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hape 11"/>
          <p:cNvSpPr txBox="1">
            <a:spLocks noGrp="1"/>
          </p:cNvSpPr>
          <p:nvPr>
            <p:ph type="ctrTitle"/>
          </p:nvPr>
        </p:nvSpPr>
        <p:spPr>
          <a:xfrm>
            <a:off x="1785367" y="1131767"/>
            <a:ext cx="7784800" cy="15464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1pPr>
            <a:lvl2pPr lvl="1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2pPr>
            <a:lvl3pPr lvl="2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3pPr>
            <a:lvl4pPr lvl="3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4pPr>
            <a:lvl5pPr lvl="4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5pPr>
            <a:lvl6pPr lvl="5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6pPr>
            <a:lvl7pPr lvl="6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7pPr>
            <a:lvl8pPr lvl="7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8pPr>
            <a:lvl9pPr lvl="8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4281087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ubtitle">
  <p:cSld name="Subtitle">
    <p:spTree>
      <p:nvGrpSpPr>
        <p:cNvPr id="1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Shape 15"/>
          <p:cNvSpPr txBox="1">
            <a:spLocks noGrp="1"/>
          </p:cNvSpPr>
          <p:nvPr>
            <p:ph type="ctrTitle"/>
          </p:nvPr>
        </p:nvSpPr>
        <p:spPr>
          <a:xfrm>
            <a:off x="1801467" y="1029200"/>
            <a:ext cx="7776800" cy="15464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 rtl="0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1pPr>
            <a:lvl2pPr lvl="1" rtl="0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2pPr>
            <a:lvl3pPr lvl="2" rtl="0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3pPr>
            <a:lvl4pPr lvl="3" rtl="0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4pPr>
            <a:lvl5pPr lvl="4" rtl="0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5pPr>
            <a:lvl6pPr lvl="5" rtl="0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6pPr>
            <a:lvl7pPr lvl="6" rtl="0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7pPr>
            <a:lvl8pPr lvl="7" rtl="0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8pPr>
            <a:lvl9pPr lvl="8" rtl="0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9pPr>
          </a:lstStyle>
          <a:p>
            <a:endParaRPr/>
          </a:p>
        </p:txBody>
      </p:sp>
      <p:sp>
        <p:nvSpPr>
          <p:cNvPr id="16" name="Shape 16"/>
          <p:cNvSpPr txBox="1">
            <a:spLocks noGrp="1"/>
          </p:cNvSpPr>
          <p:nvPr>
            <p:ph type="subTitle" idx="1"/>
          </p:nvPr>
        </p:nvSpPr>
        <p:spPr>
          <a:xfrm>
            <a:off x="1801467" y="3314401"/>
            <a:ext cx="7776800" cy="10464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 sz="2400">
                <a:solidFill>
                  <a:srgbClr val="FFFFFF"/>
                </a:solidFill>
                <a:highlight>
                  <a:srgbClr val="000000"/>
                </a:highlight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 sz="2400">
                <a:solidFill>
                  <a:srgbClr val="FFFFFF"/>
                </a:solidFill>
                <a:highlight>
                  <a:srgbClr val="000000"/>
                </a:highlight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 sz="2400">
                <a:solidFill>
                  <a:srgbClr val="FFFFFF"/>
                </a:solidFill>
                <a:highlight>
                  <a:srgbClr val="000000"/>
                </a:highlight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 sz="2400">
                <a:solidFill>
                  <a:srgbClr val="FFFFFF"/>
                </a:solidFill>
                <a:highlight>
                  <a:srgbClr val="000000"/>
                </a:highlight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 sz="2400">
                <a:solidFill>
                  <a:srgbClr val="FFFFFF"/>
                </a:solidFill>
                <a:highlight>
                  <a:srgbClr val="000000"/>
                </a:highlight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 sz="2400">
                <a:solidFill>
                  <a:srgbClr val="FFFFFF"/>
                </a:solidFill>
                <a:highlight>
                  <a:srgbClr val="000000"/>
                </a:highlight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 sz="2400">
                <a:solidFill>
                  <a:srgbClr val="FFFFFF"/>
                </a:solidFill>
                <a:highlight>
                  <a:srgbClr val="000000"/>
                </a:highlight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 sz="2400">
                <a:solidFill>
                  <a:srgbClr val="FFFFFF"/>
                </a:solidFill>
                <a:highlight>
                  <a:srgbClr val="000000"/>
                </a:highlight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 sz="2400">
                <a:solidFill>
                  <a:srgbClr val="FFFFFF"/>
                </a:solidFill>
                <a:highlight>
                  <a:srgbClr val="000000"/>
                </a:highlight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964963835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Quote">
  <p:cSld name="Quote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Shape 20"/>
          <p:cNvSpPr txBox="1">
            <a:spLocks noGrp="1"/>
          </p:cNvSpPr>
          <p:nvPr>
            <p:ph type="body" idx="1"/>
          </p:nvPr>
        </p:nvSpPr>
        <p:spPr>
          <a:xfrm>
            <a:off x="2547233" y="1402600"/>
            <a:ext cx="7095200" cy="10932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609585" lvl="0" indent="-592652" rtl="0">
              <a:spcBef>
                <a:spcPts val="800"/>
              </a:spcBef>
              <a:spcAft>
                <a:spcPts val="0"/>
              </a:spcAft>
              <a:buSzPts val="3400"/>
              <a:buFont typeface="Abril Fatface"/>
              <a:buChar char="▫"/>
              <a:defRPr sz="4533">
                <a:latin typeface="Abril Fatface"/>
                <a:ea typeface="Abril Fatface"/>
                <a:cs typeface="Abril Fatface"/>
                <a:sym typeface="Abril Fatface"/>
              </a:defRPr>
            </a:lvl1pPr>
            <a:lvl2pPr marL="1219170" lvl="1" indent="-592652" rtl="0">
              <a:spcBef>
                <a:spcPts val="0"/>
              </a:spcBef>
              <a:spcAft>
                <a:spcPts val="0"/>
              </a:spcAft>
              <a:buSzPts val="3400"/>
              <a:buFont typeface="Abril Fatface"/>
              <a:buChar char="◦"/>
              <a:defRPr sz="4533">
                <a:latin typeface="Abril Fatface"/>
                <a:ea typeface="Abril Fatface"/>
                <a:cs typeface="Abril Fatface"/>
                <a:sym typeface="Abril Fatface"/>
              </a:defRPr>
            </a:lvl2pPr>
            <a:lvl3pPr marL="1828754" lvl="2" indent="-592652" rtl="0">
              <a:spcBef>
                <a:spcPts val="0"/>
              </a:spcBef>
              <a:spcAft>
                <a:spcPts val="0"/>
              </a:spcAft>
              <a:buSzPts val="3400"/>
              <a:buFont typeface="Abril Fatface"/>
              <a:buChar char="■"/>
              <a:defRPr sz="4533">
                <a:latin typeface="Abril Fatface"/>
                <a:ea typeface="Abril Fatface"/>
                <a:cs typeface="Abril Fatface"/>
                <a:sym typeface="Abril Fatface"/>
              </a:defRPr>
            </a:lvl3pPr>
            <a:lvl4pPr marL="2438339" lvl="3" indent="-592652" rtl="0">
              <a:spcBef>
                <a:spcPts val="0"/>
              </a:spcBef>
              <a:spcAft>
                <a:spcPts val="0"/>
              </a:spcAft>
              <a:buSzPts val="3400"/>
              <a:buFont typeface="Abril Fatface"/>
              <a:buChar char="●"/>
              <a:defRPr sz="4533">
                <a:latin typeface="Abril Fatface"/>
                <a:ea typeface="Abril Fatface"/>
                <a:cs typeface="Abril Fatface"/>
                <a:sym typeface="Abril Fatface"/>
              </a:defRPr>
            </a:lvl4pPr>
            <a:lvl5pPr marL="3047924" lvl="4" indent="-592652" rtl="0">
              <a:spcBef>
                <a:spcPts val="0"/>
              </a:spcBef>
              <a:spcAft>
                <a:spcPts val="0"/>
              </a:spcAft>
              <a:buSzPts val="3400"/>
              <a:buFont typeface="Abril Fatface"/>
              <a:buChar char="○"/>
              <a:defRPr sz="4533">
                <a:latin typeface="Abril Fatface"/>
                <a:ea typeface="Abril Fatface"/>
                <a:cs typeface="Abril Fatface"/>
                <a:sym typeface="Abril Fatface"/>
              </a:defRPr>
            </a:lvl5pPr>
            <a:lvl6pPr marL="3657509" lvl="5" indent="-592652" rtl="0">
              <a:spcBef>
                <a:spcPts val="0"/>
              </a:spcBef>
              <a:spcAft>
                <a:spcPts val="0"/>
              </a:spcAft>
              <a:buSzPts val="3400"/>
              <a:buFont typeface="Abril Fatface"/>
              <a:buChar char="■"/>
              <a:defRPr sz="4533">
                <a:latin typeface="Abril Fatface"/>
                <a:ea typeface="Abril Fatface"/>
                <a:cs typeface="Abril Fatface"/>
                <a:sym typeface="Abril Fatface"/>
              </a:defRPr>
            </a:lvl6pPr>
            <a:lvl7pPr marL="4267093" lvl="6" indent="-592652" rtl="0">
              <a:spcBef>
                <a:spcPts val="0"/>
              </a:spcBef>
              <a:spcAft>
                <a:spcPts val="0"/>
              </a:spcAft>
              <a:buSzPts val="3400"/>
              <a:buFont typeface="Abril Fatface"/>
              <a:buChar char="●"/>
              <a:defRPr sz="4533">
                <a:latin typeface="Abril Fatface"/>
                <a:ea typeface="Abril Fatface"/>
                <a:cs typeface="Abril Fatface"/>
                <a:sym typeface="Abril Fatface"/>
              </a:defRPr>
            </a:lvl7pPr>
            <a:lvl8pPr marL="4876678" lvl="7" indent="-592652" rtl="0">
              <a:spcBef>
                <a:spcPts val="0"/>
              </a:spcBef>
              <a:spcAft>
                <a:spcPts val="0"/>
              </a:spcAft>
              <a:buSzPts val="3400"/>
              <a:buFont typeface="Abril Fatface"/>
              <a:buChar char="○"/>
              <a:defRPr sz="4533">
                <a:latin typeface="Abril Fatface"/>
                <a:ea typeface="Abril Fatface"/>
                <a:cs typeface="Abril Fatface"/>
                <a:sym typeface="Abril Fatface"/>
              </a:defRPr>
            </a:lvl8pPr>
            <a:lvl9pPr marL="5486263" lvl="8" indent="-592652">
              <a:spcBef>
                <a:spcPts val="0"/>
              </a:spcBef>
              <a:spcAft>
                <a:spcPts val="0"/>
              </a:spcAft>
              <a:buSzPts val="3400"/>
              <a:buFont typeface="Abril Fatface"/>
              <a:buChar char="■"/>
              <a:defRPr sz="4533">
                <a:latin typeface="Abril Fatface"/>
                <a:ea typeface="Abril Fatface"/>
                <a:cs typeface="Abril Fatface"/>
                <a:sym typeface="Abril Fatface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398440658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1 column" type="tx">
  <p:cSld name="Title + 1 column"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Shape 25"/>
          <p:cNvSpPr txBox="1">
            <a:spLocks noGrp="1"/>
          </p:cNvSpPr>
          <p:nvPr>
            <p:ph type="title"/>
          </p:nvPr>
        </p:nvSpPr>
        <p:spPr>
          <a:xfrm>
            <a:off x="1468667" y="1397533"/>
            <a:ext cx="2448400" cy="25428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9pPr>
          </a:lstStyle>
          <a:p>
            <a:endParaRPr/>
          </a:p>
        </p:txBody>
      </p:sp>
      <p:sp>
        <p:nvSpPr>
          <p:cNvPr id="26" name="Shape 26"/>
          <p:cNvSpPr txBox="1">
            <a:spLocks noGrp="1"/>
          </p:cNvSpPr>
          <p:nvPr>
            <p:ph type="body" idx="1"/>
          </p:nvPr>
        </p:nvSpPr>
        <p:spPr>
          <a:xfrm>
            <a:off x="5483800" y="799933"/>
            <a:ext cx="5354800" cy="47676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609585" lvl="0" indent="-491054">
              <a:spcBef>
                <a:spcPts val="800"/>
              </a:spcBef>
              <a:spcAft>
                <a:spcPts val="0"/>
              </a:spcAft>
              <a:buSzPts val="2200"/>
              <a:buChar char="▫"/>
              <a:defRPr/>
            </a:lvl1pPr>
            <a:lvl2pPr marL="1219170" lvl="1" indent="-491054">
              <a:spcBef>
                <a:spcPts val="0"/>
              </a:spcBef>
              <a:spcAft>
                <a:spcPts val="0"/>
              </a:spcAft>
              <a:buSzPts val="2200"/>
              <a:buChar char="◦"/>
              <a:defRPr/>
            </a:lvl2pPr>
            <a:lvl3pPr marL="1828754" lvl="2" indent="-491054">
              <a:spcBef>
                <a:spcPts val="0"/>
              </a:spcBef>
              <a:spcAft>
                <a:spcPts val="0"/>
              </a:spcAft>
              <a:buSzPts val="2200"/>
              <a:buChar char="■"/>
              <a:defRPr/>
            </a:lvl3pPr>
            <a:lvl4pPr marL="2438339" lvl="3" indent="-491054">
              <a:spcBef>
                <a:spcPts val="0"/>
              </a:spcBef>
              <a:spcAft>
                <a:spcPts val="0"/>
              </a:spcAft>
              <a:buSzPts val="2200"/>
              <a:buChar char="●"/>
              <a:defRPr/>
            </a:lvl4pPr>
            <a:lvl5pPr marL="3047924" lvl="4" indent="-491054">
              <a:spcBef>
                <a:spcPts val="0"/>
              </a:spcBef>
              <a:spcAft>
                <a:spcPts val="0"/>
              </a:spcAft>
              <a:buSzPts val="2200"/>
              <a:buChar char="○"/>
              <a:defRPr/>
            </a:lvl5pPr>
            <a:lvl6pPr marL="3657509" lvl="5" indent="-491054">
              <a:spcBef>
                <a:spcPts val="0"/>
              </a:spcBef>
              <a:spcAft>
                <a:spcPts val="0"/>
              </a:spcAft>
              <a:buSzPts val="2200"/>
              <a:buChar char="■"/>
              <a:defRPr/>
            </a:lvl6pPr>
            <a:lvl7pPr marL="4267093" lvl="6" indent="-491054">
              <a:spcBef>
                <a:spcPts val="0"/>
              </a:spcBef>
              <a:spcAft>
                <a:spcPts val="0"/>
              </a:spcAft>
              <a:buSzPts val="2200"/>
              <a:buChar char="●"/>
              <a:defRPr/>
            </a:lvl7pPr>
            <a:lvl8pPr marL="4876678" lvl="7" indent="-491054">
              <a:spcBef>
                <a:spcPts val="0"/>
              </a:spcBef>
              <a:spcAft>
                <a:spcPts val="0"/>
              </a:spcAft>
              <a:buSzPts val="2200"/>
              <a:buChar char="○"/>
              <a:defRPr/>
            </a:lvl8pPr>
            <a:lvl9pPr marL="5486263" lvl="8" indent="-491054">
              <a:spcBef>
                <a:spcPts val="0"/>
              </a:spcBef>
              <a:spcAft>
                <a:spcPts val="0"/>
              </a:spcAft>
              <a:buSzPts val="2200"/>
              <a:buChar char="■"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167441148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3 columns">
  <p:cSld name="Title + 3 column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Shape 36"/>
          <p:cNvSpPr txBox="1">
            <a:spLocks noGrp="1"/>
          </p:cNvSpPr>
          <p:nvPr>
            <p:ph type="title"/>
          </p:nvPr>
        </p:nvSpPr>
        <p:spPr>
          <a:xfrm>
            <a:off x="1468667" y="1397533"/>
            <a:ext cx="2448400" cy="25428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9pPr>
          </a:lstStyle>
          <a:p>
            <a:endParaRPr/>
          </a:p>
        </p:txBody>
      </p:sp>
      <p:sp>
        <p:nvSpPr>
          <p:cNvPr id="37" name="Shape 37"/>
          <p:cNvSpPr txBox="1">
            <a:spLocks noGrp="1"/>
          </p:cNvSpPr>
          <p:nvPr>
            <p:ph type="body" idx="1"/>
          </p:nvPr>
        </p:nvSpPr>
        <p:spPr>
          <a:xfrm>
            <a:off x="4697533" y="1345800"/>
            <a:ext cx="2274000" cy="47592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609585" lvl="0" indent="-423323" rtl="0">
              <a:spcBef>
                <a:spcPts val="800"/>
              </a:spcBef>
              <a:spcAft>
                <a:spcPts val="0"/>
              </a:spcAft>
              <a:buSzPts val="1400"/>
              <a:buChar char="▫"/>
              <a:defRPr sz="1867"/>
            </a:lvl1pPr>
            <a:lvl2pPr marL="1219170" lvl="1" indent="-423323" rtl="0">
              <a:spcBef>
                <a:spcPts val="0"/>
              </a:spcBef>
              <a:spcAft>
                <a:spcPts val="0"/>
              </a:spcAft>
              <a:buSzPts val="1400"/>
              <a:buChar char="◦"/>
              <a:defRPr sz="1867"/>
            </a:lvl2pPr>
            <a:lvl3pPr marL="1828754" lvl="2" indent="-423323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867"/>
            </a:lvl3pPr>
            <a:lvl4pPr marL="2438339" lvl="3" indent="-423323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867"/>
            </a:lvl4pPr>
            <a:lvl5pPr marL="3047924" lvl="4" indent="-423323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867"/>
            </a:lvl5pPr>
            <a:lvl6pPr marL="3657509" lvl="5" indent="-423323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867"/>
            </a:lvl6pPr>
            <a:lvl7pPr marL="4267093" lvl="6" indent="-423323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867"/>
            </a:lvl7pPr>
            <a:lvl8pPr marL="4876678" lvl="7" indent="-423323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867"/>
            </a:lvl8pPr>
            <a:lvl9pPr marL="5486263" lvl="8" indent="-423323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867"/>
            </a:lvl9pPr>
          </a:lstStyle>
          <a:p>
            <a:endParaRPr/>
          </a:p>
        </p:txBody>
      </p:sp>
      <p:sp>
        <p:nvSpPr>
          <p:cNvPr id="38" name="Shape 38"/>
          <p:cNvSpPr txBox="1">
            <a:spLocks noGrp="1"/>
          </p:cNvSpPr>
          <p:nvPr>
            <p:ph type="body" idx="2"/>
          </p:nvPr>
        </p:nvSpPr>
        <p:spPr>
          <a:xfrm>
            <a:off x="7088584" y="1345800"/>
            <a:ext cx="2274000" cy="47592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609585" lvl="0" indent="-423323" rtl="0">
              <a:spcBef>
                <a:spcPts val="800"/>
              </a:spcBef>
              <a:spcAft>
                <a:spcPts val="0"/>
              </a:spcAft>
              <a:buSzPts val="1400"/>
              <a:buChar char="▫"/>
              <a:defRPr sz="1867"/>
            </a:lvl1pPr>
            <a:lvl2pPr marL="1219170" lvl="1" indent="-423323" rtl="0">
              <a:spcBef>
                <a:spcPts val="0"/>
              </a:spcBef>
              <a:spcAft>
                <a:spcPts val="0"/>
              </a:spcAft>
              <a:buSzPts val="1400"/>
              <a:buChar char="◦"/>
              <a:defRPr sz="1867"/>
            </a:lvl2pPr>
            <a:lvl3pPr marL="1828754" lvl="2" indent="-423323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867"/>
            </a:lvl3pPr>
            <a:lvl4pPr marL="2438339" lvl="3" indent="-423323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867"/>
            </a:lvl4pPr>
            <a:lvl5pPr marL="3047924" lvl="4" indent="-423323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867"/>
            </a:lvl5pPr>
            <a:lvl6pPr marL="3657509" lvl="5" indent="-423323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867"/>
            </a:lvl6pPr>
            <a:lvl7pPr marL="4267093" lvl="6" indent="-423323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867"/>
            </a:lvl7pPr>
            <a:lvl8pPr marL="4876678" lvl="7" indent="-423323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867"/>
            </a:lvl8pPr>
            <a:lvl9pPr marL="5486263" lvl="8" indent="-423323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867"/>
            </a:lvl9pPr>
          </a:lstStyle>
          <a:p>
            <a:endParaRPr/>
          </a:p>
        </p:txBody>
      </p:sp>
      <p:sp>
        <p:nvSpPr>
          <p:cNvPr id="39" name="Shape 39"/>
          <p:cNvSpPr txBox="1">
            <a:spLocks noGrp="1"/>
          </p:cNvSpPr>
          <p:nvPr>
            <p:ph type="body" idx="3"/>
          </p:nvPr>
        </p:nvSpPr>
        <p:spPr>
          <a:xfrm>
            <a:off x="9479633" y="1345800"/>
            <a:ext cx="2274000" cy="47592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609585" lvl="0" indent="-423323" rtl="0">
              <a:spcBef>
                <a:spcPts val="800"/>
              </a:spcBef>
              <a:spcAft>
                <a:spcPts val="0"/>
              </a:spcAft>
              <a:buSzPts val="1400"/>
              <a:buChar char="▫"/>
              <a:defRPr sz="1867"/>
            </a:lvl1pPr>
            <a:lvl2pPr marL="1219170" lvl="1" indent="-423323" rtl="0">
              <a:spcBef>
                <a:spcPts val="0"/>
              </a:spcBef>
              <a:spcAft>
                <a:spcPts val="0"/>
              </a:spcAft>
              <a:buSzPts val="1400"/>
              <a:buChar char="◦"/>
              <a:defRPr sz="1867"/>
            </a:lvl2pPr>
            <a:lvl3pPr marL="1828754" lvl="2" indent="-423323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867"/>
            </a:lvl3pPr>
            <a:lvl4pPr marL="2438339" lvl="3" indent="-423323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867"/>
            </a:lvl4pPr>
            <a:lvl5pPr marL="3047924" lvl="4" indent="-423323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867"/>
            </a:lvl5pPr>
            <a:lvl6pPr marL="3657509" lvl="5" indent="-423323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867"/>
            </a:lvl6pPr>
            <a:lvl7pPr marL="4267093" lvl="6" indent="-423323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867"/>
            </a:lvl7pPr>
            <a:lvl8pPr marL="4876678" lvl="7" indent="-423323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867"/>
            </a:lvl8pPr>
            <a:lvl9pPr marL="5486263" lvl="8" indent="-423323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867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7475280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96336EB7-E9ED-57E3-E81C-489CA386FE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391BB5C4-C484-2A16-67ED-7C902A1075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186E8F47-18D7-B1A2-8637-5BC0E68AA6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D7F79-A18C-4E12-8329-81A936474E77}" type="datetimeFigureOut">
              <a:rPr lang="tr-TR" smtClean="0"/>
              <a:t>9.09.2025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17C2ED2A-E26E-4CB7-99AA-697E15B956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06923815-247C-1B0F-25CB-A1172A42B3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525900-272A-4534-BA26-DD126129E47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890728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FCA7DF1-5AC0-11CD-7171-1FD0A4A994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39161A5-4B2C-91DF-4348-4DE26970A8D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B157CB70-A86D-1E5B-00BD-A3D5C5BCAE7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8A32AF02-6D78-DC4F-48A0-85EB060231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D7F79-A18C-4E12-8329-81A936474E77}" type="datetimeFigureOut">
              <a:rPr lang="tr-TR" smtClean="0"/>
              <a:t>9.09.2025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381C8194-0754-6FD6-A69D-7FC4C294D5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616937D2-6B05-8857-F808-0896B9240E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525900-272A-4534-BA26-DD126129E47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089777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EA225D5-408D-8FC1-C8EA-9619CEF014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9D618C41-041A-FFF8-6292-9788F794256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B633D945-52C0-1AF8-0B32-2E148DDEC45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A646BC64-7A22-B6A1-B00E-257B4FC4E57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73BEE266-09D1-DC70-736C-84E08A2262B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9D0A571D-9844-F8F0-A849-DFEE9F589F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D7F79-A18C-4E12-8329-81A936474E77}" type="datetimeFigureOut">
              <a:rPr lang="tr-TR" smtClean="0"/>
              <a:t>9.09.2025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63176A2F-4FC3-5FCF-BD26-39784DBBEE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64E629B4-F09D-CD0E-1E82-558CF16C2D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525900-272A-4534-BA26-DD126129E47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323187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E190513-0A01-89F3-6E22-6A1966CA14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B17117A6-45E6-E8C6-DE6C-CC338AAE33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D7F79-A18C-4E12-8329-81A936474E77}" type="datetimeFigureOut">
              <a:rPr lang="tr-TR" smtClean="0"/>
              <a:t>9.09.2025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30A77D7F-9F68-1255-E1DC-762DF5502B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A19BCA79-A689-E8E0-B584-1D4A2B5082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525900-272A-4534-BA26-DD126129E47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886752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10E9B371-592C-3A89-A3E6-B32AD3E9CD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D7F79-A18C-4E12-8329-81A936474E77}" type="datetimeFigureOut">
              <a:rPr lang="tr-TR" smtClean="0"/>
              <a:t>9.09.2025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F6FE6BFB-FA89-F4B8-5E54-ED35491BE6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AE8868B3-7D50-EEA9-111D-EEE0238CEE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525900-272A-4534-BA26-DD126129E47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955485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723BA49-057A-2321-802B-CB9AA859CC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DBFBBDF-0F5E-CEA7-1570-CE2FCAA3C9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FD9C8843-F20E-379F-86F2-DA48F5D0841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7B2E17B6-7060-F90B-BA3A-FDE4AACD42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D7F79-A18C-4E12-8329-81A936474E77}" type="datetimeFigureOut">
              <a:rPr lang="tr-TR" smtClean="0"/>
              <a:t>9.09.2025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B3625142-7E85-E6BA-17B9-10659B203E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5DAD09D0-568E-40E4-4539-D6E1617926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525900-272A-4534-BA26-DD126129E47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024736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B7BC03B-50D4-1F4E-3BB8-2BDC485068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DB110953-1EDA-BB33-B065-ECA0B1B84D0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4F231130-DF4C-EEA7-32C9-0648E07AC1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53E383A0-25E3-A5BE-5F59-FC88AEDCFB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D7F79-A18C-4E12-8329-81A936474E77}" type="datetimeFigureOut">
              <a:rPr lang="tr-TR" smtClean="0"/>
              <a:t>9.09.2025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013AC52A-9635-8803-2593-5AB1A8EABF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AAF9F95D-C5A7-9877-35ED-3E7B2FEBCA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525900-272A-4534-BA26-DD126129E47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65896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18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17" Type="http://schemas.openxmlformats.org/officeDocument/2006/relationships/slideLayout" Target="../slideLayouts/slideLayout28.xml"/><Relationship Id="rId2" Type="http://schemas.openxmlformats.org/officeDocument/2006/relationships/slideLayout" Target="../slideLayouts/slideLayout13.xml"/><Relationship Id="rId16" Type="http://schemas.openxmlformats.org/officeDocument/2006/relationships/slideLayout" Target="../slideLayouts/slideLayout27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21.xml"/><Relationship Id="rId19" Type="http://schemas.openxmlformats.org/officeDocument/2006/relationships/image" Target="../media/image1.jpg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68676121-4A02-5590-17C1-A67590AFC9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84750193-2057-6DDC-82FA-B8FAACA5618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65D4B926-84AB-DA4F-8B29-CBDA1FEA432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BD7F79-A18C-4E12-8329-81A936474E77}" type="datetimeFigureOut">
              <a:rPr lang="tr-TR" smtClean="0"/>
              <a:t>9.09.2025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D30FC000-9784-0447-9C50-EACA4D4B26C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5A4C9B75-99BD-11FC-9C5B-B4919B81423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525900-272A-4534-BA26-DD126129E47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272846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9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043787-D3DC-45D5-B56C-69A6C1B79726}" type="datetimeFigureOut">
              <a:rPr lang="tr-TR" smtClean="0"/>
              <a:t>9.09.2025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D6254B-239C-4179-BDCB-5F38BC1EE8F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227926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914377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94" indent="-228594" algn="l" defTabSz="914377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8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1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8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Shape 18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pPr lvl="0"/>
            <a:r>
              <a:rPr lang="tr-TR" altLang="tr-TR" sz="3733" b="1" dirty="0" err="1">
                <a:latin typeface="Arial Narrow" panose="020B0606020202030204" pitchFamily="34" charset="0"/>
              </a:rPr>
              <a:t>Psychological</a:t>
            </a:r>
            <a:r>
              <a:rPr lang="tr-TR" altLang="tr-TR" sz="3733" b="1" dirty="0">
                <a:latin typeface="Arial Narrow" panose="020B0606020202030204" pitchFamily="34" charset="0"/>
              </a:rPr>
              <a:t> </a:t>
            </a:r>
            <a:r>
              <a:rPr lang="tr-TR" altLang="tr-TR" sz="3733" b="1" dirty="0" err="1">
                <a:latin typeface="Arial Narrow" panose="020B0606020202030204" pitchFamily="34" charset="0"/>
              </a:rPr>
              <a:t>theories</a:t>
            </a:r>
            <a:r>
              <a:rPr lang="tr-TR" altLang="tr-TR" sz="3733" b="1" dirty="0">
                <a:latin typeface="Arial Narrow" panose="020B0606020202030204" pitchFamily="34" charset="0"/>
              </a:rPr>
              <a:t> </a:t>
            </a:r>
            <a:r>
              <a:rPr lang="tr-TR" altLang="tr-TR" sz="3733" b="1" dirty="0" err="1">
                <a:latin typeface="Arial Narrow" panose="020B0606020202030204" pitchFamily="34" charset="0"/>
              </a:rPr>
              <a:t>about</a:t>
            </a:r>
            <a:r>
              <a:rPr lang="tr-TR" altLang="tr-TR" sz="3733" b="1" dirty="0">
                <a:latin typeface="Arial Narrow" panose="020B0606020202030204" pitchFamily="34" charset="0"/>
              </a:rPr>
              <a:t> </a:t>
            </a:r>
            <a:r>
              <a:rPr lang="tr-TR" altLang="tr-TR" sz="3733" b="1" dirty="0" err="1">
                <a:latin typeface="Arial Narrow" panose="020B0606020202030204" pitchFamily="34" charset="0"/>
              </a:rPr>
              <a:t>emotions</a:t>
            </a:r>
            <a:endParaRPr sz="3733" dirty="0">
              <a:latin typeface="Arial Narrow" panose="020B0606020202030204" pitchFamily="34" charset="0"/>
            </a:endParaRPr>
          </a:p>
        </p:txBody>
      </p:sp>
      <p:sp>
        <p:nvSpPr>
          <p:cNvPr id="184" name="Shape 184"/>
          <p:cNvSpPr txBox="1"/>
          <p:nvPr/>
        </p:nvSpPr>
        <p:spPr>
          <a:xfrm>
            <a:off x="1583499" y="1205335"/>
            <a:ext cx="6048671" cy="15265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0" lvl="3" defTabSz="1219170">
              <a:buClr>
                <a:srgbClr val="000000"/>
              </a:buClr>
            </a:pPr>
            <a:r>
              <a:rPr lang="en-US" altLang="tr-TR" sz="2400" b="1" kern="0" dirty="0">
                <a:solidFill>
                  <a:srgbClr val="000000"/>
                </a:solidFill>
                <a:latin typeface="Arial"/>
                <a:cs typeface="Arial"/>
                <a:sym typeface="Arial"/>
              </a:rPr>
              <a:t>James-Lang Theory: </a:t>
            </a:r>
            <a:r>
              <a:rPr lang="en-US" altLang="tr-TR" sz="2400" kern="0" dirty="0">
                <a:solidFill>
                  <a:srgbClr val="000000"/>
                </a:solidFill>
                <a:latin typeface="Arial"/>
                <a:cs typeface="Arial"/>
                <a:sym typeface="Arial"/>
              </a:rPr>
              <a:t>Emotions follow behavior: “We feel sad because we cry, angry because we fight; We are afraid because we tremble.”</a:t>
            </a:r>
            <a:r>
              <a:rPr lang="en-US" sz="2400" b="1" kern="0" dirty="0">
                <a:solidFill>
                  <a:srgbClr val="000000"/>
                </a:solidFill>
                <a:latin typeface="Arial"/>
                <a:cs typeface="Arial"/>
                <a:sym typeface="Arial"/>
              </a:rPr>
              <a:t> </a:t>
            </a:r>
            <a:endParaRPr lang="tr-TR" sz="2400" b="1" kern="0" dirty="0">
              <a:solidFill>
                <a:srgbClr val="000000"/>
              </a:solidFill>
              <a:latin typeface="Arial"/>
              <a:cs typeface="Arial"/>
              <a:sym typeface="Arial"/>
            </a:endParaRPr>
          </a:p>
          <a:p>
            <a:pPr marL="0" lvl="3" defTabSz="1219170">
              <a:buClr>
                <a:srgbClr val="000000"/>
              </a:buClr>
            </a:pPr>
            <a:endParaRPr lang="tr-TR" sz="2400" b="1" kern="0" dirty="0">
              <a:solidFill>
                <a:srgbClr val="000000"/>
              </a:solidFill>
              <a:latin typeface="Arial"/>
              <a:cs typeface="Arial"/>
              <a:sym typeface="Arial"/>
            </a:endParaRPr>
          </a:p>
          <a:p>
            <a:pPr marL="0" lvl="3" defTabSz="1219170">
              <a:buClr>
                <a:srgbClr val="000000"/>
              </a:buClr>
            </a:pPr>
            <a:r>
              <a:rPr lang="en-US" sz="2400" b="1" kern="0" dirty="0">
                <a:solidFill>
                  <a:srgbClr val="000000"/>
                </a:solidFill>
                <a:latin typeface="Arial"/>
                <a:cs typeface="Arial"/>
                <a:sym typeface="Arial"/>
              </a:rPr>
              <a:t>Cannon-Bard Theory: </a:t>
            </a:r>
            <a:r>
              <a:rPr lang="en-US" sz="2400" kern="0" dirty="0">
                <a:solidFill>
                  <a:srgbClr val="000000"/>
                </a:solidFill>
                <a:latin typeface="Arial"/>
                <a:cs typeface="Arial"/>
                <a:sym typeface="Arial"/>
              </a:rPr>
              <a:t>emotions and mental activity go together: “Is there a threat? I am scared.</a:t>
            </a:r>
            <a:endParaRPr lang="tr-TR" sz="2400" kern="0" dirty="0">
              <a:solidFill>
                <a:srgbClr val="000000"/>
              </a:solidFill>
              <a:latin typeface="Arial"/>
              <a:cs typeface="Arial"/>
              <a:sym typeface="Arial"/>
            </a:endParaRPr>
          </a:p>
          <a:p>
            <a:pPr marL="0" lvl="3" defTabSz="1219170">
              <a:buClr>
                <a:srgbClr val="000000"/>
              </a:buClr>
            </a:pPr>
            <a:endParaRPr lang="tr-TR" sz="2400" kern="0" dirty="0">
              <a:solidFill>
                <a:srgbClr val="000000"/>
              </a:solidFill>
              <a:latin typeface="Arial"/>
              <a:cs typeface="Arial"/>
              <a:sym typeface="Arial"/>
            </a:endParaRPr>
          </a:p>
          <a:p>
            <a:pPr marL="0" lvl="3" defTabSz="1219170">
              <a:buClr>
                <a:srgbClr val="000000"/>
              </a:buClr>
            </a:pPr>
            <a:r>
              <a:rPr lang="en-US" sz="2400" kern="0" dirty="0">
                <a:solidFill>
                  <a:srgbClr val="000000"/>
                </a:solidFill>
                <a:latin typeface="Arial"/>
                <a:cs typeface="Arial"/>
                <a:sym typeface="Arial"/>
              </a:rPr>
              <a:t>"</a:t>
            </a:r>
            <a:r>
              <a:rPr lang="en-US" sz="2400" b="1" kern="0" dirty="0">
                <a:solidFill>
                  <a:srgbClr val="000000"/>
                </a:solidFill>
                <a:latin typeface="Arial"/>
                <a:cs typeface="Arial"/>
                <a:sym typeface="Arial"/>
              </a:rPr>
              <a:t>The </a:t>
            </a:r>
            <a:r>
              <a:rPr lang="en-US" sz="2400" b="1" kern="0" dirty="0" err="1">
                <a:solidFill>
                  <a:srgbClr val="000000"/>
                </a:solidFill>
                <a:latin typeface="Arial"/>
                <a:cs typeface="Arial"/>
                <a:sym typeface="Arial"/>
              </a:rPr>
              <a:t>Schachter</a:t>
            </a:r>
            <a:r>
              <a:rPr lang="en-US" sz="2400" b="1" kern="0" dirty="0">
                <a:solidFill>
                  <a:srgbClr val="000000"/>
                </a:solidFill>
                <a:latin typeface="Arial"/>
                <a:cs typeface="Arial"/>
                <a:sym typeface="Arial"/>
              </a:rPr>
              <a:t>-Singer “two factor” theory: </a:t>
            </a:r>
            <a:r>
              <a:rPr lang="en-US" sz="2400" kern="0" dirty="0">
                <a:solidFill>
                  <a:srgbClr val="000000"/>
                </a:solidFill>
                <a:latin typeface="Arial"/>
                <a:cs typeface="Arial"/>
                <a:sym typeface="Arial"/>
              </a:rPr>
              <a:t>Emotions do not exist until we label what we feel in the body.</a:t>
            </a:r>
            <a:endParaRPr lang="en-US" sz="2400" kern="0" dirty="0">
              <a:solidFill>
                <a:srgbClr val="000000"/>
              </a:solidFill>
              <a:latin typeface="Raleway"/>
              <a:ea typeface="Raleway"/>
              <a:cs typeface="Raleway"/>
              <a:sym typeface="Raleway"/>
            </a:endParaRPr>
          </a:p>
          <a:p>
            <a:pPr marL="0" lvl="3" defTabSz="1219170">
              <a:buClr>
                <a:srgbClr val="000000"/>
              </a:buClr>
            </a:pPr>
            <a:endParaRPr lang="en-US" sz="2400" i="1" kern="0" dirty="0">
              <a:solidFill>
                <a:srgbClr val="000000"/>
              </a:solidFill>
              <a:latin typeface="Raleway"/>
              <a:ea typeface="Raleway"/>
              <a:cs typeface="Raleway"/>
              <a:sym typeface="Raleway"/>
            </a:endParaRPr>
          </a:p>
          <a:p>
            <a:pPr marL="0" lvl="3" defTabSz="1219170">
              <a:buClr>
                <a:srgbClr val="000000"/>
              </a:buClr>
            </a:pPr>
            <a:endParaRPr sz="2400" kern="0" dirty="0">
              <a:solidFill>
                <a:srgbClr val="000000"/>
              </a:solidFill>
              <a:latin typeface="Raleway"/>
              <a:ea typeface="Raleway"/>
              <a:cs typeface="Raleway"/>
              <a:sym typeface="Raleway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Footer Placeholder 4">
            <a:extLst>
              <a:ext uri="{FF2B5EF4-FFF2-40B4-BE49-F238E27FC236}">
                <a16:creationId xmlns:a16="http://schemas.microsoft.com/office/drawing/2014/main" id="{C091C532-A182-47D1-8006-B438632642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37930777" indent="-37473588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457189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914377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1371566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1828754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defTabSz="1219170" eaLnBrk="1" hangingPunct="1">
              <a:buClr>
                <a:srgbClr val="000000"/>
              </a:buClr>
            </a:pPr>
            <a:r>
              <a:rPr lang="en-US" altLang="tr-TR" sz="1200" kern="0">
                <a:solidFill>
                  <a:srgbClr val="045C75"/>
                </a:solidFill>
                <a:latin typeface="Constantia" panose="02030602050306030303" pitchFamily="18" charset="0"/>
                <a:cs typeface="Arial"/>
                <a:sym typeface="Arial"/>
              </a:rPr>
              <a:t>Copyright © Allyn &amp; Bacon 2007</a:t>
            </a:r>
            <a:endParaRPr lang="en-US" altLang="tr-TR" sz="1200" kern="0">
              <a:solidFill>
                <a:srgbClr val="045C75"/>
              </a:solidFill>
              <a:latin typeface="Constantia" panose="02030602050306030303" pitchFamily="18" charset="0"/>
              <a:cs typeface="Arial" panose="020B0604020202020204" pitchFamily="34" charset="0"/>
              <a:sym typeface="Arial"/>
            </a:endParaRPr>
          </a:p>
        </p:txBody>
      </p:sp>
      <p:grpSp>
        <p:nvGrpSpPr>
          <p:cNvPr id="2" name="Group 39">
            <a:extLst>
              <a:ext uri="{FF2B5EF4-FFF2-40B4-BE49-F238E27FC236}">
                <a16:creationId xmlns:a16="http://schemas.microsoft.com/office/drawing/2014/main" id="{C2C16AAD-A97E-4B54-8080-F7BC485E679D}"/>
              </a:ext>
            </a:extLst>
          </p:cNvPr>
          <p:cNvGrpSpPr>
            <a:grpSpLocks/>
          </p:cNvGrpSpPr>
          <p:nvPr/>
        </p:nvGrpSpPr>
        <p:grpSpPr bwMode="auto">
          <a:xfrm>
            <a:off x="8534400" y="4800600"/>
            <a:ext cx="1639888" cy="1219200"/>
            <a:chOff x="4416" y="3024"/>
            <a:chExt cx="1033" cy="768"/>
          </a:xfrm>
        </p:grpSpPr>
        <p:sp>
          <p:nvSpPr>
            <p:cNvPr id="38944" name="Line 32">
              <a:extLst>
                <a:ext uri="{FF2B5EF4-FFF2-40B4-BE49-F238E27FC236}">
                  <a16:creationId xmlns:a16="http://schemas.microsoft.com/office/drawing/2014/main" id="{DC129839-DB82-4112-8930-B79EBD14CAD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416" y="3024"/>
              <a:ext cx="384" cy="384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pPr defTabSz="1219170">
                <a:buClr>
                  <a:srgbClr val="000000"/>
                </a:buClr>
              </a:pPr>
              <a:endParaRPr lang="tr-TR"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8945" name="Text Box 22">
              <a:extLst>
                <a:ext uri="{FF2B5EF4-FFF2-40B4-BE49-F238E27FC236}">
                  <a16:creationId xmlns:a16="http://schemas.microsoft.com/office/drawing/2014/main" id="{2DF8EA15-B29C-427C-AF55-56FBB687B73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800" y="3248"/>
              <a:ext cx="649" cy="407"/>
            </a:xfrm>
            <a:prstGeom prst="rect">
              <a:avLst/>
            </a:prstGeom>
            <a:gradFill rotWithShape="0">
              <a:gsLst>
                <a:gs pos="0">
                  <a:srgbClr val="FF0000"/>
                </a:gs>
                <a:gs pos="100000">
                  <a:srgbClr val="C10000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>
              <a:spAutoFit/>
            </a:bodyPr>
            <a:lstStyle>
              <a:lvl1pPr marL="230188" indent="-230188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marL="306910" indent="-306910" defTabSz="1219170" eaLnBrk="1" hangingPunct="1">
                <a:buClr>
                  <a:srgbClr val="000000"/>
                </a:buClr>
              </a:pPr>
              <a:r>
                <a:rPr lang="en-US" altLang="tr-TR" sz="1800" kern="0">
                  <a:solidFill>
                    <a:prstClr val="black"/>
                  </a:solidFill>
                  <a:cs typeface="Arial"/>
                  <a:sym typeface="Arial"/>
                </a:rPr>
                <a:t>Emotion</a:t>
              </a:r>
              <a:br>
                <a:rPr lang="en-US" altLang="tr-TR" sz="1800" kern="0">
                  <a:solidFill>
                    <a:prstClr val="black"/>
                  </a:solidFill>
                  <a:cs typeface="Arial"/>
                  <a:sym typeface="Arial"/>
                </a:rPr>
              </a:br>
              <a:r>
                <a:rPr lang="en-US" altLang="tr-TR" sz="1800" kern="0">
                  <a:solidFill>
                    <a:prstClr val="black"/>
                  </a:solidFill>
                  <a:cs typeface="Arial"/>
                  <a:sym typeface="Arial"/>
                </a:rPr>
                <a:t>fear</a:t>
              </a:r>
            </a:p>
          </p:txBody>
        </p:sp>
        <p:sp>
          <p:nvSpPr>
            <p:cNvPr id="38946" name="Line 31">
              <a:extLst>
                <a:ext uri="{FF2B5EF4-FFF2-40B4-BE49-F238E27FC236}">
                  <a16:creationId xmlns:a16="http://schemas.microsoft.com/office/drawing/2014/main" id="{2FF3ED7D-DB04-48F4-B9EE-935183CE659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560" y="3612"/>
              <a:ext cx="240" cy="18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pPr defTabSz="1219170">
                <a:buClr>
                  <a:srgbClr val="000000"/>
                </a:buClr>
              </a:pPr>
              <a:endParaRPr lang="tr-TR"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</p:grpSp>
      <p:grpSp>
        <p:nvGrpSpPr>
          <p:cNvPr id="3" name="Group 41">
            <a:extLst>
              <a:ext uri="{FF2B5EF4-FFF2-40B4-BE49-F238E27FC236}">
                <a16:creationId xmlns:a16="http://schemas.microsoft.com/office/drawing/2014/main" id="{D2E96DE4-753C-4965-826A-25E8F1DD1C50}"/>
              </a:ext>
            </a:extLst>
          </p:cNvPr>
          <p:cNvGrpSpPr>
            <a:grpSpLocks/>
          </p:cNvGrpSpPr>
          <p:nvPr/>
        </p:nvGrpSpPr>
        <p:grpSpPr bwMode="auto">
          <a:xfrm>
            <a:off x="5029201" y="4357687"/>
            <a:ext cx="2963863" cy="1927224"/>
            <a:chOff x="2208" y="2745"/>
            <a:chExt cx="1867" cy="1214"/>
          </a:xfrm>
        </p:grpSpPr>
        <p:grpSp>
          <p:nvGrpSpPr>
            <p:cNvPr id="38938" name="Group 38">
              <a:extLst>
                <a:ext uri="{FF2B5EF4-FFF2-40B4-BE49-F238E27FC236}">
                  <a16:creationId xmlns:a16="http://schemas.microsoft.com/office/drawing/2014/main" id="{70957255-A601-4584-BB55-7FB6FCF86985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208" y="3552"/>
              <a:ext cx="1867" cy="407"/>
              <a:chOff x="2208" y="3552"/>
              <a:chExt cx="1867" cy="407"/>
            </a:xfrm>
          </p:grpSpPr>
          <p:sp>
            <p:nvSpPr>
              <p:cNvPr id="38942" name="Line 30">
                <a:extLst>
                  <a:ext uri="{FF2B5EF4-FFF2-40B4-BE49-F238E27FC236}">
                    <a16:creationId xmlns:a16="http://schemas.microsoft.com/office/drawing/2014/main" id="{301B0FD4-8990-4631-912B-AAB2FFA97A9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208" y="3552"/>
                <a:ext cx="240" cy="24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defTabSz="1219170">
                  <a:buClr>
                    <a:srgbClr val="000000"/>
                  </a:buClr>
                </a:pPr>
                <a:endParaRPr lang="tr-TR" sz="14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5621" name="Text Box 21">
                <a:extLst>
                  <a:ext uri="{FF2B5EF4-FFF2-40B4-BE49-F238E27FC236}">
                    <a16:creationId xmlns:a16="http://schemas.microsoft.com/office/drawing/2014/main" id="{67287D63-6383-4C66-A025-9030651187C4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464" y="3552"/>
                <a:ext cx="1611" cy="407"/>
              </a:xfrm>
              <a:prstGeom prst="rect">
                <a:avLst/>
              </a:prstGeom>
              <a:gradFill rotWithShape="0">
                <a:gsLst>
                  <a:gs pos="0">
                    <a:schemeClr val="accent1"/>
                  </a:gs>
                  <a:gs pos="100000">
                    <a:schemeClr val="accent1">
                      <a:gamma/>
                      <a:shade val="46275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>
                <a:lvl1pPr marL="230188" indent="-230188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37931725" indent="-37474525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 marL="306910" indent="-306910" defTabSz="1219170" eaLnBrk="1" hangingPunct="1">
                  <a:buClr>
                    <a:srgbClr val="000000"/>
                  </a:buClr>
                </a:pPr>
                <a:r>
                  <a:rPr lang="en-US" altLang="tr-TR" sz="1800" kern="0">
                    <a:solidFill>
                      <a:prstClr val="black"/>
                    </a:solidFill>
                    <a:cs typeface="Arial"/>
                    <a:sym typeface="Arial"/>
                  </a:rPr>
                  <a:t>Cognitive interpretation</a:t>
                </a:r>
                <a:br>
                  <a:rPr lang="en-US" altLang="tr-TR" sz="1800" kern="0">
                    <a:solidFill>
                      <a:prstClr val="black"/>
                    </a:solidFill>
                    <a:cs typeface="Arial"/>
                    <a:sym typeface="Arial"/>
                  </a:rPr>
                </a:br>
                <a:r>
                  <a:rPr lang="en-US" altLang="tr-TR" sz="1800" kern="0">
                    <a:solidFill>
                      <a:prstClr val="black"/>
                    </a:solidFill>
                    <a:cs typeface="Arial"/>
                    <a:sym typeface="Arial"/>
                  </a:rPr>
                  <a:t>“I feel afraid!”</a:t>
                </a:r>
              </a:p>
            </p:txBody>
          </p:sp>
        </p:grpSp>
        <p:grpSp>
          <p:nvGrpSpPr>
            <p:cNvPr id="38939" name="Group 37">
              <a:extLst>
                <a:ext uri="{FF2B5EF4-FFF2-40B4-BE49-F238E27FC236}">
                  <a16:creationId xmlns:a16="http://schemas.microsoft.com/office/drawing/2014/main" id="{4C7AA96A-A3FB-4B86-862B-FCBF1AB0C36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208" y="2745"/>
              <a:ext cx="1860" cy="603"/>
              <a:chOff x="2208" y="2745"/>
              <a:chExt cx="1860" cy="603"/>
            </a:xfrm>
          </p:grpSpPr>
          <p:sp>
            <p:nvSpPr>
              <p:cNvPr id="38940" name="Line 29">
                <a:extLst>
                  <a:ext uri="{FF2B5EF4-FFF2-40B4-BE49-F238E27FC236}">
                    <a16:creationId xmlns:a16="http://schemas.microsoft.com/office/drawing/2014/main" id="{D56665D8-9F94-47D0-A3FF-719DC9DAE6D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208" y="3168"/>
                <a:ext cx="240" cy="18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defTabSz="1219170">
                  <a:buClr>
                    <a:srgbClr val="000000"/>
                  </a:buClr>
                </a:pPr>
                <a:endParaRPr lang="tr-TR" sz="14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38941" name="Text Box 20">
                <a:extLst>
                  <a:ext uri="{FF2B5EF4-FFF2-40B4-BE49-F238E27FC236}">
                    <a16:creationId xmlns:a16="http://schemas.microsoft.com/office/drawing/2014/main" id="{E4BCF95B-BE4C-44E4-93BD-AFB5AD420B55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464" y="2745"/>
                <a:ext cx="1604" cy="582"/>
              </a:xfrm>
              <a:prstGeom prst="rect">
                <a:avLst/>
              </a:prstGeom>
              <a:gradFill rotWithShape="0">
                <a:gsLst>
                  <a:gs pos="0">
                    <a:srgbClr val="FFFF00"/>
                  </a:gs>
                  <a:gs pos="100000">
                    <a:srgbClr val="FF8000"/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>
                <a:lvl1pPr marL="230188" indent="-230188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37931725" indent="-37474525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 marL="306910" indent="-306910" defTabSz="1219170" eaLnBrk="1" hangingPunct="1">
                  <a:buClr>
                    <a:srgbClr val="000000"/>
                  </a:buClr>
                </a:pPr>
                <a:r>
                  <a:rPr lang="en-US" altLang="tr-TR" sz="1800" kern="0">
                    <a:solidFill>
                      <a:prstClr val="black"/>
                    </a:solidFill>
                    <a:cs typeface="Arial"/>
                    <a:sym typeface="Arial"/>
                  </a:rPr>
                  <a:t>Physiological arousal</a:t>
                </a:r>
                <a:br>
                  <a:rPr lang="en-US" altLang="tr-TR" sz="1800" kern="0">
                    <a:solidFill>
                      <a:prstClr val="black"/>
                    </a:solidFill>
                    <a:cs typeface="Arial"/>
                    <a:sym typeface="Arial"/>
                  </a:rPr>
                </a:br>
                <a:r>
                  <a:rPr lang="en-US" altLang="tr-TR" sz="1800" kern="0">
                    <a:solidFill>
                      <a:prstClr val="black"/>
                    </a:solidFill>
                    <a:cs typeface="Arial"/>
                    <a:sym typeface="Arial"/>
                  </a:rPr>
                  <a:t>trembling</a:t>
                </a:r>
                <a:br>
                  <a:rPr lang="en-US" altLang="tr-TR" sz="1800" kern="0">
                    <a:solidFill>
                      <a:prstClr val="black"/>
                    </a:solidFill>
                    <a:cs typeface="Arial"/>
                    <a:sym typeface="Arial"/>
                  </a:rPr>
                </a:br>
                <a:r>
                  <a:rPr lang="en-US" altLang="tr-TR" sz="1800" kern="0">
                    <a:solidFill>
                      <a:prstClr val="black"/>
                    </a:solidFill>
                    <a:cs typeface="Arial"/>
                    <a:sym typeface="Arial"/>
                  </a:rPr>
                  <a:t>increased heart rate</a:t>
                </a:r>
              </a:p>
            </p:txBody>
          </p:sp>
        </p:grpSp>
      </p:grpSp>
      <p:sp>
        <p:nvSpPr>
          <p:cNvPr id="25609" name="Text Box 9">
            <a:extLst>
              <a:ext uri="{FF2B5EF4-FFF2-40B4-BE49-F238E27FC236}">
                <a16:creationId xmlns:a16="http://schemas.microsoft.com/office/drawing/2014/main" id="{BCBDFF28-4F42-47BA-BE9E-B98A01B0632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141734"/>
            <a:ext cx="1905000" cy="1384995"/>
          </a:xfrm>
          <a:prstGeom prst="rect">
            <a:avLst/>
          </a:prstGeom>
          <a:gradFill rotWithShape="0">
            <a:gsLst>
              <a:gs pos="0">
                <a:srgbClr val="0000FF"/>
              </a:gs>
              <a:gs pos="100000">
                <a:srgbClr val="0000FF">
                  <a:gamma/>
                  <a:shade val="48627"/>
                  <a:invGamma/>
                </a:srgbClr>
              </a:gs>
            </a:gsLst>
            <a:path path="shape">
              <a:fillToRect l="50000" t="50000" r="50000" b="50000"/>
            </a:path>
          </a:gradFill>
          <a:ln w="63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 defTabSz="1219170">
              <a:spcBef>
                <a:spcPct val="50000"/>
              </a:spcBef>
              <a:buClr>
                <a:srgbClr val="000000"/>
              </a:buClr>
              <a:defRPr/>
            </a:pPr>
            <a:r>
              <a:rPr lang="en-US" sz="2800" b="1" kern="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-112" charset="0"/>
                <a:ea typeface="ＭＳ Ｐゴシック" pitchFamily="-112" charset="-128"/>
                <a:cs typeface="ＭＳ Ｐゴシック" pitchFamily="-112" charset="-128"/>
                <a:sym typeface="Arial"/>
              </a:rPr>
              <a:t>James-Lange theory</a:t>
            </a:r>
          </a:p>
        </p:txBody>
      </p:sp>
      <p:sp>
        <p:nvSpPr>
          <p:cNvPr id="25610" name="Text Box 10">
            <a:extLst>
              <a:ext uri="{FF2B5EF4-FFF2-40B4-BE49-F238E27FC236}">
                <a16:creationId xmlns:a16="http://schemas.microsoft.com/office/drawing/2014/main" id="{60662140-DBE9-4B66-B6E8-52816267D49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326134"/>
            <a:ext cx="1905000" cy="1384995"/>
          </a:xfrm>
          <a:prstGeom prst="rect">
            <a:avLst/>
          </a:prstGeom>
          <a:gradFill rotWithShape="0">
            <a:gsLst>
              <a:gs pos="0">
                <a:srgbClr val="0000FF"/>
              </a:gs>
              <a:gs pos="100000">
                <a:srgbClr val="0000FF">
                  <a:gamma/>
                  <a:shade val="48627"/>
                  <a:invGamma/>
                </a:srgbClr>
              </a:gs>
            </a:gsLst>
            <a:path path="shape">
              <a:fillToRect l="50000" t="50000" r="50000" b="50000"/>
            </a:path>
          </a:gradFill>
          <a:ln w="63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 defTabSz="1219170">
              <a:spcBef>
                <a:spcPct val="50000"/>
              </a:spcBef>
              <a:buClr>
                <a:srgbClr val="000000"/>
              </a:buClr>
              <a:defRPr/>
            </a:pPr>
            <a:r>
              <a:rPr lang="en-US" sz="2800" b="1" ker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-112" charset="0"/>
                <a:ea typeface="ＭＳ Ｐゴシック" pitchFamily="-112" charset="-128"/>
                <a:cs typeface="ＭＳ Ｐゴシック" pitchFamily="-112" charset="-128"/>
                <a:sym typeface="Arial"/>
              </a:rPr>
              <a:t>Cannon-bard theory</a:t>
            </a:r>
          </a:p>
        </p:txBody>
      </p:sp>
      <p:sp>
        <p:nvSpPr>
          <p:cNvPr id="25611" name="Text Box 11">
            <a:extLst>
              <a:ext uri="{FF2B5EF4-FFF2-40B4-BE49-F238E27FC236}">
                <a16:creationId xmlns:a16="http://schemas.microsoft.com/office/drawing/2014/main" id="{7C32E6EF-BCFC-4D80-B138-857799DF5D5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4797873"/>
            <a:ext cx="1905000" cy="1384995"/>
          </a:xfrm>
          <a:prstGeom prst="rect">
            <a:avLst/>
          </a:prstGeom>
          <a:gradFill rotWithShape="0">
            <a:gsLst>
              <a:gs pos="0">
                <a:srgbClr val="0000FF"/>
              </a:gs>
              <a:gs pos="100000">
                <a:srgbClr val="0000FF">
                  <a:gamma/>
                  <a:shade val="48627"/>
                  <a:invGamma/>
                </a:srgbClr>
              </a:gs>
            </a:gsLst>
            <a:path path="shape">
              <a:fillToRect l="50000" t="50000" r="50000" b="50000"/>
            </a:path>
          </a:gradFill>
          <a:ln w="63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 defTabSz="1219170">
              <a:spcBef>
                <a:spcPct val="50000"/>
              </a:spcBef>
              <a:buClr>
                <a:srgbClr val="000000"/>
              </a:buClr>
              <a:defRPr/>
            </a:pPr>
            <a:r>
              <a:rPr lang="en-US" sz="2800" b="1" ker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-112" charset="0"/>
                <a:ea typeface="ＭＳ Ｐゴシック" pitchFamily="-112" charset="-128"/>
                <a:cs typeface="ＭＳ Ｐゴシック" pitchFamily="-112" charset="-128"/>
                <a:sym typeface="Arial"/>
              </a:rPr>
              <a:t>Two-factor theory</a:t>
            </a:r>
          </a:p>
        </p:txBody>
      </p:sp>
      <p:sp>
        <p:nvSpPr>
          <p:cNvPr id="25612" name="Text Box 12">
            <a:extLst>
              <a:ext uri="{FF2B5EF4-FFF2-40B4-BE49-F238E27FC236}">
                <a16:creationId xmlns:a16="http://schemas.microsoft.com/office/drawing/2014/main" id="{A1EF92C0-4E2F-4C52-982B-A4B09B96BEF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33802" y="419102"/>
            <a:ext cx="1109919" cy="646331"/>
          </a:xfrm>
          <a:prstGeom prst="rect">
            <a:avLst/>
          </a:prstGeom>
          <a:gradFill rotWithShape="0">
            <a:gsLst>
              <a:gs pos="0">
                <a:srgbClr val="2E7924"/>
              </a:gs>
              <a:gs pos="100000">
                <a:srgbClr val="1D4C17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 marL="230188" indent="-230188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marL="306910" indent="-306910" defTabSz="1219170" eaLnBrk="1" hangingPunct="1">
              <a:buClr>
                <a:srgbClr val="000000"/>
              </a:buClr>
            </a:pPr>
            <a:r>
              <a:rPr lang="en-US" altLang="tr-TR" sz="1800" kern="0">
                <a:solidFill>
                  <a:prstClr val="white"/>
                </a:solidFill>
                <a:cs typeface="Arial"/>
                <a:sym typeface="Arial"/>
              </a:rPr>
              <a:t>Stimulus</a:t>
            </a:r>
            <a:br>
              <a:rPr lang="en-US" altLang="tr-TR" sz="1800" kern="0">
                <a:solidFill>
                  <a:prstClr val="white"/>
                </a:solidFill>
                <a:cs typeface="Arial"/>
                <a:sym typeface="Arial"/>
              </a:rPr>
            </a:br>
            <a:r>
              <a:rPr lang="en-US" altLang="tr-TR" sz="1800" kern="0">
                <a:solidFill>
                  <a:prstClr val="white"/>
                </a:solidFill>
                <a:cs typeface="Arial"/>
                <a:sym typeface="Arial"/>
              </a:rPr>
              <a:t>snake</a:t>
            </a:r>
          </a:p>
        </p:txBody>
      </p:sp>
      <p:sp>
        <p:nvSpPr>
          <p:cNvPr id="25613" name="Text Box 13">
            <a:extLst>
              <a:ext uri="{FF2B5EF4-FFF2-40B4-BE49-F238E27FC236}">
                <a16:creationId xmlns:a16="http://schemas.microsoft.com/office/drawing/2014/main" id="{9D0446B7-962D-4F0E-8911-A5102E40B97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33802" y="2603502"/>
            <a:ext cx="1109919" cy="646331"/>
          </a:xfrm>
          <a:prstGeom prst="rect">
            <a:avLst/>
          </a:prstGeom>
          <a:gradFill rotWithShape="0">
            <a:gsLst>
              <a:gs pos="0">
                <a:srgbClr val="2E7924"/>
              </a:gs>
              <a:gs pos="100000">
                <a:srgbClr val="1D4C17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 marL="230188" indent="-230188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marL="306910" indent="-306910" defTabSz="1219170" eaLnBrk="1" hangingPunct="1">
              <a:buClr>
                <a:srgbClr val="000000"/>
              </a:buClr>
            </a:pPr>
            <a:r>
              <a:rPr lang="en-US" altLang="tr-TR" sz="1800" kern="0">
                <a:solidFill>
                  <a:prstClr val="white"/>
                </a:solidFill>
                <a:cs typeface="Arial"/>
                <a:sym typeface="Arial"/>
              </a:rPr>
              <a:t>Stimulus</a:t>
            </a:r>
            <a:br>
              <a:rPr lang="en-US" altLang="tr-TR" sz="1800" kern="0">
                <a:solidFill>
                  <a:prstClr val="white"/>
                </a:solidFill>
                <a:cs typeface="Arial"/>
                <a:sym typeface="Arial"/>
              </a:rPr>
            </a:br>
            <a:r>
              <a:rPr lang="en-US" altLang="tr-TR" sz="1800" kern="0">
                <a:solidFill>
                  <a:prstClr val="white"/>
                </a:solidFill>
                <a:cs typeface="Arial"/>
                <a:sym typeface="Arial"/>
              </a:rPr>
              <a:t>snake</a:t>
            </a:r>
          </a:p>
        </p:txBody>
      </p:sp>
      <p:sp>
        <p:nvSpPr>
          <p:cNvPr id="25614" name="Text Box 14">
            <a:extLst>
              <a:ext uri="{FF2B5EF4-FFF2-40B4-BE49-F238E27FC236}">
                <a16:creationId xmlns:a16="http://schemas.microsoft.com/office/drawing/2014/main" id="{E29CBA6D-1612-4B7F-9AFF-5F7F0237DCB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33800" y="5257800"/>
            <a:ext cx="1069524" cy="369332"/>
          </a:xfrm>
          <a:prstGeom prst="rect">
            <a:avLst/>
          </a:prstGeom>
          <a:gradFill rotWithShape="0">
            <a:gsLst>
              <a:gs pos="0">
                <a:srgbClr val="2E7924"/>
              </a:gs>
              <a:gs pos="100000">
                <a:srgbClr val="1D4C17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defTabSz="1219170" eaLnBrk="1" hangingPunct="1">
              <a:buClr>
                <a:srgbClr val="000000"/>
              </a:buClr>
            </a:pPr>
            <a:r>
              <a:rPr lang="en-US" altLang="tr-TR" sz="1800" kern="0">
                <a:solidFill>
                  <a:prstClr val="white"/>
                </a:solidFill>
                <a:cs typeface="Arial"/>
                <a:sym typeface="Arial"/>
              </a:rPr>
              <a:t>Stimulus</a:t>
            </a:r>
          </a:p>
        </p:txBody>
      </p:sp>
      <p:grpSp>
        <p:nvGrpSpPr>
          <p:cNvPr id="6" name="Group 34">
            <a:extLst>
              <a:ext uri="{FF2B5EF4-FFF2-40B4-BE49-F238E27FC236}">
                <a16:creationId xmlns:a16="http://schemas.microsoft.com/office/drawing/2014/main" id="{7260E47B-33C0-4F47-BB14-24E605C98038}"/>
              </a:ext>
            </a:extLst>
          </p:cNvPr>
          <p:cNvGrpSpPr>
            <a:grpSpLocks/>
          </p:cNvGrpSpPr>
          <p:nvPr/>
        </p:nvGrpSpPr>
        <p:grpSpPr bwMode="auto">
          <a:xfrm>
            <a:off x="8534400" y="417514"/>
            <a:ext cx="1639888" cy="646113"/>
            <a:chOff x="4416" y="263"/>
            <a:chExt cx="1033" cy="407"/>
          </a:xfrm>
        </p:grpSpPr>
        <p:sp>
          <p:nvSpPr>
            <p:cNvPr id="38936" name="Line 26">
              <a:extLst>
                <a:ext uri="{FF2B5EF4-FFF2-40B4-BE49-F238E27FC236}">
                  <a16:creationId xmlns:a16="http://schemas.microsoft.com/office/drawing/2014/main" id="{EE327188-4354-46D1-8681-6DA926E153D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416" y="528"/>
              <a:ext cx="384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pPr defTabSz="1219170">
                <a:buClr>
                  <a:srgbClr val="000000"/>
                </a:buClr>
              </a:pPr>
              <a:endParaRPr lang="tr-TR"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8937" name="Text Box 16">
              <a:extLst>
                <a:ext uri="{FF2B5EF4-FFF2-40B4-BE49-F238E27FC236}">
                  <a16:creationId xmlns:a16="http://schemas.microsoft.com/office/drawing/2014/main" id="{61FC36D9-4131-4885-B59B-862F5DE5096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800" y="263"/>
              <a:ext cx="649" cy="407"/>
            </a:xfrm>
            <a:prstGeom prst="rect">
              <a:avLst/>
            </a:prstGeom>
            <a:gradFill rotWithShape="0">
              <a:gsLst>
                <a:gs pos="0">
                  <a:srgbClr val="FF0000"/>
                </a:gs>
                <a:gs pos="100000">
                  <a:srgbClr val="C10000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>
              <a:spAutoFit/>
            </a:bodyPr>
            <a:lstStyle>
              <a:lvl1pPr marL="230188" indent="-230188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marL="306910" indent="-306910" defTabSz="1219170" eaLnBrk="1" hangingPunct="1">
                <a:buClr>
                  <a:srgbClr val="000000"/>
                </a:buClr>
              </a:pPr>
              <a:r>
                <a:rPr lang="en-US" altLang="tr-TR" sz="1800" kern="0">
                  <a:solidFill>
                    <a:prstClr val="black"/>
                  </a:solidFill>
                  <a:cs typeface="Arial"/>
                  <a:sym typeface="Arial"/>
                </a:rPr>
                <a:t>Emotion</a:t>
              </a:r>
              <a:br>
                <a:rPr lang="en-US" altLang="tr-TR" sz="1800" kern="0">
                  <a:solidFill>
                    <a:prstClr val="black"/>
                  </a:solidFill>
                  <a:cs typeface="Arial"/>
                  <a:sym typeface="Arial"/>
                </a:rPr>
              </a:br>
              <a:r>
                <a:rPr lang="en-US" altLang="tr-TR" sz="1800" kern="0">
                  <a:solidFill>
                    <a:prstClr val="black"/>
                  </a:solidFill>
                  <a:cs typeface="Arial"/>
                  <a:sym typeface="Arial"/>
                </a:rPr>
                <a:t>fear</a:t>
              </a:r>
            </a:p>
          </p:txBody>
        </p:sp>
      </p:grpSp>
      <p:sp>
        <p:nvSpPr>
          <p:cNvPr id="38924" name="Line 23">
            <a:extLst>
              <a:ext uri="{FF2B5EF4-FFF2-40B4-BE49-F238E27FC236}">
                <a16:creationId xmlns:a16="http://schemas.microsoft.com/office/drawing/2014/main" id="{1D862F56-2FD3-4072-A1EE-81A864404D67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676400" y="1676400"/>
            <a:ext cx="8763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defTabSz="1219170">
              <a:buClr>
                <a:srgbClr val="000000"/>
              </a:buClr>
            </a:pPr>
            <a:endParaRPr lang="tr-TR" sz="1400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38925" name="Line 24">
            <a:extLst>
              <a:ext uri="{FF2B5EF4-FFF2-40B4-BE49-F238E27FC236}">
                <a16:creationId xmlns:a16="http://schemas.microsoft.com/office/drawing/2014/main" id="{09B25091-FF58-456E-A2EF-9AB244D9DE54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676400" y="4203700"/>
            <a:ext cx="8763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defTabSz="1219170">
              <a:buClr>
                <a:srgbClr val="000000"/>
              </a:buClr>
            </a:pPr>
            <a:endParaRPr lang="tr-TR" sz="1400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grpSp>
        <p:nvGrpSpPr>
          <p:cNvPr id="7" name="Group 33">
            <a:extLst>
              <a:ext uri="{FF2B5EF4-FFF2-40B4-BE49-F238E27FC236}">
                <a16:creationId xmlns:a16="http://schemas.microsoft.com/office/drawing/2014/main" id="{D6A13E70-7B97-46AD-BE39-0C29396C2545}"/>
              </a:ext>
            </a:extLst>
          </p:cNvPr>
          <p:cNvGrpSpPr>
            <a:grpSpLocks/>
          </p:cNvGrpSpPr>
          <p:nvPr/>
        </p:nvGrpSpPr>
        <p:grpSpPr bwMode="auto">
          <a:xfrm>
            <a:off x="5105399" y="228602"/>
            <a:ext cx="2876550" cy="923925"/>
            <a:chOff x="2256" y="148"/>
            <a:chExt cx="1812" cy="582"/>
          </a:xfrm>
        </p:grpSpPr>
        <p:sp>
          <p:nvSpPr>
            <p:cNvPr id="38934" name="Text Box 15">
              <a:extLst>
                <a:ext uri="{FF2B5EF4-FFF2-40B4-BE49-F238E27FC236}">
                  <a16:creationId xmlns:a16="http://schemas.microsoft.com/office/drawing/2014/main" id="{9F62990B-A792-4010-A4A3-F5C5CD97BD3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464" y="148"/>
              <a:ext cx="1604" cy="582"/>
            </a:xfrm>
            <a:prstGeom prst="rect">
              <a:avLst/>
            </a:prstGeom>
            <a:gradFill rotWithShape="0">
              <a:gsLst>
                <a:gs pos="0">
                  <a:srgbClr val="FFFF00"/>
                </a:gs>
                <a:gs pos="100000">
                  <a:srgbClr val="FF8000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>
              <a:spAutoFit/>
            </a:bodyPr>
            <a:lstStyle>
              <a:lvl1pPr marL="230188" indent="-230188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marL="306910" indent="-306910" defTabSz="1219170" eaLnBrk="1" hangingPunct="1">
                <a:buClr>
                  <a:srgbClr val="000000"/>
                </a:buClr>
              </a:pPr>
              <a:r>
                <a:rPr lang="en-US" altLang="tr-TR" sz="1800" kern="0">
                  <a:solidFill>
                    <a:prstClr val="black"/>
                  </a:solidFill>
                  <a:cs typeface="Arial"/>
                  <a:sym typeface="Arial"/>
                </a:rPr>
                <a:t>Physiological arousal</a:t>
              </a:r>
              <a:br>
                <a:rPr lang="en-US" altLang="tr-TR" sz="1800" kern="0">
                  <a:solidFill>
                    <a:prstClr val="black"/>
                  </a:solidFill>
                  <a:cs typeface="Arial"/>
                  <a:sym typeface="Arial"/>
                </a:rPr>
              </a:br>
              <a:r>
                <a:rPr lang="en-US" altLang="tr-TR" sz="1800" kern="0">
                  <a:solidFill>
                    <a:prstClr val="black"/>
                  </a:solidFill>
                  <a:cs typeface="Arial"/>
                  <a:sym typeface="Arial"/>
                </a:rPr>
                <a:t>trembling</a:t>
              </a:r>
              <a:br>
                <a:rPr lang="en-US" altLang="tr-TR" sz="1800" kern="0">
                  <a:solidFill>
                    <a:prstClr val="black"/>
                  </a:solidFill>
                  <a:cs typeface="Arial"/>
                  <a:sym typeface="Arial"/>
                </a:rPr>
              </a:br>
              <a:r>
                <a:rPr lang="en-US" altLang="tr-TR" sz="1800" kern="0">
                  <a:solidFill>
                    <a:prstClr val="black"/>
                  </a:solidFill>
                  <a:cs typeface="Arial"/>
                  <a:sym typeface="Arial"/>
                </a:rPr>
                <a:t>increased heart rate</a:t>
              </a:r>
            </a:p>
          </p:txBody>
        </p:sp>
        <p:sp>
          <p:nvSpPr>
            <p:cNvPr id="38935" name="Line 25">
              <a:extLst>
                <a:ext uri="{FF2B5EF4-FFF2-40B4-BE49-F238E27FC236}">
                  <a16:creationId xmlns:a16="http://schemas.microsoft.com/office/drawing/2014/main" id="{EF220DE2-9725-4C56-8282-4F0F05F3CF9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56" y="528"/>
              <a:ext cx="192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pPr defTabSz="1219170">
                <a:buClr>
                  <a:srgbClr val="000000"/>
                </a:buClr>
              </a:pPr>
              <a:endParaRPr lang="tr-TR"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</p:grpSp>
      <p:grpSp>
        <p:nvGrpSpPr>
          <p:cNvPr id="8" name="Group 40">
            <a:extLst>
              <a:ext uri="{FF2B5EF4-FFF2-40B4-BE49-F238E27FC236}">
                <a16:creationId xmlns:a16="http://schemas.microsoft.com/office/drawing/2014/main" id="{101B1843-3014-457B-A857-E8CF4E6E60A1}"/>
              </a:ext>
            </a:extLst>
          </p:cNvPr>
          <p:cNvGrpSpPr>
            <a:grpSpLocks/>
          </p:cNvGrpSpPr>
          <p:nvPr/>
        </p:nvGrpSpPr>
        <p:grpSpPr bwMode="auto">
          <a:xfrm>
            <a:off x="5105399" y="1911351"/>
            <a:ext cx="2876550" cy="1941513"/>
            <a:chOff x="2256" y="1204"/>
            <a:chExt cx="1812" cy="1223"/>
          </a:xfrm>
        </p:grpSpPr>
        <p:grpSp>
          <p:nvGrpSpPr>
            <p:cNvPr id="38928" name="Group 35">
              <a:extLst>
                <a:ext uri="{FF2B5EF4-FFF2-40B4-BE49-F238E27FC236}">
                  <a16:creationId xmlns:a16="http://schemas.microsoft.com/office/drawing/2014/main" id="{AF2E2C08-1407-4DD5-AC28-4D51AA4FA532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256" y="1204"/>
              <a:ext cx="1812" cy="582"/>
              <a:chOff x="2256" y="1204"/>
              <a:chExt cx="1812" cy="582"/>
            </a:xfrm>
          </p:grpSpPr>
          <p:sp>
            <p:nvSpPr>
              <p:cNvPr id="38932" name="Text Box 18">
                <a:extLst>
                  <a:ext uri="{FF2B5EF4-FFF2-40B4-BE49-F238E27FC236}">
                    <a16:creationId xmlns:a16="http://schemas.microsoft.com/office/drawing/2014/main" id="{44C1F2F6-571E-472C-8680-55A62AF6F5EE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464" y="1204"/>
                <a:ext cx="1604" cy="582"/>
              </a:xfrm>
              <a:prstGeom prst="rect">
                <a:avLst/>
              </a:prstGeom>
              <a:gradFill rotWithShape="0">
                <a:gsLst>
                  <a:gs pos="0">
                    <a:srgbClr val="FFFF00"/>
                  </a:gs>
                  <a:gs pos="100000">
                    <a:srgbClr val="FF8000"/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>
                <a:lvl1pPr marL="230188" indent="-230188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37931725" indent="-37474525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 marL="306910" indent="-306910" defTabSz="1219170" eaLnBrk="1" hangingPunct="1">
                  <a:buClr>
                    <a:srgbClr val="000000"/>
                  </a:buClr>
                </a:pPr>
                <a:r>
                  <a:rPr lang="en-US" altLang="tr-TR" sz="1800" kern="0">
                    <a:solidFill>
                      <a:prstClr val="black"/>
                    </a:solidFill>
                    <a:cs typeface="Arial"/>
                    <a:sym typeface="Arial"/>
                  </a:rPr>
                  <a:t>Physiological arousal</a:t>
                </a:r>
                <a:br>
                  <a:rPr lang="en-US" altLang="tr-TR" sz="1800" kern="0">
                    <a:solidFill>
                      <a:prstClr val="black"/>
                    </a:solidFill>
                    <a:cs typeface="Arial"/>
                    <a:sym typeface="Arial"/>
                  </a:rPr>
                </a:br>
                <a:r>
                  <a:rPr lang="en-US" altLang="tr-TR" sz="1800" kern="0">
                    <a:solidFill>
                      <a:prstClr val="black"/>
                    </a:solidFill>
                    <a:cs typeface="Arial"/>
                    <a:sym typeface="Arial"/>
                  </a:rPr>
                  <a:t>trembling</a:t>
                </a:r>
                <a:br>
                  <a:rPr lang="en-US" altLang="tr-TR" sz="1800" kern="0">
                    <a:solidFill>
                      <a:prstClr val="black"/>
                    </a:solidFill>
                    <a:cs typeface="Arial"/>
                    <a:sym typeface="Arial"/>
                  </a:rPr>
                </a:br>
                <a:r>
                  <a:rPr lang="en-US" altLang="tr-TR" sz="1800" kern="0">
                    <a:solidFill>
                      <a:prstClr val="black"/>
                    </a:solidFill>
                    <a:cs typeface="Arial"/>
                    <a:sym typeface="Arial"/>
                  </a:rPr>
                  <a:t>increased heart rate</a:t>
                </a:r>
              </a:p>
            </p:txBody>
          </p:sp>
          <p:sp>
            <p:nvSpPr>
              <p:cNvPr id="38933" name="Line 27">
                <a:extLst>
                  <a:ext uri="{FF2B5EF4-FFF2-40B4-BE49-F238E27FC236}">
                    <a16:creationId xmlns:a16="http://schemas.microsoft.com/office/drawing/2014/main" id="{F03F0916-C686-4127-90E5-E113BF52E5C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256" y="1584"/>
                <a:ext cx="192" cy="144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defTabSz="1219170">
                  <a:buClr>
                    <a:srgbClr val="000000"/>
                  </a:buClr>
                </a:pPr>
                <a:endParaRPr lang="tr-TR" sz="14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38929" name="Group 36">
              <a:extLst>
                <a:ext uri="{FF2B5EF4-FFF2-40B4-BE49-F238E27FC236}">
                  <a16:creationId xmlns:a16="http://schemas.microsoft.com/office/drawing/2014/main" id="{CA3206C5-90E6-4057-9D24-87A1DD165202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256" y="2020"/>
              <a:ext cx="857" cy="407"/>
              <a:chOff x="2256" y="2020"/>
              <a:chExt cx="857" cy="407"/>
            </a:xfrm>
          </p:grpSpPr>
          <p:sp>
            <p:nvSpPr>
              <p:cNvPr id="38930" name="Text Box 19">
                <a:extLst>
                  <a:ext uri="{FF2B5EF4-FFF2-40B4-BE49-F238E27FC236}">
                    <a16:creationId xmlns:a16="http://schemas.microsoft.com/office/drawing/2014/main" id="{35765F62-9FAC-4439-A73C-3D132BC492F1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464" y="2020"/>
                <a:ext cx="649" cy="407"/>
              </a:xfrm>
              <a:prstGeom prst="rect">
                <a:avLst/>
              </a:prstGeom>
              <a:gradFill rotWithShape="0">
                <a:gsLst>
                  <a:gs pos="0">
                    <a:srgbClr val="FF0000"/>
                  </a:gs>
                  <a:gs pos="100000">
                    <a:srgbClr val="C10000"/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>
                <a:lvl1pPr marL="230188" indent="-230188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37931725" indent="-37474525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 marL="306910" indent="-306910" defTabSz="1219170" eaLnBrk="1" hangingPunct="1">
                  <a:buClr>
                    <a:srgbClr val="000000"/>
                  </a:buClr>
                </a:pPr>
                <a:r>
                  <a:rPr lang="en-US" altLang="tr-TR" sz="1800" kern="0">
                    <a:solidFill>
                      <a:prstClr val="black"/>
                    </a:solidFill>
                    <a:cs typeface="Arial"/>
                    <a:sym typeface="Arial"/>
                  </a:rPr>
                  <a:t>Emotion</a:t>
                </a:r>
                <a:br>
                  <a:rPr lang="en-US" altLang="tr-TR" sz="1800" kern="0">
                    <a:solidFill>
                      <a:prstClr val="black"/>
                    </a:solidFill>
                    <a:cs typeface="Arial"/>
                    <a:sym typeface="Arial"/>
                  </a:rPr>
                </a:br>
                <a:r>
                  <a:rPr lang="en-US" altLang="tr-TR" sz="1800" kern="0">
                    <a:solidFill>
                      <a:prstClr val="black"/>
                    </a:solidFill>
                    <a:cs typeface="Arial"/>
                    <a:sym typeface="Arial"/>
                  </a:rPr>
                  <a:t>fear</a:t>
                </a:r>
              </a:p>
            </p:txBody>
          </p:sp>
          <p:sp>
            <p:nvSpPr>
              <p:cNvPr id="38931" name="Line 28">
                <a:extLst>
                  <a:ext uri="{FF2B5EF4-FFF2-40B4-BE49-F238E27FC236}">
                    <a16:creationId xmlns:a16="http://schemas.microsoft.com/office/drawing/2014/main" id="{8BDD3196-FE8E-42AE-B79D-BEACA3FD42D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256" y="2064"/>
                <a:ext cx="192" cy="192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defTabSz="1219170">
                  <a:buClr>
                    <a:srgbClr val="000000"/>
                  </a:buClr>
                </a:pPr>
                <a:endParaRPr lang="tr-TR" sz="14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16969999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56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256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256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256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256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256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4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9" grpId="0" animBg="1" autoUpdateAnimBg="0"/>
      <p:bldP spid="25610" grpId="0" animBg="1" autoUpdateAnimBg="0"/>
      <p:bldP spid="25611" grpId="0" animBg="1" autoUpdateAnimBg="0"/>
      <p:bldP spid="25612" grpId="0" animBg="1" autoUpdateAnimBg="0"/>
      <p:bldP spid="25613" grpId="0" animBg="1" autoUpdateAnimBg="0"/>
      <p:bldP spid="25614" grpId="0" animBg="1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Shape 120"/>
          <p:cNvSpPr txBox="1">
            <a:spLocks noGrp="1"/>
          </p:cNvSpPr>
          <p:nvPr>
            <p:ph type="title"/>
          </p:nvPr>
        </p:nvSpPr>
        <p:spPr>
          <a:xfrm>
            <a:off x="1468667" y="1397533"/>
            <a:ext cx="2995152" cy="25428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pPr lvl="0"/>
            <a:r>
              <a:rPr lang="tr-TR" b="1" dirty="0">
                <a:latin typeface="Arial Narrow" panose="020B0606020202030204" pitchFamily="34" charset="0"/>
              </a:rPr>
              <a:t>THREE QUESTIONS</a:t>
            </a:r>
            <a:endParaRPr b="1" dirty="0">
              <a:latin typeface="Arial Narrow" panose="020B0606020202030204" pitchFamily="34" charset="0"/>
            </a:endParaRPr>
          </a:p>
        </p:txBody>
      </p:sp>
      <p:sp>
        <p:nvSpPr>
          <p:cNvPr id="121" name="Shape 121"/>
          <p:cNvSpPr txBox="1">
            <a:spLocks noGrp="1"/>
          </p:cNvSpPr>
          <p:nvPr>
            <p:ph type="body" idx="1"/>
          </p:nvPr>
        </p:nvSpPr>
        <p:spPr>
          <a:xfrm>
            <a:off x="4751851" y="1021112"/>
            <a:ext cx="2274000" cy="3295643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pPr marL="0" indent="0">
              <a:buNone/>
            </a:pPr>
            <a:r>
              <a:rPr lang="en-US" sz="2667" dirty="0">
                <a:latin typeface="Arial Narrow" panose="020B0606020202030204" pitchFamily="34" charset="0"/>
              </a:rPr>
              <a:t>An individual who associates an increased heart rate with a heart attack being afraid is an example of which emotional theory?</a:t>
            </a:r>
            <a:endParaRPr sz="2667" dirty="0">
              <a:latin typeface="Arial Narrow" panose="020B0606020202030204" pitchFamily="34" charset="0"/>
            </a:endParaRPr>
          </a:p>
        </p:txBody>
      </p:sp>
      <p:sp>
        <p:nvSpPr>
          <p:cNvPr id="122" name="Shape 122"/>
          <p:cNvSpPr txBox="1">
            <a:spLocks noGrp="1"/>
          </p:cNvSpPr>
          <p:nvPr>
            <p:ph type="body" idx="2"/>
          </p:nvPr>
        </p:nvSpPr>
        <p:spPr>
          <a:xfrm>
            <a:off x="7157699" y="1125005"/>
            <a:ext cx="2274000" cy="288032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pPr marL="0" indent="0">
              <a:buNone/>
            </a:pPr>
            <a:r>
              <a:rPr lang="en-US" sz="2400" dirty="0" err="1">
                <a:latin typeface="Arial Narrow" panose="020B0606020202030204" pitchFamily="34" charset="0"/>
              </a:rPr>
              <a:t>Nazım</a:t>
            </a:r>
            <a:r>
              <a:rPr lang="en-US" sz="2400" dirty="0"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latin typeface="Arial Narrow" panose="020B0606020202030204" pitchFamily="34" charset="0"/>
              </a:rPr>
              <a:t>Hikmet</a:t>
            </a:r>
            <a:r>
              <a:rPr lang="en-US" sz="2400" dirty="0">
                <a:latin typeface="Arial Narrow" panose="020B0606020202030204" pitchFamily="34" charset="0"/>
              </a:rPr>
              <a:t>: 'The rabbit does not run away because it is afraid; The statement 'he is afraid because he is running away' is an example of which theory of emotion?</a:t>
            </a:r>
            <a:endParaRPr dirty="0"/>
          </a:p>
        </p:txBody>
      </p:sp>
      <p:sp>
        <p:nvSpPr>
          <p:cNvPr id="123" name="Shape 123"/>
          <p:cNvSpPr txBox="1">
            <a:spLocks noGrp="1"/>
          </p:cNvSpPr>
          <p:nvPr>
            <p:ph type="body" idx="3"/>
          </p:nvPr>
        </p:nvSpPr>
        <p:spPr>
          <a:xfrm>
            <a:off x="9568608" y="1228773"/>
            <a:ext cx="2274000" cy="288032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pPr marL="0" indent="0">
              <a:buNone/>
            </a:pPr>
            <a:r>
              <a:rPr lang="en-US" sz="2667" dirty="0">
                <a:latin typeface="Arial Narrow" panose="020B0606020202030204" pitchFamily="34" charset="0"/>
              </a:rPr>
              <a:t>Which theory says that your heart rate increases </a:t>
            </a:r>
            <a:r>
              <a:rPr lang="tr-TR" sz="2667" dirty="0" err="1">
                <a:latin typeface="Arial Narrow" panose="020B0606020202030204" pitchFamily="34" charset="0"/>
              </a:rPr>
              <a:t>also</a:t>
            </a:r>
            <a:r>
              <a:rPr lang="tr-TR" sz="2667" dirty="0">
                <a:latin typeface="Arial Narrow" panose="020B0606020202030204" pitchFamily="34" charset="0"/>
              </a:rPr>
              <a:t> </a:t>
            </a:r>
            <a:r>
              <a:rPr lang="en-US" sz="2667" dirty="0">
                <a:latin typeface="Arial Narrow" panose="020B0606020202030204" pitchFamily="34" charset="0"/>
              </a:rPr>
              <a:t>when you are afraid?</a:t>
            </a:r>
            <a:endParaRPr sz="2667" dirty="0">
              <a:latin typeface="Arial Narrow" panose="020B0606020202030204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" name="Shape 232"/>
          <p:cNvSpPr/>
          <p:nvPr/>
        </p:nvSpPr>
        <p:spPr>
          <a:xfrm>
            <a:off x="1697101" y="1480659"/>
            <a:ext cx="5140196" cy="4001701"/>
          </a:xfrm>
          <a:custGeom>
            <a:avLst/>
            <a:gdLst/>
            <a:ahLst/>
            <a:cxnLst/>
            <a:rect l="0" t="0" r="0" b="0"/>
            <a:pathLst>
              <a:path w="143434" h="111665" extrusionOk="0">
                <a:moveTo>
                  <a:pt x="71751" y="2308"/>
                </a:moveTo>
                <a:lnTo>
                  <a:pt x="71887" y="2376"/>
                </a:lnTo>
                <a:lnTo>
                  <a:pt x="72091" y="2444"/>
                </a:lnTo>
                <a:lnTo>
                  <a:pt x="72159" y="2647"/>
                </a:lnTo>
                <a:lnTo>
                  <a:pt x="72226" y="2783"/>
                </a:lnTo>
                <a:lnTo>
                  <a:pt x="72159" y="2987"/>
                </a:lnTo>
                <a:lnTo>
                  <a:pt x="72091" y="3190"/>
                </a:lnTo>
                <a:lnTo>
                  <a:pt x="71887" y="3258"/>
                </a:lnTo>
                <a:lnTo>
                  <a:pt x="71751" y="3326"/>
                </a:lnTo>
                <a:lnTo>
                  <a:pt x="71548" y="3258"/>
                </a:lnTo>
                <a:lnTo>
                  <a:pt x="71344" y="3190"/>
                </a:lnTo>
                <a:lnTo>
                  <a:pt x="71276" y="2987"/>
                </a:lnTo>
                <a:lnTo>
                  <a:pt x="71208" y="2783"/>
                </a:lnTo>
                <a:lnTo>
                  <a:pt x="71276" y="2647"/>
                </a:lnTo>
                <a:lnTo>
                  <a:pt x="71344" y="2444"/>
                </a:lnTo>
                <a:lnTo>
                  <a:pt x="71548" y="2376"/>
                </a:lnTo>
                <a:lnTo>
                  <a:pt x="71751" y="2308"/>
                </a:lnTo>
                <a:close/>
                <a:moveTo>
                  <a:pt x="137528" y="5906"/>
                </a:moveTo>
                <a:lnTo>
                  <a:pt x="137596" y="5974"/>
                </a:lnTo>
                <a:lnTo>
                  <a:pt x="137596" y="89604"/>
                </a:lnTo>
                <a:lnTo>
                  <a:pt x="5906" y="89604"/>
                </a:lnTo>
                <a:lnTo>
                  <a:pt x="5906" y="5974"/>
                </a:lnTo>
                <a:lnTo>
                  <a:pt x="5906" y="5906"/>
                </a:lnTo>
                <a:close/>
                <a:moveTo>
                  <a:pt x="3530" y="0"/>
                </a:moveTo>
                <a:lnTo>
                  <a:pt x="3191" y="68"/>
                </a:lnTo>
                <a:lnTo>
                  <a:pt x="2444" y="339"/>
                </a:lnTo>
                <a:lnTo>
                  <a:pt x="1766" y="679"/>
                </a:lnTo>
                <a:lnTo>
                  <a:pt x="1155" y="1154"/>
                </a:lnTo>
                <a:lnTo>
                  <a:pt x="679" y="1765"/>
                </a:lnTo>
                <a:lnTo>
                  <a:pt x="272" y="2444"/>
                </a:lnTo>
                <a:lnTo>
                  <a:pt x="69" y="3190"/>
                </a:lnTo>
                <a:lnTo>
                  <a:pt x="1" y="3598"/>
                </a:lnTo>
                <a:lnTo>
                  <a:pt x="1" y="4005"/>
                </a:lnTo>
                <a:lnTo>
                  <a:pt x="1" y="91572"/>
                </a:lnTo>
                <a:lnTo>
                  <a:pt x="1" y="91979"/>
                </a:lnTo>
                <a:lnTo>
                  <a:pt x="69" y="92319"/>
                </a:lnTo>
                <a:lnTo>
                  <a:pt x="272" y="93065"/>
                </a:lnTo>
                <a:lnTo>
                  <a:pt x="679" y="93744"/>
                </a:lnTo>
                <a:lnTo>
                  <a:pt x="1155" y="94355"/>
                </a:lnTo>
                <a:lnTo>
                  <a:pt x="1766" y="94830"/>
                </a:lnTo>
                <a:lnTo>
                  <a:pt x="2444" y="95238"/>
                </a:lnTo>
                <a:lnTo>
                  <a:pt x="3191" y="95441"/>
                </a:lnTo>
                <a:lnTo>
                  <a:pt x="3530" y="95509"/>
                </a:lnTo>
                <a:lnTo>
                  <a:pt x="139904" y="95509"/>
                </a:lnTo>
                <a:lnTo>
                  <a:pt x="140311" y="95441"/>
                </a:lnTo>
                <a:lnTo>
                  <a:pt x="141058" y="95238"/>
                </a:lnTo>
                <a:lnTo>
                  <a:pt x="141737" y="94830"/>
                </a:lnTo>
                <a:lnTo>
                  <a:pt x="142280" y="94355"/>
                </a:lnTo>
                <a:lnTo>
                  <a:pt x="142755" y="93744"/>
                </a:lnTo>
                <a:lnTo>
                  <a:pt x="143162" y="93065"/>
                </a:lnTo>
                <a:lnTo>
                  <a:pt x="143366" y="92319"/>
                </a:lnTo>
                <a:lnTo>
                  <a:pt x="143434" y="91979"/>
                </a:lnTo>
                <a:lnTo>
                  <a:pt x="143434" y="91572"/>
                </a:lnTo>
                <a:lnTo>
                  <a:pt x="143434" y="4005"/>
                </a:lnTo>
                <a:lnTo>
                  <a:pt x="143434" y="3598"/>
                </a:lnTo>
                <a:lnTo>
                  <a:pt x="143366" y="3190"/>
                </a:lnTo>
                <a:lnTo>
                  <a:pt x="143162" y="2444"/>
                </a:lnTo>
                <a:lnTo>
                  <a:pt x="142755" y="1765"/>
                </a:lnTo>
                <a:lnTo>
                  <a:pt x="142280" y="1154"/>
                </a:lnTo>
                <a:lnTo>
                  <a:pt x="141737" y="679"/>
                </a:lnTo>
                <a:lnTo>
                  <a:pt x="141058" y="339"/>
                </a:lnTo>
                <a:lnTo>
                  <a:pt x="140311" y="68"/>
                </a:lnTo>
                <a:lnTo>
                  <a:pt x="139904" y="0"/>
                </a:lnTo>
                <a:close/>
                <a:moveTo>
                  <a:pt x="55324" y="95713"/>
                </a:moveTo>
                <a:lnTo>
                  <a:pt x="55052" y="98971"/>
                </a:lnTo>
                <a:lnTo>
                  <a:pt x="54713" y="102297"/>
                </a:lnTo>
                <a:lnTo>
                  <a:pt x="54374" y="105284"/>
                </a:lnTo>
                <a:lnTo>
                  <a:pt x="53966" y="107388"/>
                </a:lnTo>
                <a:lnTo>
                  <a:pt x="53763" y="108203"/>
                </a:lnTo>
                <a:lnTo>
                  <a:pt x="53627" y="108746"/>
                </a:lnTo>
                <a:lnTo>
                  <a:pt x="53423" y="109153"/>
                </a:lnTo>
                <a:lnTo>
                  <a:pt x="53220" y="109357"/>
                </a:lnTo>
                <a:lnTo>
                  <a:pt x="52677" y="109493"/>
                </a:lnTo>
                <a:lnTo>
                  <a:pt x="51794" y="109696"/>
                </a:lnTo>
                <a:lnTo>
                  <a:pt x="49690" y="110036"/>
                </a:lnTo>
                <a:lnTo>
                  <a:pt x="48061" y="110307"/>
                </a:lnTo>
                <a:lnTo>
                  <a:pt x="47450" y="110443"/>
                </a:lnTo>
                <a:lnTo>
                  <a:pt x="47110" y="110511"/>
                </a:lnTo>
                <a:lnTo>
                  <a:pt x="47042" y="110579"/>
                </a:lnTo>
                <a:lnTo>
                  <a:pt x="47042" y="110783"/>
                </a:lnTo>
                <a:lnTo>
                  <a:pt x="47110" y="110850"/>
                </a:lnTo>
                <a:lnTo>
                  <a:pt x="47585" y="110918"/>
                </a:lnTo>
                <a:lnTo>
                  <a:pt x="48400" y="110986"/>
                </a:lnTo>
                <a:lnTo>
                  <a:pt x="51387" y="111054"/>
                </a:lnTo>
                <a:lnTo>
                  <a:pt x="56071" y="111122"/>
                </a:lnTo>
                <a:lnTo>
                  <a:pt x="87092" y="111122"/>
                </a:lnTo>
                <a:lnTo>
                  <a:pt x="91708" y="111054"/>
                </a:lnTo>
                <a:lnTo>
                  <a:pt x="94695" y="110986"/>
                </a:lnTo>
                <a:lnTo>
                  <a:pt x="95578" y="110918"/>
                </a:lnTo>
                <a:lnTo>
                  <a:pt x="96053" y="110850"/>
                </a:lnTo>
                <a:lnTo>
                  <a:pt x="96121" y="110783"/>
                </a:lnTo>
                <a:lnTo>
                  <a:pt x="96121" y="110579"/>
                </a:lnTo>
                <a:lnTo>
                  <a:pt x="96053" y="110511"/>
                </a:lnTo>
                <a:lnTo>
                  <a:pt x="95713" y="110443"/>
                </a:lnTo>
                <a:lnTo>
                  <a:pt x="95102" y="110307"/>
                </a:lnTo>
                <a:lnTo>
                  <a:pt x="93473" y="110036"/>
                </a:lnTo>
                <a:lnTo>
                  <a:pt x="91369" y="109696"/>
                </a:lnTo>
                <a:lnTo>
                  <a:pt x="90487" y="109493"/>
                </a:lnTo>
                <a:lnTo>
                  <a:pt x="89943" y="109357"/>
                </a:lnTo>
                <a:lnTo>
                  <a:pt x="89740" y="109153"/>
                </a:lnTo>
                <a:lnTo>
                  <a:pt x="89536" y="108746"/>
                </a:lnTo>
                <a:lnTo>
                  <a:pt x="89333" y="108203"/>
                </a:lnTo>
                <a:lnTo>
                  <a:pt x="89197" y="107388"/>
                </a:lnTo>
                <a:lnTo>
                  <a:pt x="88789" y="105284"/>
                </a:lnTo>
                <a:lnTo>
                  <a:pt x="88382" y="102297"/>
                </a:lnTo>
                <a:lnTo>
                  <a:pt x="88043" y="98971"/>
                </a:lnTo>
                <a:lnTo>
                  <a:pt x="87839" y="95713"/>
                </a:lnTo>
                <a:close/>
                <a:moveTo>
                  <a:pt x="47450" y="111054"/>
                </a:moveTo>
                <a:lnTo>
                  <a:pt x="47450" y="111122"/>
                </a:lnTo>
                <a:lnTo>
                  <a:pt x="47450" y="111393"/>
                </a:lnTo>
                <a:lnTo>
                  <a:pt x="47518" y="111461"/>
                </a:lnTo>
                <a:lnTo>
                  <a:pt x="48807" y="111529"/>
                </a:lnTo>
                <a:lnTo>
                  <a:pt x="52473" y="111597"/>
                </a:lnTo>
                <a:lnTo>
                  <a:pt x="62384" y="111665"/>
                </a:lnTo>
                <a:lnTo>
                  <a:pt x="80779" y="111665"/>
                </a:lnTo>
                <a:lnTo>
                  <a:pt x="90622" y="111597"/>
                </a:lnTo>
                <a:lnTo>
                  <a:pt x="94356" y="111529"/>
                </a:lnTo>
                <a:lnTo>
                  <a:pt x="95646" y="111461"/>
                </a:lnTo>
                <a:lnTo>
                  <a:pt x="95713" y="111393"/>
                </a:lnTo>
                <a:lnTo>
                  <a:pt x="95713" y="111122"/>
                </a:lnTo>
                <a:lnTo>
                  <a:pt x="95646" y="111054"/>
                </a:lnTo>
                <a:lnTo>
                  <a:pt x="94084" y="111122"/>
                </a:lnTo>
                <a:lnTo>
                  <a:pt x="91233" y="111190"/>
                </a:lnTo>
                <a:lnTo>
                  <a:pt x="80847" y="111258"/>
                </a:lnTo>
                <a:lnTo>
                  <a:pt x="62316" y="111258"/>
                </a:lnTo>
                <a:lnTo>
                  <a:pt x="51930" y="111190"/>
                </a:lnTo>
                <a:lnTo>
                  <a:pt x="49079" y="111122"/>
                </a:lnTo>
                <a:lnTo>
                  <a:pt x="47518" y="111054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defTabSz="1219170">
              <a:buClr>
                <a:srgbClr val="000000"/>
              </a:buClr>
            </a:pPr>
            <a:endParaRPr sz="1867" kern="0">
              <a:solidFill>
                <a:srgbClr val="000000"/>
              </a:solidFill>
              <a:latin typeface="Raleway"/>
              <a:ea typeface="Raleway"/>
              <a:cs typeface="Raleway"/>
              <a:sym typeface="Raleway"/>
            </a:endParaRPr>
          </a:p>
        </p:txBody>
      </p:sp>
      <p:sp>
        <p:nvSpPr>
          <p:cNvPr id="233" name="Shape 233"/>
          <p:cNvSpPr/>
          <p:nvPr/>
        </p:nvSpPr>
        <p:spPr>
          <a:xfrm>
            <a:off x="1912200" y="1693167"/>
            <a:ext cx="4710000" cy="300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algn="ctr" defTabSz="1219170">
              <a:buClr>
                <a:srgbClr val="000000"/>
              </a:buClr>
            </a:pPr>
            <a:r>
              <a:rPr lang="en" sz="1333" kern="0">
                <a:solidFill>
                  <a:srgbClr val="000000"/>
                </a:solidFill>
                <a:latin typeface="Raleway"/>
                <a:ea typeface="Raleway"/>
                <a:cs typeface="Raleway"/>
                <a:sym typeface="Raleway"/>
              </a:rPr>
              <a:t>Place your screenshot here</a:t>
            </a:r>
            <a:endParaRPr sz="1333" kern="0">
              <a:solidFill>
                <a:srgbClr val="000000"/>
              </a:solidFill>
              <a:latin typeface="Raleway"/>
              <a:ea typeface="Raleway"/>
              <a:cs typeface="Raleway"/>
              <a:sym typeface="Raleway"/>
            </a:endParaRPr>
          </a:p>
        </p:txBody>
      </p:sp>
      <p:sp>
        <p:nvSpPr>
          <p:cNvPr id="234" name="Shape 234"/>
          <p:cNvSpPr txBox="1">
            <a:spLocks noGrp="1"/>
          </p:cNvSpPr>
          <p:nvPr>
            <p:ph type="body" idx="4294967295"/>
          </p:nvPr>
        </p:nvSpPr>
        <p:spPr>
          <a:xfrm>
            <a:off x="7614739" y="260648"/>
            <a:ext cx="4544483" cy="4580467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b" anchorCtr="0">
            <a:noAutofit/>
          </a:bodyPr>
          <a:lstStyle/>
          <a:p>
            <a:r>
              <a:rPr lang="en-US" altLang="tr-TR" sz="3733" b="1" u="sng" dirty="0">
                <a:latin typeface="Arial Narrow" panose="020B0606020202030204" pitchFamily="34" charset="0"/>
                <a:cs typeface="Times New Roman" panose="02020603050405020304" pitchFamily="18" charset="0"/>
              </a:rPr>
              <a:t>Yerkes-Dodson </a:t>
            </a:r>
            <a:r>
              <a:rPr lang="en-US" altLang="tr-TR" sz="3733" b="1" u="sng" dirty="0" err="1">
                <a:latin typeface="Arial Narrow" panose="020B0606020202030204" pitchFamily="34" charset="0"/>
                <a:cs typeface="Times New Roman" panose="02020603050405020304" pitchFamily="18" charset="0"/>
              </a:rPr>
              <a:t>law:</a:t>
            </a:r>
            <a:r>
              <a:rPr lang="en-US" altLang="tr-TR" sz="3733" dirty="0" err="1">
                <a:latin typeface="Arial Narrow" panose="020B0606020202030204" pitchFamily="34" charset="0"/>
                <a:cs typeface="Times New Roman" panose="02020603050405020304" pitchFamily="18" charset="0"/>
              </a:rPr>
              <a:t>Psychological</a:t>
            </a:r>
            <a:r>
              <a:rPr lang="en-US" altLang="tr-TR" sz="3733" dirty="0">
                <a:latin typeface="Arial Narrow" panose="020B0606020202030204" pitchFamily="34" charset="0"/>
                <a:cs typeface="Times New Roman" panose="02020603050405020304" pitchFamily="18" charset="0"/>
              </a:rPr>
              <a:t> arousal is important for performance.</a:t>
            </a:r>
            <a:endParaRPr lang="tr-TR" altLang="tr-TR" sz="3733" dirty="0">
              <a:latin typeface="Arial Narrow" panose="020B0606020202030204" pitchFamily="34" charset="0"/>
              <a:cs typeface="Times New Roman" panose="02020603050405020304" pitchFamily="18" charset="0"/>
            </a:endParaRPr>
          </a:p>
          <a:p>
            <a:r>
              <a:rPr lang="en-US" altLang="tr-TR" sz="3733" dirty="0">
                <a:latin typeface="Arial Narrow" panose="020B0606020202030204" pitchFamily="34" charset="0"/>
                <a:cs typeface="Times New Roman" panose="02020603050405020304" pitchFamily="18" charset="0"/>
              </a:rPr>
              <a:t>Too much stimulation reduces performance.</a:t>
            </a:r>
            <a:endParaRPr lang="tr-TR" altLang="tr-TR" sz="3733" dirty="0"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AutoShape 2" descr="Slow and Fast Emotional Pathways">
            <a:extLst>
              <a:ext uri="{FF2B5EF4-FFF2-40B4-BE49-F238E27FC236}">
                <a16:creationId xmlns:a16="http://schemas.microsoft.com/office/drawing/2014/main" id="{0F2B4D6A-9905-44AF-9F0A-F35056080F74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892800" y="3225800"/>
            <a:ext cx="406400" cy="406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121920" tIns="60960" rIns="121920" bIns="60960" numCol="1" anchor="t" anchorCtr="0" compatLnSpc="1">
            <a:prstTxWarp prst="textNoShape">
              <a:avLst/>
            </a:prstTxWarp>
          </a:bodyPr>
          <a:lstStyle/>
          <a:p>
            <a:pPr defTabSz="1219170">
              <a:buClr>
                <a:srgbClr val="000000"/>
              </a:buClr>
            </a:pPr>
            <a:endParaRPr lang="tr-TR" sz="1867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pic>
        <p:nvPicPr>
          <p:cNvPr id="8" name="Picture 4">
            <a:extLst>
              <a:ext uri="{FF2B5EF4-FFF2-40B4-BE49-F238E27FC236}">
                <a16:creationId xmlns:a16="http://schemas.microsoft.com/office/drawing/2014/main" id="{322420A4-BD71-4034-A847-4A6469ADED3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6994" y="1864457"/>
            <a:ext cx="4645207" cy="26294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5CDBFCF4-19E6-4C36-A150-788C128B64F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01467" y="1029200"/>
            <a:ext cx="4774587" cy="1546400"/>
          </a:xfrm>
        </p:spPr>
        <p:txBody>
          <a:bodyPr>
            <a:normAutofit fontScale="90000"/>
          </a:bodyPr>
          <a:lstStyle/>
          <a:p>
            <a:pPr algn="ctr"/>
            <a:r>
              <a:rPr lang="en-US" sz="5867" dirty="0"/>
              <a:t>Is it possible to talk about emotions in animals?</a:t>
            </a:r>
            <a:endParaRPr lang="tr-TR" sz="5867" dirty="0"/>
          </a:p>
        </p:txBody>
      </p:sp>
      <p:pic>
        <p:nvPicPr>
          <p:cNvPr id="4" name="Resim 3">
            <a:extLst>
              <a:ext uri="{FF2B5EF4-FFF2-40B4-BE49-F238E27FC236}">
                <a16:creationId xmlns:a16="http://schemas.microsoft.com/office/drawing/2014/main" id="{2202FAE2-E5A0-4444-8A1B-237CE5ADE93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80043" y="836712"/>
            <a:ext cx="4512501" cy="53190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13532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237</Words>
  <Application>Microsoft Office PowerPoint</Application>
  <PresentationFormat>Geniş ekran</PresentationFormat>
  <Paragraphs>29</Paragraphs>
  <Slides>5</Slides>
  <Notes>4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7</vt:i4>
      </vt:variant>
      <vt:variant>
        <vt:lpstr>Tema</vt:lpstr>
      </vt:variant>
      <vt:variant>
        <vt:i4>2</vt:i4>
      </vt:variant>
      <vt:variant>
        <vt:lpstr>Slayt Başlıkları</vt:lpstr>
      </vt:variant>
      <vt:variant>
        <vt:i4>5</vt:i4>
      </vt:variant>
    </vt:vector>
  </HeadingPairs>
  <TitlesOfParts>
    <vt:vector size="14" baseType="lpstr">
      <vt:lpstr>Abril Fatface</vt:lpstr>
      <vt:lpstr>Arial</vt:lpstr>
      <vt:lpstr>Arial Narrow</vt:lpstr>
      <vt:lpstr>Calibri</vt:lpstr>
      <vt:lpstr>Calibri Light</vt:lpstr>
      <vt:lpstr>Constantia</vt:lpstr>
      <vt:lpstr>Raleway</vt:lpstr>
      <vt:lpstr>Office Teması</vt:lpstr>
      <vt:lpstr>1_Office Teması</vt:lpstr>
      <vt:lpstr>Psychological theories about emotions</vt:lpstr>
      <vt:lpstr>PowerPoint Sunusu</vt:lpstr>
      <vt:lpstr>THREE QUESTIONS</vt:lpstr>
      <vt:lpstr>PowerPoint Sunusu</vt:lpstr>
      <vt:lpstr>Is it possible to talk about emotions in animals?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nailmert bıçakcı</dc:creator>
  <cp:lastModifiedBy>nailmert bıçakcı</cp:lastModifiedBy>
  <cp:revision>1</cp:revision>
  <dcterms:created xsi:type="dcterms:W3CDTF">2025-09-09T18:51:52Z</dcterms:created>
  <dcterms:modified xsi:type="dcterms:W3CDTF">2025-09-09T18:52:19Z</dcterms:modified>
</cp:coreProperties>
</file>