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B572BF-5E1B-4E92-9C97-783D9F0743C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9D9C324-6252-4CE0-AE53-8BE2F3925B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34C1366-BC76-48A1-8207-D19458B33C6B}"/>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5" name="Alt Bilgi Yer Tutucusu 4">
            <a:extLst>
              <a:ext uri="{FF2B5EF4-FFF2-40B4-BE49-F238E27FC236}">
                <a16:creationId xmlns:a16="http://schemas.microsoft.com/office/drawing/2014/main" id="{B6E28012-1121-4493-9B32-DB5C8AE4B9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BCC8DD-8452-4968-ABB4-548C1DBB9547}"/>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1133816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1AD92E-606B-4FEB-8B86-B0E0A29B3ED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F9D9B0-68CF-470A-855A-2F5F8B96F1F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55CA57-3F19-4A9D-BB65-ABC64BBC4452}"/>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5" name="Alt Bilgi Yer Tutucusu 4">
            <a:extLst>
              <a:ext uri="{FF2B5EF4-FFF2-40B4-BE49-F238E27FC236}">
                <a16:creationId xmlns:a16="http://schemas.microsoft.com/office/drawing/2014/main" id="{2411DA5D-0F2E-410F-9BE8-88A9C5B659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4513710-0F01-48BB-8EF9-280FBF6D3DC2}"/>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2163786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0466AF6-6D58-404B-8DAD-B6A74309C3C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FA217BB-44C1-46BC-9AF7-011A802E6B3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5036C69-FD96-4D3F-823B-260A2E406812}"/>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5" name="Alt Bilgi Yer Tutucusu 4">
            <a:extLst>
              <a:ext uri="{FF2B5EF4-FFF2-40B4-BE49-F238E27FC236}">
                <a16:creationId xmlns:a16="http://schemas.microsoft.com/office/drawing/2014/main" id="{29804709-D101-44D7-A31A-4D6CBD6B443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B9B358-3E52-4254-9C5D-8FA2CD70DBBD}"/>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296049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376A59-D16F-4223-B212-A36B977C103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8E1E0CC-C458-449C-8647-9878EE7B01D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D6CC8C5-A2C4-4FE5-90E5-10F13ED851E0}"/>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5" name="Alt Bilgi Yer Tutucusu 4">
            <a:extLst>
              <a:ext uri="{FF2B5EF4-FFF2-40B4-BE49-F238E27FC236}">
                <a16:creationId xmlns:a16="http://schemas.microsoft.com/office/drawing/2014/main" id="{C1B15CDF-724B-4F31-BB99-AEEC27A367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0BBB27D-BA79-4E3F-A8BA-A871D6E374D0}"/>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374991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873B59-20B6-49B2-B33A-C7C67F88AA4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6FCF5E1-A4F9-4F81-9EB1-FAA8D3BBA5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FD830EA-FFE0-4E9C-9D73-14F9407CBE36}"/>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5" name="Alt Bilgi Yer Tutucusu 4">
            <a:extLst>
              <a:ext uri="{FF2B5EF4-FFF2-40B4-BE49-F238E27FC236}">
                <a16:creationId xmlns:a16="http://schemas.microsoft.com/office/drawing/2014/main" id="{7BD8C653-3C6F-4EA9-8282-101AD56EB49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D877690-CBBC-4F66-B30A-9BE1203CCCBE}"/>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3275630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4CE68F-7B9A-4814-8147-4206D83D9AF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E8E42E9-A3E1-400A-A641-96167209B3A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EE20A5A-BDA9-4CFB-84BF-E729B12CF85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7719198-0140-4830-A7DC-7530E9BC0C60}"/>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6" name="Alt Bilgi Yer Tutucusu 5">
            <a:extLst>
              <a:ext uri="{FF2B5EF4-FFF2-40B4-BE49-F238E27FC236}">
                <a16:creationId xmlns:a16="http://schemas.microsoft.com/office/drawing/2014/main" id="{12E0F8E7-906B-4B88-B663-202C95B87FC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735D39E-F8A9-4CD2-A59B-E7E915518107}"/>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1497697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B7F5C3-F543-4F2F-AC13-95066BEB70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34FB76D-750E-4866-AB51-4E9380D9C1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F92E660-4253-4322-B132-445B3B09D90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529D61A-89D7-4059-8851-A1B62E80FF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F92269A-0628-4932-B646-F205480A9BA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CCE2BEC-B65E-42AE-B28E-4A8EA86FAEA8}"/>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8" name="Alt Bilgi Yer Tutucusu 7">
            <a:extLst>
              <a:ext uri="{FF2B5EF4-FFF2-40B4-BE49-F238E27FC236}">
                <a16:creationId xmlns:a16="http://schemas.microsoft.com/office/drawing/2014/main" id="{4111E931-75FC-4E94-9648-53C98D1C483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F96CF8E-4746-41B6-BE62-2295EE8C2DCD}"/>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29051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670FEB-4D05-4858-B56B-7547849AA13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233B703-07E7-4188-BA6A-191D980A2E19}"/>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4" name="Alt Bilgi Yer Tutucusu 3">
            <a:extLst>
              <a:ext uri="{FF2B5EF4-FFF2-40B4-BE49-F238E27FC236}">
                <a16:creationId xmlns:a16="http://schemas.microsoft.com/office/drawing/2014/main" id="{7B07D2D0-F852-489B-808E-88BB860EC24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CFA3EFF-054C-42A3-93DE-DD97F926E030}"/>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1542235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169D530-56D0-4A63-8DEB-2C49CECD6A64}"/>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3" name="Alt Bilgi Yer Tutucusu 2">
            <a:extLst>
              <a:ext uri="{FF2B5EF4-FFF2-40B4-BE49-F238E27FC236}">
                <a16:creationId xmlns:a16="http://schemas.microsoft.com/office/drawing/2014/main" id="{A51E53A7-C386-426D-9E14-E1F2EECFC7E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F90F53A-B15F-4AA4-A023-60EC174E8EBC}"/>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2525914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B93DE4-5DEE-44E9-9ED0-57DE592F4C2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29FC02D-F7D9-48D9-B66D-CE450805D4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87C3A85-D68B-4C8E-951A-D2D84268CC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17848FA-0954-42CE-83FB-6CB8704BC20A}"/>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6" name="Alt Bilgi Yer Tutucusu 5">
            <a:extLst>
              <a:ext uri="{FF2B5EF4-FFF2-40B4-BE49-F238E27FC236}">
                <a16:creationId xmlns:a16="http://schemas.microsoft.com/office/drawing/2014/main" id="{5F0522BD-4170-4E08-9E8C-88E8665D3E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D5D0443-8797-406C-9899-7F4F2B6A43B4}"/>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3475415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210880-B1E6-4D33-8B8A-3EE4B57846C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E0C6691-1502-4EBA-9029-FC566B352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A7BCFDC-40A1-4BFE-A489-1AB0AC395A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E350331-4E14-4BF5-B8C5-1DE34295C18A}"/>
              </a:ext>
            </a:extLst>
          </p:cNvPr>
          <p:cNvSpPr>
            <a:spLocks noGrp="1"/>
          </p:cNvSpPr>
          <p:nvPr>
            <p:ph type="dt" sz="half" idx="10"/>
          </p:nvPr>
        </p:nvSpPr>
        <p:spPr/>
        <p:txBody>
          <a:bodyPr/>
          <a:lstStyle/>
          <a:p>
            <a:fld id="{8648E1BA-8F69-424F-97A5-D56264AF1D2E}" type="datetimeFigureOut">
              <a:rPr lang="tr-TR" smtClean="0"/>
              <a:t>29.09.2022</a:t>
            </a:fld>
            <a:endParaRPr lang="tr-TR"/>
          </a:p>
        </p:txBody>
      </p:sp>
      <p:sp>
        <p:nvSpPr>
          <p:cNvPr id="6" name="Alt Bilgi Yer Tutucusu 5">
            <a:extLst>
              <a:ext uri="{FF2B5EF4-FFF2-40B4-BE49-F238E27FC236}">
                <a16:creationId xmlns:a16="http://schemas.microsoft.com/office/drawing/2014/main" id="{2E617C95-0BD8-42B3-831B-7C75E505AE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7E319E3-F0D5-42FA-88E9-4710189CF469}"/>
              </a:ext>
            </a:extLst>
          </p:cNvPr>
          <p:cNvSpPr>
            <a:spLocks noGrp="1"/>
          </p:cNvSpPr>
          <p:nvPr>
            <p:ph type="sldNum" sz="quarter" idx="12"/>
          </p:nvPr>
        </p:nvSpPr>
        <p:spPr/>
        <p:txBody>
          <a:bodyPr/>
          <a:lstStyle/>
          <a:p>
            <a:fld id="{F17D44C7-0598-459D-82B0-5004D706B78F}" type="slidenum">
              <a:rPr lang="tr-TR" smtClean="0"/>
              <a:t>‹#›</a:t>
            </a:fld>
            <a:endParaRPr lang="tr-TR"/>
          </a:p>
        </p:txBody>
      </p:sp>
    </p:spTree>
    <p:extLst>
      <p:ext uri="{BB962C8B-B14F-4D97-AF65-F5344CB8AC3E}">
        <p14:creationId xmlns:p14="http://schemas.microsoft.com/office/powerpoint/2010/main" val="1296252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0FE03F-19E9-4ECA-8651-4533ACB0D7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F49819D-A2EF-41B3-A1BD-95B8BD3871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A6A345A-8484-42F7-9D25-177CDD19BA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8E1BA-8F69-424F-97A5-D56264AF1D2E}" type="datetimeFigureOut">
              <a:rPr lang="tr-TR" smtClean="0"/>
              <a:t>29.09.2022</a:t>
            </a:fld>
            <a:endParaRPr lang="tr-TR"/>
          </a:p>
        </p:txBody>
      </p:sp>
      <p:sp>
        <p:nvSpPr>
          <p:cNvPr id="5" name="Alt Bilgi Yer Tutucusu 4">
            <a:extLst>
              <a:ext uri="{FF2B5EF4-FFF2-40B4-BE49-F238E27FC236}">
                <a16:creationId xmlns:a16="http://schemas.microsoft.com/office/drawing/2014/main" id="{92D6318F-433A-4A04-B86A-00D4C3C44B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ADC4A73-9391-4EFE-81C3-C8AB16DE97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7D44C7-0598-459D-82B0-5004D706B78F}" type="slidenum">
              <a:rPr lang="tr-TR" smtClean="0"/>
              <a:t>‹#›</a:t>
            </a:fld>
            <a:endParaRPr lang="tr-TR"/>
          </a:p>
        </p:txBody>
      </p:sp>
    </p:spTree>
    <p:extLst>
      <p:ext uri="{BB962C8B-B14F-4D97-AF65-F5344CB8AC3E}">
        <p14:creationId xmlns:p14="http://schemas.microsoft.com/office/powerpoint/2010/main" val="3486477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2120D3-BFF0-45C3-A863-3ACFFD2E700A}"/>
              </a:ext>
            </a:extLst>
          </p:cNvPr>
          <p:cNvSpPr>
            <a:spLocks noGrp="1"/>
          </p:cNvSpPr>
          <p:nvPr>
            <p:ph type="ctrTitle"/>
          </p:nvPr>
        </p:nvSpPr>
        <p:spPr/>
        <p:txBody>
          <a:bodyPr/>
          <a:lstStyle/>
          <a:p>
            <a:r>
              <a:rPr lang="tr-TR" sz="1800" b="1" i="0" dirty="0">
                <a:solidFill>
                  <a:srgbClr val="212529"/>
                </a:solidFill>
                <a:effectLst/>
                <a:latin typeface="Calibri" panose="020F0502020204030204" pitchFamily="34" charset="0"/>
              </a:rPr>
              <a:t>1.MÜRACAATÇILARA İLİŞKİN ETİK SORUMLULUKLAR</a:t>
            </a:r>
            <a:endParaRPr lang="tr-TR" dirty="0"/>
          </a:p>
        </p:txBody>
      </p:sp>
      <p:sp>
        <p:nvSpPr>
          <p:cNvPr id="3" name="Alt Başlık 2">
            <a:extLst>
              <a:ext uri="{FF2B5EF4-FFF2-40B4-BE49-F238E27FC236}">
                <a16:creationId xmlns:a16="http://schemas.microsoft.com/office/drawing/2014/main" id="{80D12EA0-790B-440D-80C9-637A420F4190}"/>
              </a:ext>
            </a:extLst>
          </p:cNvPr>
          <p:cNvSpPr>
            <a:spLocks noGrp="1"/>
          </p:cNvSpPr>
          <p:nvPr>
            <p:ph type="subTitle" idx="1"/>
          </p:nvPr>
        </p:nvSpPr>
        <p:spPr/>
        <p:txBody>
          <a:bodyPr/>
          <a:lstStyle/>
          <a:p>
            <a:r>
              <a:rPr lang="tr-TR" dirty="0" err="1"/>
              <a:t>Öğr</a:t>
            </a:r>
            <a:r>
              <a:rPr lang="tr-TR" dirty="0"/>
              <a:t>. Gör. Dr. Ezgi Arslan Özdemir</a:t>
            </a:r>
          </a:p>
        </p:txBody>
      </p:sp>
    </p:spTree>
    <p:extLst>
      <p:ext uri="{BB962C8B-B14F-4D97-AF65-F5344CB8AC3E}">
        <p14:creationId xmlns:p14="http://schemas.microsoft.com/office/powerpoint/2010/main" val="2840333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72450C-BF81-44DA-A83B-22A71D11A27C}"/>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1.09. Çıkar Çatışmaları</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0FCA5A37-2922-49D6-B475-8C35A3805DD6}"/>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Çıkar çatışmalarına karşı duyarlı olmalı ve hizmetlerin mesleki anlayışla ve tarafsızca verilmesine engel olabilecek durumların ortaya çıkmasını önlemelidir. Mevcut ya da olası çıkar çatışması durumunda müracaatçıları bilgilendirmeli ve ortaya çıkabilecek sorunları müracaatçının ihtiyaçlarını temel alarak çözmeye çalışmalıdır.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Herhangi bir mesleki ilişkiden dolayı haksız kazanç sağlamamalı ve kişisel, dinsel, siyasal ya da iş konularındaki çıkarları doğrultusunda müracaatçılarını kullanmamalıdır.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35777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4BBB82-4055-4777-B239-76F8D94B916F}"/>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1.10. Hizmetler İçin Ödemeler</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13AAA325-04B1-4A7B-AE77-20496E84697B}"/>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Kamu ya da özel sektörde ücretli, maaşlı çalışan sosyal hizmet uzmanlarının müracaatçılardan ayrıca bir ödeme kabul etmesi, hediye alması ya da müracaatçının ürettiği mal ve hizmetlerden ücretsiz yararlanması veya bunları kabul etmesi söz konusu olamaz.</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Uzmanlık alanına giren özel hizmet sunması halinde ise ücretleri belirlerken, ücretlerin verilen hizmete uygun, makul ve eşit olmasına dikkat etmeli; müracaatçıların ödeme gücünü göz önünde bulundurmalıdır.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307345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5CFA36-02E0-401B-B428-71C315E9A7C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2A7F57D-BFD5-426B-9E02-15B5D42BF9D6}"/>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1.11. Duygusal/Cinsel İlişki</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şu anki ve geçmişteki müracaatçılarıyla ister isteğe bağlı isterse zorla olsun, duygusal/cinsel aktivitelere ya da temasa girmemelidir.</a:t>
            </a:r>
            <a:endParaRPr lang="tr-TR" b="0" i="0" dirty="0">
              <a:solidFill>
                <a:srgbClr val="212529"/>
              </a:solidFill>
              <a:effectLst/>
              <a:latin typeface="-apple-system"/>
            </a:endParaRPr>
          </a:p>
          <a:p>
            <a:pPr algn="just"/>
            <a:r>
              <a:rPr lang="tr-TR" sz="1800" b="1" i="0" dirty="0">
                <a:solidFill>
                  <a:srgbClr val="212529"/>
                </a:solidFill>
                <a:effectLst/>
                <a:latin typeface="Calibri" panose="020F0502020204030204" pitchFamily="34" charset="0"/>
              </a:rPr>
              <a:t>1.12. Fiziksel Temas</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 müracaatçıya psikolojik açıdan zarar verme olasılığı varsa, müracaatçıyla fiziksel temas (kucaklaşmak gibi) kurmamalıdır. Müracaatçıyla fiziksel temas kurulması durumunda, bu fiziksel temasın açık, makul ve kültürel açıdan kabul edilebilir sınırlarını oluşturmaktan sorumludur.</a:t>
            </a:r>
            <a:endParaRPr lang="tr-TR" b="0" i="0" dirty="0">
              <a:solidFill>
                <a:srgbClr val="212529"/>
              </a:solidFill>
              <a:effectLst/>
              <a:latin typeface="-apple-system"/>
            </a:endParaRPr>
          </a:p>
          <a:p>
            <a:pPr algn="just"/>
            <a:r>
              <a:rPr lang="tr-TR" sz="1800" b="1" i="0" dirty="0">
                <a:solidFill>
                  <a:srgbClr val="212529"/>
                </a:solidFill>
                <a:effectLst/>
                <a:latin typeface="Calibri" panose="020F0502020204030204" pitchFamily="34" charset="0"/>
              </a:rPr>
              <a:t>1.13. Cinsel Taciz</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müracaatçılarını cinsellik içeren sözler ya da davranışlar vb. ile taciz etmemelidir.</a:t>
            </a:r>
            <a:endParaRPr lang="tr-TR" b="0" i="0" dirty="0">
              <a:solidFill>
                <a:srgbClr val="212529"/>
              </a:solidFill>
              <a:effectLst/>
              <a:latin typeface="-apple-system"/>
            </a:endParaRPr>
          </a:p>
          <a:p>
            <a:pPr algn="just"/>
            <a:r>
              <a:rPr lang="tr-TR" sz="1800" b="1" i="0" dirty="0">
                <a:solidFill>
                  <a:srgbClr val="212529"/>
                </a:solidFill>
                <a:effectLst/>
                <a:latin typeface="Calibri" panose="020F0502020204030204" pitchFamily="34" charset="0"/>
              </a:rPr>
              <a:t>1.14. Küçük Düşürücü Dil Kullanma</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müracaatçılarına yönelik ya da müracaatçıları hakkında yazılı ya da sözlü olarak küçük düşürücü dil kullanmamalı; müracaatçılarıyla ya da onlar hakkındaki her türlü iletişimlerinde özenli ve saygılı bir dil kullanmalıdır.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668856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30A66F-6EEF-4431-8FAB-4247997AE8B8}"/>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E19CDC59-01F4-4156-8D9E-BB17A0EF1E26}"/>
              </a:ext>
            </a:extLst>
          </p:cNvPr>
          <p:cNvSpPr>
            <a:spLocks noGrp="1"/>
          </p:cNvSpPr>
          <p:nvPr>
            <p:ph idx="1"/>
          </p:nvPr>
        </p:nvSpPr>
        <p:spPr/>
        <p:txBody>
          <a:bodyPr/>
          <a:lstStyle/>
          <a:p>
            <a:r>
              <a:rPr lang="tr-TR" dirty="0"/>
              <a:t>Sosyal Hizmet Uzmanları Derneği</a:t>
            </a:r>
          </a:p>
          <a:p>
            <a:r>
              <a:rPr lang="tr-TR" dirty="0">
                <a:hlinkClick r:id="rId2"/>
              </a:rPr>
              <a:t>http://shuder.org/Sayfa/etik-ilkeler1787</a:t>
            </a:r>
            <a:r>
              <a:rPr lang="tr-TR" dirty="0"/>
              <a:t> </a:t>
            </a:r>
          </a:p>
        </p:txBody>
      </p:sp>
    </p:spTree>
    <p:extLst>
      <p:ext uri="{BB962C8B-B14F-4D97-AF65-F5344CB8AC3E}">
        <p14:creationId xmlns:p14="http://schemas.microsoft.com/office/powerpoint/2010/main" val="380171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A416C0-BFF2-4EE6-994E-6AB8A0A645A0}"/>
              </a:ext>
            </a:extLst>
          </p:cNvPr>
          <p:cNvSpPr>
            <a:spLocks noGrp="1"/>
          </p:cNvSpPr>
          <p:nvPr>
            <p:ph type="title"/>
          </p:nvPr>
        </p:nvSpPr>
        <p:spPr/>
        <p:txBody>
          <a:bodyPr/>
          <a:lstStyle/>
          <a:p>
            <a:r>
              <a:rPr lang="tr-TR" b="1" i="0" dirty="0">
                <a:solidFill>
                  <a:srgbClr val="212529"/>
                </a:solidFill>
                <a:effectLst/>
                <a:latin typeface="Calibri" panose="020F0502020204030204" pitchFamily="34" charset="0"/>
              </a:rPr>
              <a:t>1.01. Müracaatçılara Bağlılık</a:t>
            </a:r>
            <a:endParaRPr lang="tr-TR" dirty="0"/>
          </a:p>
        </p:txBody>
      </p:sp>
      <p:sp>
        <p:nvSpPr>
          <p:cNvPr id="3" name="İçerik Yer Tutucusu 2">
            <a:extLst>
              <a:ext uri="{FF2B5EF4-FFF2-40B4-BE49-F238E27FC236}">
                <a16:creationId xmlns:a16="http://schemas.microsoft.com/office/drawing/2014/main" id="{64B4E22E-B39D-4474-A850-A985968D246F}"/>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a) Sosyal hizmet uzmanlarının temel sorumluluğu toplumsal sorumluluklarını da göz ardı etmeden, müracaatçılarının gereksinimlerini esas alarak, onların iyilik durumlarını geliştirmektir. Topluma ve müracaatçıya yönelik sorumlulukların çatışması durumunda müracaatçısına öneriler sunmalıdır.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Sosyal hizmet uzmanları, müracaatçıların bireysel amaçları, sorumlulukları ve farklılıkları olduğunu kabul eder. Hiçbir biçimde ayrımcılık yapmaksızın, müracaatçıların tümüne aynı isteklilikle yardımcı olur.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223793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4769F3-49AC-4C14-825A-FFE10C6E40D6}"/>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1.02. Kültürel Yetkinlik ve Sosyal Farklılık</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22B1C4D8-00F6-4B8B-8467-812811506D66}"/>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Kültürü, kültürün insan davranışı üzerindeki etkisini ve toplumdaki işlevini anlamalı; her kültürün güçlü yönleri olduğunu kabul etmelidir.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Müracaatçının kültürü hakkında bilgi sahibi olmalı; kültürel farklılıkları kabul etmeli ve duyarlı olmalı; hizmetleri sunarken müracaatçının kültürünü göz önünde bulundurarak davranmalıdır.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c) Sosyal farklılıkların doğasını ve ırk, renk, etnik ve ulusal köken, cinsiyet, yaş, medeni durum, siyasal görüş, dinsel inanç, cinsel tercih, zihinsel ya da fiziksel özür gibi farklılıklara yönelik baskıları anlamaya çalışmalı ve bu konuda eğitim programlarına katılmalı ve kendini geliştirmelidir.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680401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7AF558-7CF7-4508-AC3A-50357CB13AC9}"/>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1.03. Kendi Kaderini Belirleme</a:t>
            </a:r>
            <a:endParaRPr lang="tr-TR" dirty="0"/>
          </a:p>
        </p:txBody>
      </p:sp>
      <p:sp>
        <p:nvSpPr>
          <p:cNvPr id="3" name="İçerik Yer Tutucusu 2">
            <a:extLst>
              <a:ext uri="{FF2B5EF4-FFF2-40B4-BE49-F238E27FC236}">
                <a16:creationId xmlns:a16="http://schemas.microsoft.com/office/drawing/2014/main" id="{D1C52DA7-12B3-4AC7-B03F-C71BBB4E7812}"/>
              </a:ext>
            </a:extLst>
          </p:cNvPr>
          <p:cNvSpPr>
            <a:spLocks noGrp="1"/>
          </p:cNvSpPr>
          <p:nvPr>
            <p:ph idx="1"/>
          </p:nvPr>
        </p:nvSpPr>
        <p:spPr/>
        <p:txBody>
          <a:bodyPr/>
          <a:lstStyle/>
          <a:p>
            <a:pPr algn="just"/>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Müracaatçılarının kendi kaderini belirleme hakkına saygı duyar ve bunun geliştirilmesi için çalışır. b) Müracaatçılarına - başkalarının haklarını ihlal etmemek koşuluyla- kendisini gerçekleştirmesi ve potansiyelini en üst düzeye ulaştırması için yardımcı olur.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Müracaatçılarına yaşamlarının diğer alanlarında karşılaştıkları sorunları çözmeleri için de yardımcı olur. Bu nedenle, yalnızca çalışılan kuruluşun hizmetlerinden değil, insan olarak hak ettiği diğer bütün hizmetlerden ve sosyal güvenlik sisteminden yararlanmasını sağlamak amacıyla onları yönlendirir.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524021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829787-AE6E-47DC-9F55-177E31A88139}"/>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1.04. Mahremiyet ve Gizlilik</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BED8A2E9-5ECF-49BE-A0B3-40806D18EA37}"/>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Müracaatçıyla güven, gizlilik ve özel hayatın korunması; elde edilen bilginin sorumlu bir biçimde kullanılması temeline dayalı ilişki kurar ve sürdürür.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Müracaatçılarından hizmet sunumu, sosyal inceleme ve araştırma için gerekli olmadıkça mahremiyet içeren bilgi istememelidir. Mahremiyet içeren bilginin alınması durumunda gizlilik ilkesine uymalıdır.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Gizli bilgiyi ancak, müracaatçının veya müracaatçı adına onay vermeye yasal olarak yetkili bir kişinin bilgilendirilmiş onayı olması durumunda açığa vurabilir.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d) Profesyonel hizmet sunumu sırasında elde edilen tüm bilgilerin gizliliğini - mesleki zorunluluklar hariç- sağlamak zorundadır. Genel olarak, elde ettikleri bilgiyi (müracaatçının kendisine veya başkalarına kısa, orta ve uzun vadede zarar verme riski olmadıkça veya yasal olarak müracaatçının onayı olmaksızın açıklama gerekmedikçe) gizli tutmalıdır. Her durumda, elde ettikleri gizli bilgiyi, istenen amaca ulaşmak için gerekli olduğu ölçüde açıklamalı; sadece açıklama yapılması gereken konu ile doğrudan ilgili bilgiyi vermelidir.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e) Müracaatçıya gizli bilginin açıklanacağını söylemeli ve açıklama yapılmadan önce, eğer mümkünse bunun olası sonuçları hakkında onu bilgilendirmelidir.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50562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F9AEBB-747E-4EEA-928C-64DAAF05E5FE}"/>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1.05. Bilgilendirilmiş Onay</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98F8150C-93F6-4F58-9FB9-3AF89F1500EC}"/>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Mesleki ilişki çerçevesinde hizmet sunarken, hizmetlerin amacı, süresi, olası riskleri ve sınırlılıkları, hizmet seçenekleri ve hizmetleri onaylama ya da onayını geri çekme hakkı konularında açık, anlaşılır bir dille müracaatçıları bilgilendirmeli ve müracaatçıya soru sorma fırsatı sağlamalıdır.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Müracaatçıların okuma-yazma bilmemeleri ya da uygulama ortamında kullanılan dili anlamada güçlük çekmeleri durumunda, müracaatçıların konuyu kavramaları için gerekli adımları atmalıdır. Bunun için müracaatçılara ayrıntılı bir sözel açıklama yapmalı; gerekirse bir çevirmen bulma veya bu konuda açıklayıcı bilgi verebilecek kişilerden yararlanmalıdır.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c) Müracaatçıların bilgilendirilmiş onay verme kapasitesinin olmaması durumunda, uygun üçüncü şahıslardan izin alarak ya da müracaatçıların kavrama düzeyine göre onları bilgilendirerek, müracaatçının haklarını korumalı ve üçüncü şahısların müracaatçının arzusuna ve gereksinimine göre hareket etmesini sağlamalıdır.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1954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C355D8-0F85-4A22-BCCD-521F4F6E1F8C}"/>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1.06. Kayıtlara Ulaşma</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CA90455A-8B26-45FE-9A16-F61EAEC5A778}"/>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Müracaatçıların kendileriyle ilgili kayıtlara makul ölçülerde ulaşmalarını sağlamalıdır. Müracaatçıların kendileriyle ilgili kayıtlara ulaşmaları yanlış anlamaya ya da zarara neden olabileceğinden kayıtların ne anlama geldiği konusunda müracaatçıya yardımcı olmalıdır. Kayıtlara ulaşmaları müracaatçılara zarar verebilecek ise kayıtları bölümlere ayırmalıdır. Müracaatçının istekleri, kayıtların tamamının ya da bir kısmının saklanmasının nedeni müracaatçının dosyasında yer almalıdır.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Müracaatçıların kayıtlara ulaşmasına yardımcı olurken, diğer insanlara ilişkin bilgilerin gizliliğini sağlamalıdır.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957411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4AAD08-FF76-402F-9AAC-8DAE3F9BF327}"/>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1.07. Hizmetlerin Kesintiye Uğramaması</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10419F53-9F38-45F8-99BE-CBCD0F066918}"/>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 yer değiştirme, hastalık, sakatlık ya da ölüm gibi beklenmedik durumlar nedeniyle hizmetlerin kesintiye uğramaması için makul çabayı harcayarak önlemler almalıdır.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988218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57FECF-5139-48DD-A019-782715629E73}"/>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1.08. Hizmetin Sonlandırılması</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9111BB2F-6825-4EA7-A557-FC87F33CD17E}"/>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Gereksinim duyulmaması ya da müracaatçının gereksinimlerine yanıt verilememesi durumunda, müracaatçıya verilen hizmetleri ve mesleki ilişkiyi sonlandırmalıdır.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Hizmetlerin sonlandırılması ya da kesilmesi olasılığı var ise, müracaatçıyı bilgilendirmeli, onun gereksinimlerine ve tercihlerine uygun olarak hizmetlerin devamını sağlamak için nakil ya da havale olanaklarını araştırmalıdır.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Çalıştıkları kurumdan ayrılmaları durumunda, müracaatçıyı bilgilendirmeli, hizmetlerin sürekliliği için uygun seçenekleri aktarmalı ve bunların olumlu ve olumsuz yönlerini anlatmalıdır.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5125894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1122</Words>
  <Application>Microsoft Office PowerPoint</Application>
  <PresentationFormat>Geniş ekran</PresentationFormat>
  <Paragraphs>57</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-apple-system</vt:lpstr>
      <vt:lpstr>Arial</vt:lpstr>
      <vt:lpstr>Calibri</vt:lpstr>
      <vt:lpstr>Calibri Light</vt:lpstr>
      <vt:lpstr>Office Teması</vt:lpstr>
      <vt:lpstr>1.MÜRACAATÇILARA İLİŞKİN ETİK SORUMLULUKLAR</vt:lpstr>
      <vt:lpstr>1.01. Müracaatçılara Bağlılık</vt:lpstr>
      <vt:lpstr>1.02. Kültürel Yetkinlik ve Sosyal Farklılık </vt:lpstr>
      <vt:lpstr>1.03. Kendi Kaderini Belirleme</vt:lpstr>
      <vt:lpstr>1.04. Mahremiyet ve Gizlilik </vt:lpstr>
      <vt:lpstr>1.05. Bilgilendirilmiş Onay </vt:lpstr>
      <vt:lpstr>1.06. Kayıtlara Ulaşma </vt:lpstr>
      <vt:lpstr>1.07. Hizmetlerin Kesintiye Uğramaması </vt:lpstr>
      <vt:lpstr>1.08. Hizmetin Sonlandırılması </vt:lpstr>
      <vt:lpstr>1.09. Çıkar Çatışmaları </vt:lpstr>
      <vt:lpstr>1.10. Hizmetler İçin Ödemeler </vt:lpstr>
      <vt:lpstr>PowerPoint Sunusu</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Ezgi Arslan</dc:creator>
  <cp:lastModifiedBy>Ezgi Arslan</cp:lastModifiedBy>
  <cp:revision>2</cp:revision>
  <dcterms:created xsi:type="dcterms:W3CDTF">2022-09-29T05:49:00Z</dcterms:created>
  <dcterms:modified xsi:type="dcterms:W3CDTF">2022-09-29T05:54:56Z</dcterms:modified>
</cp:coreProperties>
</file>