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0" r:id="rId1"/>
  </p:sldMasterIdLst>
  <p:notesMasterIdLst>
    <p:notesMasterId r:id="rId26"/>
  </p:notesMasterIdLst>
  <p:handoutMasterIdLst>
    <p:handoutMasterId r:id="rId27"/>
  </p:handoutMasterIdLst>
  <p:sldIdLst>
    <p:sldId id="256" r:id="rId2"/>
    <p:sldId id="360" r:id="rId3"/>
    <p:sldId id="383" r:id="rId4"/>
    <p:sldId id="351" r:id="rId5"/>
    <p:sldId id="368" r:id="rId6"/>
    <p:sldId id="373" r:id="rId7"/>
    <p:sldId id="369" r:id="rId8"/>
    <p:sldId id="370" r:id="rId9"/>
    <p:sldId id="340" r:id="rId10"/>
    <p:sldId id="372" r:id="rId11"/>
    <p:sldId id="364" r:id="rId12"/>
    <p:sldId id="365" r:id="rId13"/>
    <p:sldId id="353" r:id="rId14"/>
    <p:sldId id="382" r:id="rId15"/>
    <p:sldId id="354" r:id="rId16"/>
    <p:sldId id="355" r:id="rId17"/>
    <p:sldId id="374" r:id="rId18"/>
    <p:sldId id="375" r:id="rId19"/>
    <p:sldId id="376" r:id="rId20"/>
    <p:sldId id="378" r:id="rId21"/>
    <p:sldId id="377" r:id="rId22"/>
    <p:sldId id="379" r:id="rId23"/>
    <p:sldId id="381" r:id="rId24"/>
    <p:sldId id="3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27.12.2022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27.12.2022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27.12.2022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6CA9836-7AF8-48AD-96F7-E56380BC7992}"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40257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56A6A2F-4D81-4863-900B-5A937E269C96}"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99436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853B3A0A-7F4A-47F9-94E8-0B87F2DE373B}"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44540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0FC9E3C-4132-4248-A793-CA0FBB925175}"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201440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6EC20C28-8DEA-4098-A5FC-BC5CB71A2980}"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315718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72E67BC-09CC-4945-9C44-0F376E00F714}"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788612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CA99142-A3A4-47F0-9844-ECB1D89FE013}"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06499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B829F6D-25C6-44A9-A3DC-C24833091B00}"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20648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8FD1A3F-7062-4CEE-B459-7733F4641A67}"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98065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7B016E6-AF6F-4379-837A-934346D468BC}" type="datetime1">
              <a:rPr lang="tr-TR" smtClean="0"/>
              <a:t>27.12.2022</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47453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CA1C6CD-CEAC-44EF-95E5-6DB5F5CE6504}"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74260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A503074-0035-433B-B564-F1EFE9C10614}" type="datetime1">
              <a:rPr lang="tr-TR" smtClean="0"/>
              <a:t>27.12.2022</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140638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1050A6-F44A-4EB4-9FE9-1CF06AA8E419}" type="datetime1">
              <a:rPr lang="tr-TR" smtClean="0"/>
              <a:t>27.12.2022</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67409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7F8A8-ADE3-44C2-A432-2F32328EAC7D}" type="datetime1">
              <a:rPr lang="tr-TR" smtClean="0"/>
              <a:t>27.12.2022</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11809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DDF06CC-150D-4A99-A8B9-FCDB0CBC59D3}"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94205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E47D52E2-790D-4CD6-902D-5CCC1E685C84}" type="datetime1">
              <a:rPr lang="tr-TR" smtClean="0"/>
              <a:t>27.12.2022</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88508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1309A4C-E77E-4983-8CC3-D932F8EC170E}" type="datetime1">
              <a:rPr lang="tr-TR" smtClean="0"/>
              <a:t>27.12.2022</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132946113"/>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 id="2147483814" r:id="rId14"/>
    <p:sldLayoutId id="2147483815" r:id="rId15"/>
    <p:sldLayoutId id="2147483816" r:id="rId16"/>
  </p:sldLayoutIdLst>
  <p:hf hdr="0" ft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071664" y="836712"/>
            <a:ext cx="6480720" cy="2214246"/>
          </a:xfrm>
        </p:spPr>
        <p:txBody>
          <a:bodyPr anchor="ctr">
            <a:normAutofit/>
          </a:bodyPr>
          <a:lstStyle/>
          <a:p>
            <a:pPr algn="ctr"/>
            <a:r>
              <a:rPr lang="tr-TR" sz="2700" b="1" spc="-1" dirty="0">
                <a:solidFill>
                  <a:schemeClr val="tx1"/>
                </a:solidFill>
                <a:uFill>
                  <a:solidFill>
                    <a:srgbClr val="FFFFFF"/>
                  </a:solidFill>
                </a:uFill>
                <a:latin typeface="Times New Roman" pitchFamily="18" charset="0"/>
                <a:cs typeface="Times New Roman" pitchFamily="18" charset="0"/>
              </a:rPr>
              <a:t>ANKARA ÜNİVERSİTESİ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SAĞLIK BİLİMLERİ FAKÜLTESİ</a:t>
            </a:r>
            <a:br>
              <a:rPr lang="tr-TR" sz="2700" b="1" spc="-1" dirty="0">
                <a:solidFill>
                  <a:schemeClr val="tx1"/>
                </a:solidFill>
                <a:uFill>
                  <a:solidFill>
                    <a:srgbClr val="FFFFFF"/>
                  </a:solidFill>
                </a:uFill>
                <a:latin typeface="Times New Roman" pitchFamily="18" charset="0"/>
                <a:cs typeface="Times New Roman" pitchFamily="18" charset="0"/>
              </a:rPr>
            </a:br>
            <a:r>
              <a:rPr lang="tr-TR" sz="2700" b="1" spc="-1" dirty="0">
                <a:solidFill>
                  <a:schemeClr val="tx1"/>
                </a:solidFill>
                <a:uFill>
                  <a:solidFill>
                    <a:srgbClr val="FFFFFF"/>
                  </a:solidFill>
                </a:uFill>
                <a:latin typeface="Times New Roman" pitchFamily="18" charset="0"/>
                <a:cs typeface="Times New Roman" pitchFamily="18" charset="0"/>
              </a:rPr>
              <a:t>SOSYAL HİZMET ANABİLİM DALI</a:t>
            </a:r>
            <a:br>
              <a:rPr lang="tr-TR" sz="2700" b="1" spc="-1" dirty="0">
                <a:solidFill>
                  <a:schemeClr val="tx1"/>
                </a:solidFill>
                <a:uFill>
                  <a:solidFill>
                    <a:srgbClr val="FFFFFF"/>
                  </a:solidFill>
                </a:uFill>
                <a:latin typeface="Times New Roman" pitchFamily="18" charset="0"/>
                <a:cs typeface="Times New Roman" pitchFamily="18" charset="0"/>
              </a:rPr>
            </a:b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2207568" y="3158970"/>
            <a:ext cx="7704856"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z="2400" spc="-1" dirty="0">
                <a:solidFill>
                  <a:schemeClr val="tx1"/>
                </a:solidFill>
                <a:uFill>
                  <a:solidFill>
                    <a:srgbClr val="FFFFFF"/>
                  </a:solidFill>
                </a:uFill>
                <a:latin typeface="Times New Roman" pitchFamily="18" charset="0"/>
                <a:cs typeface="Times New Roman" pitchFamily="18" charset="0"/>
              </a:rPr>
              <a:t>Dersin adı: Tıbbi Sosyal Hizmet</a:t>
            </a:r>
          </a:p>
          <a:p>
            <a:pPr marL="257310" indent="-256770" algn="just">
              <a:spcBef>
                <a:spcPts val="751"/>
              </a:spcBef>
            </a:pPr>
            <a:r>
              <a:rPr lang="tr-TR" sz="2400" spc="-1" dirty="0">
                <a:solidFill>
                  <a:schemeClr val="tx1"/>
                </a:solidFill>
                <a:uFill>
                  <a:solidFill>
                    <a:srgbClr val="FFFFFF"/>
                  </a:solidFill>
                </a:uFill>
                <a:latin typeface="Times New Roman" pitchFamily="18" charset="0"/>
                <a:cs typeface="Times New Roman" pitchFamily="18" charset="0"/>
              </a:rPr>
              <a:t>Öğretim Elemanı: Satı GÜL KAPISIZ</a:t>
            </a:r>
          </a:p>
          <a:p>
            <a:pPr marL="257310" indent="-256770" algn="just">
              <a:spcBef>
                <a:spcPts val="751"/>
              </a:spcBef>
            </a:pPr>
            <a:r>
              <a:rPr lang="tr-TR" sz="2400" spc="-1" dirty="0">
                <a:solidFill>
                  <a:schemeClr val="tx1"/>
                </a:solidFill>
                <a:uFill>
                  <a:solidFill>
                    <a:srgbClr val="FFFFFF"/>
                  </a:solidFill>
                </a:uFill>
                <a:latin typeface="Times New Roman" pitchFamily="18" charset="0"/>
                <a:cs typeface="Times New Roman" pitchFamily="18" charset="0"/>
              </a:rPr>
              <a:t>Konu: Acil Servis Birimlerinde Sosyal Hizmet Uygulamaları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2007 yılında ABD’de yapılan bir çalışmada acil servis birimlerine en çok </a:t>
            </a:r>
            <a:r>
              <a:rPr lang="tr-TR" sz="2400" b="1" i="1" dirty="0">
                <a:effectLst/>
                <a:latin typeface="Times New Roman" panose="02020603050405020304" pitchFamily="18" charset="0"/>
                <a:ea typeface="Times New Roman" panose="02020603050405020304" pitchFamily="18" charset="0"/>
              </a:rPr>
              <a:t>yaşlıların</a:t>
            </a:r>
            <a:r>
              <a:rPr lang="tr-TR" sz="2400" dirty="0">
                <a:effectLst/>
                <a:latin typeface="Times New Roman" panose="02020603050405020304" pitchFamily="18" charset="0"/>
                <a:ea typeface="Times New Roman" panose="02020603050405020304" pitchFamily="18" charset="0"/>
              </a:rPr>
              <a:t> ve </a:t>
            </a:r>
            <a:r>
              <a:rPr lang="tr-TR" sz="2400" b="1" i="1" dirty="0">
                <a:effectLst/>
                <a:latin typeface="Times New Roman" panose="02020603050405020304" pitchFamily="18" charset="0"/>
                <a:ea typeface="Times New Roman" panose="02020603050405020304" pitchFamily="18" charset="0"/>
              </a:rPr>
              <a:t>evsiz insanların </a:t>
            </a:r>
            <a:r>
              <a:rPr lang="tr-TR" sz="2400" dirty="0">
                <a:effectLst/>
                <a:latin typeface="Times New Roman" panose="02020603050405020304" pitchFamily="18" charset="0"/>
                <a:ea typeface="Times New Roman" panose="02020603050405020304" pitchFamily="18" charset="0"/>
              </a:rPr>
              <a:t>başvurduğu tespit edilmiştir. Özelliklede </a:t>
            </a:r>
            <a:r>
              <a:rPr lang="tr-TR" sz="2400" dirty="0">
                <a:solidFill>
                  <a:srgbClr val="FF0000"/>
                </a:solidFill>
                <a:effectLst/>
                <a:latin typeface="Times New Roman" panose="02020603050405020304" pitchFamily="18" charset="0"/>
                <a:ea typeface="Times New Roman" panose="02020603050405020304" pitchFamily="18" charset="0"/>
              </a:rPr>
              <a:t>evsiz</a:t>
            </a:r>
            <a:r>
              <a:rPr lang="tr-TR" sz="2400" dirty="0">
                <a:effectLst/>
                <a:latin typeface="Times New Roman" panose="02020603050405020304" pitchFamily="18" charset="0"/>
                <a:ea typeface="Times New Roman" panose="02020603050405020304" pitchFamily="18" charset="0"/>
              </a:rPr>
              <a:t> kişilerin sıcak bir yer, yiyecek yemek ve tıbbi bakım ihtiyaçları için acil servis birimlerini kullandıkları belirlenmiştir. </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Sosyal hizmet uzmanının bu başvuruları değerlendirerek evsiz kişileri uygun diğer hizmetlere yönlendirme işlevini yerine getirmesi gerekmektedir.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10</a:t>
            </a:fld>
            <a:endParaRPr lang="tr-TR" dirty="0"/>
          </a:p>
        </p:txBody>
      </p:sp>
    </p:spTree>
    <p:extLst>
      <p:ext uri="{BB962C8B-B14F-4D97-AF65-F5344CB8AC3E}">
        <p14:creationId xmlns:p14="http://schemas.microsoft.com/office/powerpoint/2010/main" val="2911606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a:bodyPr>
          <a:lstStyle/>
          <a:p>
            <a:pPr marL="457740" indent="-457200" algn="just">
              <a:buClr>
                <a:srgbClr val="B31166"/>
              </a:buClr>
              <a:buFont typeface="Wingdings" panose="05000000000000000000" pitchFamily="2" charset="2"/>
              <a:buChar char="ü"/>
            </a:pPr>
            <a:r>
              <a:rPr lang="tr-TR" sz="2800" dirty="0">
                <a:latin typeface="Times New Roman" panose="02020603050405020304" pitchFamily="18" charset="0"/>
                <a:ea typeface="Times New Roman" panose="02020603050405020304" pitchFamily="18" charset="0"/>
              </a:rPr>
              <a:t>A</a:t>
            </a:r>
            <a:r>
              <a:rPr lang="tr-TR" sz="2800" dirty="0">
                <a:effectLst/>
                <a:latin typeface="Times New Roman" panose="02020603050405020304" pitchFamily="18" charset="0"/>
                <a:ea typeface="Times New Roman" panose="02020603050405020304" pitchFamily="18" charset="0"/>
              </a:rPr>
              <a:t>cil servislerde çalışan sosyal hizmet uzmanları </a:t>
            </a:r>
            <a:r>
              <a:rPr lang="tr-TR" sz="2800" b="1" dirty="0">
                <a:effectLst/>
                <a:latin typeface="Times New Roman" panose="02020603050405020304" pitchFamily="18" charset="0"/>
                <a:ea typeface="Times New Roman" panose="02020603050405020304" pitchFamily="18" charset="0"/>
              </a:rPr>
              <a:t>kadın, yaşlı ve çocuklara ilişkin şiddet, ihmal/istismar mağduru </a:t>
            </a:r>
            <a:r>
              <a:rPr lang="tr-TR" sz="2800" dirty="0">
                <a:effectLst/>
                <a:latin typeface="Times New Roman" panose="02020603050405020304" pitchFamily="18" charset="0"/>
                <a:ea typeface="Times New Roman" panose="02020603050405020304" pitchFamily="18" charset="0"/>
              </a:rPr>
              <a:t>olma durumları ile sıklıkla karşılaşmaktadırlar. </a:t>
            </a:r>
          </a:p>
          <a:p>
            <a:pPr marL="540" indent="0" algn="just">
              <a:buClr>
                <a:srgbClr val="B31166"/>
              </a:buClr>
              <a:buNone/>
            </a:pPr>
            <a:r>
              <a:rPr lang="tr-TR" sz="2800" b="1" dirty="0">
                <a:latin typeface="Times New Roman" panose="02020603050405020304" pitchFamily="18" charset="0"/>
                <a:ea typeface="Times New Roman" panose="02020603050405020304" pitchFamily="18" charset="0"/>
              </a:rPr>
              <a:t>Ş</a:t>
            </a:r>
            <a:r>
              <a:rPr lang="tr-TR" sz="2800" b="1" dirty="0">
                <a:effectLst/>
                <a:latin typeface="Times New Roman" panose="02020603050405020304" pitchFamily="18" charset="0"/>
                <a:ea typeface="Times New Roman" panose="02020603050405020304" pitchFamily="18" charset="0"/>
              </a:rPr>
              <a:t>iddet, ihmal/istismar ile ilgili vakalarda;</a:t>
            </a:r>
          </a:p>
          <a:p>
            <a:pPr marL="857790" lvl="1" indent="-457200" algn="just">
              <a:buClr>
                <a:srgbClr val="B31166"/>
              </a:buClr>
              <a:buFont typeface="Wingdings" panose="05000000000000000000" pitchFamily="2" charset="2"/>
              <a:buChar char="ü"/>
            </a:pPr>
            <a:r>
              <a:rPr lang="tr-TR" sz="2600" dirty="0">
                <a:effectLst/>
                <a:latin typeface="Times New Roman" panose="02020603050405020304" pitchFamily="18" charset="0"/>
                <a:ea typeface="Times New Roman" panose="02020603050405020304" pitchFamily="18" charset="0"/>
              </a:rPr>
              <a:t>yasal prosedürleri bilme, </a:t>
            </a:r>
          </a:p>
          <a:p>
            <a:pPr marL="857790" lvl="1" indent="-457200" algn="just">
              <a:buClr>
                <a:srgbClr val="B31166"/>
              </a:buClr>
              <a:buFont typeface="Wingdings" panose="05000000000000000000" pitchFamily="2" charset="2"/>
              <a:buChar char="ü"/>
            </a:pPr>
            <a:r>
              <a:rPr lang="tr-TR" sz="2600" dirty="0">
                <a:effectLst/>
                <a:latin typeface="Times New Roman" panose="02020603050405020304" pitchFamily="18" charset="0"/>
                <a:ea typeface="Times New Roman" panose="02020603050405020304" pitchFamily="18" charset="0"/>
              </a:rPr>
              <a:t>kişiyi ve varsa ailesini koruma, </a:t>
            </a:r>
          </a:p>
          <a:p>
            <a:pPr marL="857790" lvl="1" indent="-457200" algn="just">
              <a:buClr>
                <a:srgbClr val="B31166"/>
              </a:buClr>
              <a:buFont typeface="Wingdings" panose="05000000000000000000" pitchFamily="2" charset="2"/>
              <a:buChar char="ü"/>
            </a:pPr>
            <a:r>
              <a:rPr lang="tr-TR" sz="2600" dirty="0" err="1">
                <a:effectLst/>
                <a:latin typeface="Times New Roman" panose="02020603050405020304" pitchFamily="18" charset="0"/>
                <a:ea typeface="Times New Roman" panose="02020603050405020304" pitchFamily="18" charset="0"/>
              </a:rPr>
              <a:t>psiko</a:t>
            </a:r>
            <a:r>
              <a:rPr lang="tr-TR" sz="2600" dirty="0">
                <a:effectLst/>
                <a:latin typeface="Times New Roman" panose="02020603050405020304" pitchFamily="18" charset="0"/>
                <a:ea typeface="Times New Roman" panose="02020603050405020304" pitchFamily="18" charset="0"/>
              </a:rPr>
              <a:t>-sosyal destek verme, </a:t>
            </a:r>
          </a:p>
          <a:p>
            <a:pPr marL="857790" lvl="1" indent="-457200" algn="just">
              <a:buClr>
                <a:srgbClr val="B31166"/>
              </a:buClr>
              <a:buFont typeface="Wingdings" panose="05000000000000000000" pitchFamily="2" charset="2"/>
              <a:buChar char="ü"/>
            </a:pPr>
            <a:r>
              <a:rPr lang="tr-TR" sz="2600" dirty="0">
                <a:effectLst/>
                <a:latin typeface="Times New Roman" panose="02020603050405020304" pitchFamily="18" charset="0"/>
                <a:ea typeface="Times New Roman" panose="02020603050405020304" pitchFamily="18" charset="0"/>
              </a:rPr>
              <a:t>sonrasında bireylerin yaşayabileceği sorunlar açısından aileyi bilgilendirme, </a:t>
            </a:r>
          </a:p>
          <a:p>
            <a:pPr marL="857790" lvl="1" indent="-457200" algn="just">
              <a:buClr>
                <a:srgbClr val="B31166"/>
              </a:buClr>
              <a:buFont typeface="Wingdings" panose="05000000000000000000" pitchFamily="2" charset="2"/>
              <a:buChar char="ü"/>
            </a:pPr>
            <a:r>
              <a:rPr lang="tr-TR" sz="2600" dirty="0">
                <a:effectLst/>
                <a:latin typeface="Times New Roman" panose="02020603050405020304" pitchFamily="18" charset="0"/>
                <a:ea typeface="Times New Roman" panose="02020603050405020304" pitchFamily="18" charset="0"/>
              </a:rPr>
              <a:t>kurbanların hakları ve başvuracakları kaynakları araştırma ve o kaynaklara yönlendirme gibi önemli görevleri bulunmaktadır. Çünkü özellikle de ülkemizde sağlık çalışanları maalesef durumla ilgili olarak yeteri kadar bilgi ve deneyim sahibi değillerdir.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11</a:t>
            </a:fld>
            <a:endParaRPr lang="tr-TR" dirty="0"/>
          </a:p>
        </p:txBody>
      </p:sp>
    </p:spTree>
    <p:extLst>
      <p:ext uri="{BB962C8B-B14F-4D97-AF65-F5344CB8AC3E}">
        <p14:creationId xmlns:p14="http://schemas.microsoft.com/office/powerpoint/2010/main" val="1190587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43440" algn="just">
              <a:buClr>
                <a:srgbClr val="B31166"/>
              </a:buClr>
              <a:buFont typeface="Wingdings" panose="05000000000000000000" pitchFamily="2" charset="2"/>
              <a:buChar char="ü"/>
            </a:pPr>
            <a:r>
              <a:rPr lang="tr-TR" sz="2400" b="1" dirty="0">
                <a:latin typeface="Times New Roman" panose="02020603050405020304" pitchFamily="18" charset="0"/>
                <a:ea typeface="Times New Roman" panose="02020603050405020304" pitchFamily="18" charset="0"/>
              </a:rPr>
              <a:t>S</a:t>
            </a:r>
            <a:r>
              <a:rPr lang="tr-TR" sz="2400" b="1" dirty="0">
                <a:effectLst/>
                <a:latin typeface="Times New Roman" panose="02020603050405020304" pitchFamily="18" charset="0"/>
                <a:ea typeface="Times New Roman" panose="02020603050405020304" pitchFamily="18" charset="0"/>
              </a:rPr>
              <a:t>osyal hizmet uzmanlarının acil servislerde</a:t>
            </a:r>
            <a:r>
              <a:rPr lang="tr-TR" sz="2400" dirty="0">
                <a:effectLst/>
                <a:latin typeface="Times New Roman" panose="02020603050405020304" pitchFamily="18" charset="0"/>
                <a:ea typeface="Times New Roman" panose="02020603050405020304" pitchFamily="18" charset="0"/>
              </a:rPr>
              <a:t>;  </a:t>
            </a:r>
          </a:p>
          <a:p>
            <a:pPr marL="743490" lvl="1" algn="just">
              <a:buClr>
                <a:srgbClr val="B31166"/>
              </a:buClr>
              <a:buFont typeface="Wingdings" panose="05000000000000000000" pitchFamily="2" charset="2"/>
              <a:buChar char="ü"/>
            </a:pPr>
            <a:r>
              <a:rPr lang="tr-TR" sz="2200" dirty="0" err="1">
                <a:effectLst/>
                <a:latin typeface="Times New Roman" panose="02020603050405020304" pitchFamily="18" charset="0"/>
                <a:ea typeface="Times New Roman" panose="02020603050405020304" pitchFamily="18" charset="0"/>
              </a:rPr>
              <a:t>psiko</a:t>
            </a:r>
            <a:r>
              <a:rPr lang="tr-TR" sz="2200" dirty="0">
                <a:effectLst/>
                <a:latin typeface="Times New Roman" panose="02020603050405020304" pitchFamily="18" charset="0"/>
                <a:ea typeface="Times New Roman" panose="02020603050405020304" pitchFamily="18" charset="0"/>
              </a:rPr>
              <a:t>-sosyal destek sağlamak,  </a:t>
            </a:r>
          </a:p>
          <a:p>
            <a:pPr marL="743490" lvl="1" algn="just">
              <a:buClr>
                <a:srgbClr val="B31166"/>
              </a:buClr>
              <a:buFont typeface="Wingdings" panose="05000000000000000000" pitchFamily="2" charset="2"/>
              <a:buChar char="ü"/>
            </a:pPr>
            <a:r>
              <a:rPr lang="tr-TR" sz="2200" dirty="0">
                <a:effectLst/>
                <a:latin typeface="Times New Roman" panose="02020603050405020304" pitchFamily="18" charset="0"/>
                <a:ea typeface="Times New Roman" panose="02020603050405020304" pitchFamily="18" charset="0"/>
              </a:rPr>
              <a:t> danışmanlık almaları konusunda birey ve aileyi destekleme,  </a:t>
            </a:r>
          </a:p>
          <a:p>
            <a:pPr marL="743490" lvl="1" algn="just">
              <a:buClr>
                <a:srgbClr val="B31166"/>
              </a:buClr>
              <a:buFont typeface="Wingdings" panose="05000000000000000000" pitchFamily="2" charset="2"/>
              <a:buChar char="ü"/>
            </a:pPr>
            <a:r>
              <a:rPr lang="tr-TR" sz="2200" dirty="0">
                <a:effectLst/>
                <a:latin typeface="Times New Roman" panose="02020603050405020304" pitchFamily="18" charset="0"/>
                <a:ea typeface="Times New Roman" panose="02020603050405020304" pitchFamily="18" charset="0"/>
              </a:rPr>
              <a:t> ilk planda yas desteği verme,   </a:t>
            </a:r>
          </a:p>
          <a:p>
            <a:pPr marL="743490" lvl="1" algn="just">
              <a:buClr>
                <a:srgbClr val="B31166"/>
              </a:buClr>
              <a:buFont typeface="Wingdings" panose="05000000000000000000" pitchFamily="2" charset="2"/>
              <a:buChar char="ü"/>
            </a:pPr>
            <a:r>
              <a:rPr lang="tr-TR" sz="2200" dirty="0">
                <a:effectLst/>
                <a:latin typeface="Times New Roman" panose="02020603050405020304" pitchFamily="18" charset="0"/>
                <a:ea typeface="Times New Roman" panose="02020603050405020304" pitchFamily="18" charset="0"/>
              </a:rPr>
              <a:t>madde kullanımını değerlendirmeleri ve gerekli yere yönlendirme,   </a:t>
            </a:r>
          </a:p>
          <a:p>
            <a:pPr marL="743490" lvl="1" algn="just">
              <a:buClr>
                <a:srgbClr val="B31166"/>
              </a:buClr>
              <a:buFont typeface="Wingdings" panose="05000000000000000000" pitchFamily="2" charset="2"/>
              <a:buChar char="ü"/>
            </a:pPr>
            <a:r>
              <a:rPr lang="tr-TR" sz="2200" dirty="0">
                <a:effectLst/>
                <a:latin typeface="Times New Roman" panose="02020603050405020304" pitchFamily="18" charset="0"/>
                <a:ea typeface="Times New Roman" panose="02020603050405020304" pitchFamily="18" charset="0"/>
              </a:rPr>
              <a:t>taburculuk işlemlerinde destek verme, </a:t>
            </a:r>
          </a:p>
          <a:p>
            <a:pPr marL="743490" lvl="1" algn="just">
              <a:buClr>
                <a:srgbClr val="B31166"/>
              </a:buClr>
              <a:buFont typeface="Wingdings" panose="05000000000000000000" pitchFamily="2" charset="2"/>
              <a:buChar char="ü"/>
            </a:pPr>
            <a:r>
              <a:rPr lang="tr-TR" sz="2200" dirty="0">
                <a:effectLst/>
                <a:latin typeface="Times New Roman" panose="02020603050405020304" pitchFamily="18" charset="0"/>
                <a:ea typeface="Times New Roman" panose="02020603050405020304" pitchFamily="18" charset="0"/>
              </a:rPr>
              <a:t> birey ve aileyi toplum kaynaklarına yönlendirme,  </a:t>
            </a:r>
          </a:p>
          <a:p>
            <a:pPr marL="743490" lvl="1" algn="just">
              <a:buClr>
                <a:srgbClr val="B31166"/>
              </a:buClr>
              <a:buFont typeface="Wingdings" panose="05000000000000000000" pitchFamily="2" charset="2"/>
              <a:buChar char="ü"/>
            </a:pPr>
            <a:r>
              <a:rPr lang="tr-TR" sz="2200" dirty="0">
                <a:effectLst/>
                <a:latin typeface="Times New Roman" panose="02020603050405020304" pitchFamily="18" charset="0"/>
                <a:ea typeface="Times New Roman" panose="02020603050405020304" pitchFamily="18" charset="0"/>
              </a:rPr>
              <a:t>hastalar ve aileleri için savunuculuk yapma,   </a:t>
            </a:r>
          </a:p>
          <a:p>
            <a:pPr marL="743490" lvl="1" algn="just">
              <a:buClr>
                <a:srgbClr val="B31166"/>
              </a:buClr>
              <a:buFont typeface="Wingdings" panose="05000000000000000000" pitchFamily="2" charset="2"/>
              <a:buChar char="ü"/>
            </a:pPr>
            <a:r>
              <a:rPr lang="tr-TR" sz="2200" dirty="0">
                <a:effectLst/>
                <a:latin typeface="Times New Roman" panose="02020603050405020304" pitchFamily="18" charset="0"/>
                <a:ea typeface="Times New Roman" panose="02020603050405020304" pitchFamily="18" charset="0"/>
              </a:rPr>
              <a:t>vaka yöneticisi rollerini etkili biçimde kullanma gibi rolleri olduğu ifade edilebilir.</a:t>
            </a:r>
          </a:p>
          <a:p>
            <a:pPr marL="343440" algn="just">
              <a:buClr>
                <a:srgbClr val="B31166"/>
              </a:buClr>
              <a:buFont typeface="Wingdings" panose="05000000000000000000" pitchFamily="2" charset="2"/>
              <a:buChar char="ü"/>
            </a:pPr>
            <a:endParaRPr lang="tr-TR" sz="24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12</a:t>
            </a:fld>
            <a:endParaRPr lang="tr-TR" dirty="0"/>
          </a:p>
        </p:txBody>
      </p:sp>
    </p:spTree>
    <p:extLst>
      <p:ext uri="{BB962C8B-B14F-4D97-AF65-F5344CB8AC3E}">
        <p14:creationId xmlns:p14="http://schemas.microsoft.com/office/powerpoint/2010/main" val="2891608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25000" lnSpcReduction="20000"/>
          </a:bodyPr>
          <a:lstStyle/>
          <a:p>
            <a:pPr marL="540" indent="0" algn="just">
              <a:buClr>
                <a:srgbClr val="B31166"/>
              </a:buClr>
              <a:buNone/>
            </a:pPr>
            <a:endParaRPr lang="tr-TR" sz="2000" b="1"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5100" b="1"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5100" b="1"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5100" b="1" dirty="0">
              <a:latin typeface="Times New Roman" panose="02020603050405020304" pitchFamily="18" charset="0"/>
              <a:ea typeface="Times New Roman" panose="02020603050405020304" pitchFamily="18" charset="0"/>
            </a:endParaRPr>
          </a:p>
          <a:p>
            <a:pPr marL="540" indent="0" algn="just">
              <a:buClr>
                <a:srgbClr val="B31166"/>
              </a:buClr>
              <a:buNone/>
            </a:pPr>
            <a:r>
              <a:rPr lang="tr-TR" sz="9600" b="1" i="1" dirty="0">
                <a:solidFill>
                  <a:srgbClr val="FF0000"/>
                </a:solidFill>
                <a:effectLst/>
                <a:latin typeface="Times New Roman" panose="02020603050405020304" pitchFamily="18" charset="0"/>
                <a:ea typeface="Times New Roman" panose="02020603050405020304" pitchFamily="18" charset="0"/>
              </a:rPr>
              <a:t>ÖNE ÇIKAN ROLLER</a:t>
            </a:r>
            <a:r>
              <a:rPr lang="tr-TR" sz="9600" b="1" dirty="0">
                <a:solidFill>
                  <a:srgbClr val="FF0000"/>
                </a:solidFill>
                <a:effectLst/>
                <a:latin typeface="Times New Roman" panose="02020603050405020304" pitchFamily="18" charset="0"/>
                <a:ea typeface="Times New Roman" panose="02020603050405020304" pitchFamily="18" charset="0"/>
              </a:rPr>
              <a:t>;</a:t>
            </a:r>
          </a:p>
          <a:p>
            <a:pPr marL="540" indent="0" algn="just">
              <a:buClr>
                <a:srgbClr val="B31166"/>
              </a:buClr>
              <a:buNone/>
            </a:pPr>
            <a:endParaRPr lang="tr-TR" sz="9600" b="1"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9600" b="1" dirty="0">
                <a:solidFill>
                  <a:srgbClr val="FF0000"/>
                </a:solidFill>
                <a:effectLst/>
                <a:latin typeface="Times New Roman" panose="02020603050405020304" pitchFamily="18" charset="0"/>
                <a:ea typeface="Times New Roman" panose="02020603050405020304" pitchFamily="18" charset="0"/>
              </a:rPr>
              <a:t>Değerlendirme: </a:t>
            </a:r>
            <a:r>
              <a:rPr lang="tr-TR" sz="9600" dirty="0">
                <a:effectLst/>
                <a:latin typeface="Times New Roman" panose="02020603050405020304" pitchFamily="18" charset="0"/>
                <a:ea typeface="Times New Roman" panose="02020603050405020304" pitchFamily="18" charset="0"/>
              </a:rPr>
              <a:t>Müracaatçı için yapılması gereken müdahaleler ancak iyi bir değerlendirmeden sonra belirlenebilir. </a:t>
            </a:r>
          </a:p>
          <a:p>
            <a:pPr marL="540" indent="0" algn="just">
              <a:buClr>
                <a:srgbClr val="B31166"/>
              </a:buClr>
              <a:buNone/>
            </a:pPr>
            <a:r>
              <a:rPr lang="tr-TR" sz="9600" dirty="0">
                <a:effectLst/>
                <a:latin typeface="Times New Roman" panose="02020603050405020304" pitchFamily="18" charset="0"/>
                <a:ea typeface="Times New Roman" panose="02020603050405020304" pitchFamily="18" charset="0"/>
              </a:rPr>
              <a:t>Değerlendirme için ulaşabildiği tüm kaynaklara ulaşması, bağlantı kurucu rolünü kullanması, analiz becerisinin gelişmiş olması ve toplumda var olan kaynaklardan özellikle de yasal prosedürlerden haberdar olması gereklidir.</a:t>
            </a:r>
          </a:p>
          <a:p>
            <a:pPr marL="540" indent="0" algn="just">
              <a:buClr>
                <a:srgbClr val="B31166"/>
              </a:buClr>
              <a:buNone/>
            </a:pPr>
            <a:r>
              <a:rPr lang="tr-TR" sz="9600" dirty="0">
                <a:latin typeface="Times New Roman" panose="02020603050405020304" pitchFamily="18" charset="0"/>
                <a:ea typeface="Times New Roman" panose="02020603050405020304" pitchFamily="18" charset="0"/>
              </a:rPr>
              <a:t>	</a:t>
            </a:r>
            <a:endParaRPr lang="tr-TR" sz="5100" dirty="0">
              <a:latin typeface="Times New Roman" panose="02020603050405020304" pitchFamily="18" charset="0"/>
              <a:ea typeface="Times New Roman" panose="02020603050405020304" pitchFamily="18" charset="0"/>
            </a:endParaRPr>
          </a:p>
          <a:p>
            <a:pPr marL="540" indent="0" algn="just">
              <a:buClr>
                <a:srgbClr val="B31166"/>
              </a:buClr>
              <a:buNone/>
            </a:pPr>
            <a:endParaRPr lang="tr-TR" sz="5100"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2000" dirty="0">
              <a:latin typeface="Times New Roman" panose="02020603050405020304" pitchFamily="18" charset="0"/>
              <a:ea typeface="Times New Roman" panose="02020603050405020304" pitchFamily="18" charset="0"/>
            </a:endParaRPr>
          </a:p>
          <a:p>
            <a:pPr marL="540" indent="0" algn="just">
              <a:buClr>
                <a:srgbClr val="B31166"/>
              </a:buClr>
              <a:buNone/>
            </a:pPr>
            <a:endParaRPr lang="tr-TR" sz="2000"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2000" dirty="0">
                <a:effectLst/>
                <a:latin typeface="Times New Roman" panose="02020603050405020304" pitchFamily="18" charset="0"/>
                <a:ea typeface="Times New Roman" panose="02020603050405020304" pitchFamily="18" charset="0"/>
              </a:rPr>
              <a:t> </a:t>
            </a: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13</a:t>
            </a:fld>
            <a:endParaRPr lang="tr-TR" dirty="0"/>
          </a:p>
        </p:txBody>
      </p:sp>
    </p:spTree>
    <p:extLst>
      <p:ext uri="{BB962C8B-B14F-4D97-AF65-F5344CB8AC3E}">
        <p14:creationId xmlns:p14="http://schemas.microsoft.com/office/powerpoint/2010/main" val="1687596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25000" lnSpcReduction="20000"/>
          </a:bodyPr>
          <a:lstStyle/>
          <a:p>
            <a:pPr marL="540" indent="0" algn="just">
              <a:buClr>
                <a:srgbClr val="B31166"/>
              </a:buClr>
              <a:buNone/>
            </a:pPr>
            <a:endParaRPr lang="tr-TR" sz="2000" b="1"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5100" b="1"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5100" b="1"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5100" b="1" dirty="0">
              <a:latin typeface="Times New Roman" panose="02020603050405020304" pitchFamily="18" charset="0"/>
              <a:ea typeface="Times New Roman" panose="02020603050405020304" pitchFamily="18" charset="0"/>
            </a:endParaRPr>
          </a:p>
          <a:p>
            <a:pPr marL="540" indent="0" algn="just">
              <a:buClr>
                <a:srgbClr val="B31166"/>
              </a:buClr>
              <a:buNone/>
            </a:pPr>
            <a:r>
              <a:rPr lang="tr-TR" sz="9600" b="1" i="1" dirty="0">
                <a:solidFill>
                  <a:srgbClr val="FF0000"/>
                </a:solidFill>
                <a:effectLst/>
                <a:latin typeface="Times New Roman" panose="02020603050405020304" pitchFamily="18" charset="0"/>
                <a:ea typeface="Times New Roman" panose="02020603050405020304" pitchFamily="18" charset="0"/>
              </a:rPr>
              <a:t>ÖNE ÇIKAN ROLLER;</a:t>
            </a:r>
          </a:p>
          <a:p>
            <a:pPr marL="540" indent="0" algn="just">
              <a:buClr>
                <a:srgbClr val="B31166"/>
              </a:buClr>
              <a:buNone/>
            </a:pPr>
            <a:r>
              <a:rPr lang="tr-TR" sz="9600" b="1" dirty="0">
                <a:effectLst/>
                <a:latin typeface="Times New Roman" panose="02020603050405020304" pitchFamily="18" charset="0"/>
                <a:ea typeface="Times New Roman" panose="02020603050405020304" pitchFamily="18" charset="0"/>
              </a:rPr>
              <a:t>	</a:t>
            </a:r>
          </a:p>
          <a:p>
            <a:pPr marL="540" indent="0" algn="just">
              <a:buClr>
                <a:srgbClr val="B31166"/>
              </a:buClr>
              <a:buNone/>
            </a:pPr>
            <a:r>
              <a:rPr lang="tr-TR" sz="9600" dirty="0">
                <a:latin typeface="Times New Roman" panose="02020603050405020304" pitchFamily="18" charset="0"/>
                <a:ea typeface="Times New Roman" panose="02020603050405020304" pitchFamily="18" charset="0"/>
              </a:rPr>
              <a:t>	</a:t>
            </a:r>
            <a:r>
              <a:rPr lang="tr-TR" sz="9600" b="1" dirty="0">
                <a:solidFill>
                  <a:srgbClr val="FF0000"/>
                </a:solidFill>
                <a:latin typeface="Times New Roman" panose="02020603050405020304" pitchFamily="18" charset="0"/>
                <a:ea typeface="Times New Roman" panose="02020603050405020304" pitchFamily="18" charset="0"/>
              </a:rPr>
              <a:t>Risk değerlendirmesi yapmak</a:t>
            </a:r>
            <a:r>
              <a:rPr lang="tr-TR" sz="9600" dirty="0">
                <a:latin typeface="Times New Roman" panose="02020603050405020304" pitchFamily="18" charset="0"/>
                <a:ea typeface="Times New Roman" panose="02020603050405020304" pitchFamily="18" charset="0"/>
              </a:rPr>
              <a:t>: Sosyal hizmet uzmanları fiziksel ve/veya cinsel istismar (kadın, yaşlı, çocuk, engelli vb. olabilir), kendi kendine zarar verme ve/veya intihar girişimi, madde etkisi altında olma gibi durumlarda hastanın ve ailesinin karşılaşabileceği riskleri değerlendirmelidir. </a:t>
            </a:r>
          </a:p>
          <a:p>
            <a:pPr marL="540" indent="0" algn="just">
              <a:buClr>
                <a:srgbClr val="B31166"/>
              </a:buClr>
              <a:buNone/>
            </a:pPr>
            <a:r>
              <a:rPr lang="tr-TR" sz="9600" dirty="0">
                <a:latin typeface="Times New Roman" panose="02020603050405020304" pitchFamily="18" charset="0"/>
                <a:ea typeface="Times New Roman" panose="02020603050405020304" pitchFamily="18" charset="0"/>
              </a:rPr>
              <a:t>	Öncelikle hastanın ve ailenin gizliliğini mümkün olduğunca korumak, ilgisi olmayan kişilerle paylaşılmamasına özen göstermeye dikkat etmelidir. </a:t>
            </a:r>
          </a:p>
          <a:p>
            <a:pPr marL="540" indent="0" algn="just">
              <a:buClr>
                <a:srgbClr val="B31166"/>
              </a:buClr>
              <a:buNone/>
            </a:pPr>
            <a:r>
              <a:rPr lang="tr-TR" sz="9600" dirty="0">
                <a:latin typeface="Times New Roman" panose="02020603050405020304" pitchFamily="18" charset="0"/>
                <a:ea typeface="Times New Roman" panose="02020603050405020304" pitchFamily="18" charset="0"/>
              </a:rPr>
              <a:t>	Risk değerlendirmesinin mutlaka bilgiye dayalı yapılması gereklidir. Bu nedenle uzmanın hasta hakkında ulaşabildiği tüm kaynaklardan bilgi toplaması önemlidir. Risk değerlendirmesi sırasında uzman, yasal prosedürleri de mutlaka göz önünde bulundurmalıdır.</a:t>
            </a:r>
          </a:p>
          <a:p>
            <a:pPr marL="540" indent="0" algn="just">
              <a:buClr>
                <a:srgbClr val="B31166"/>
              </a:buClr>
              <a:buNone/>
            </a:pPr>
            <a:r>
              <a:rPr lang="tr-TR" sz="9600" dirty="0">
                <a:latin typeface="Times New Roman" panose="02020603050405020304" pitchFamily="18" charset="0"/>
                <a:ea typeface="Times New Roman" panose="02020603050405020304" pitchFamily="18" charset="0"/>
              </a:rPr>
              <a:t>	Tutması gereken kayıtlar, yasal bildirimler konusu önem taşımaktadır. </a:t>
            </a:r>
          </a:p>
          <a:p>
            <a:pPr marL="540" indent="0" algn="just">
              <a:buClr>
                <a:srgbClr val="B31166"/>
              </a:buClr>
              <a:buNone/>
            </a:pPr>
            <a:endParaRPr lang="tr-TR" sz="5100"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5100" dirty="0">
              <a:latin typeface="Times New Roman" panose="02020603050405020304" pitchFamily="18" charset="0"/>
              <a:ea typeface="Times New Roman" panose="02020603050405020304" pitchFamily="18" charset="0"/>
            </a:endParaRPr>
          </a:p>
          <a:p>
            <a:pPr marL="540" indent="0" algn="just">
              <a:buClr>
                <a:srgbClr val="B31166"/>
              </a:buClr>
              <a:buNone/>
            </a:pPr>
            <a:endParaRPr lang="tr-TR" sz="5100" dirty="0">
              <a:effectLst/>
              <a:latin typeface="Times New Roman" panose="02020603050405020304" pitchFamily="18" charset="0"/>
              <a:ea typeface="Times New Roman" panose="02020603050405020304" pitchFamily="18" charset="0"/>
            </a:endParaRPr>
          </a:p>
          <a:p>
            <a:pPr marL="540" indent="0" algn="just">
              <a:buClr>
                <a:srgbClr val="B31166"/>
              </a:buClr>
              <a:buNone/>
            </a:pPr>
            <a:endParaRPr lang="tr-TR" sz="2000" dirty="0">
              <a:latin typeface="Times New Roman" panose="02020603050405020304" pitchFamily="18" charset="0"/>
              <a:ea typeface="Times New Roman" panose="02020603050405020304" pitchFamily="18" charset="0"/>
            </a:endParaRPr>
          </a:p>
          <a:p>
            <a:pPr marL="540" indent="0" algn="just">
              <a:buClr>
                <a:srgbClr val="B31166"/>
              </a:buClr>
              <a:buNone/>
            </a:pPr>
            <a:endParaRPr lang="tr-TR" sz="2000" dirty="0">
              <a:effectLst/>
              <a:latin typeface="Times New Roman" panose="02020603050405020304" pitchFamily="18" charset="0"/>
              <a:ea typeface="Times New Roman" panose="02020603050405020304" pitchFamily="18" charset="0"/>
            </a:endParaRPr>
          </a:p>
          <a:p>
            <a:pPr marL="540" indent="0" algn="just">
              <a:buClr>
                <a:srgbClr val="B31166"/>
              </a:buClr>
              <a:buNone/>
            </a:pPr>
            <a:r>
              <a:rPr lang="tr-TR" sz="2000" dirty="0">
                <a:effectLst/>
                <a:latin typeface="Times New Roman" panose="02020603050405020304" pitchFamily="18" charset="0"/>
                <a:ea typeface="Times New Roman" panose="02020603050405020304" pitchFamily="18" charset="0"/>
              </a:rPr>
              <a:t> </a:t>
            </a:r>
          </a:p>
          <a:p>
            <a:pPr marL="540" indent="0" algn="just">
              <a:buClr>
                <a:srgbClr val="B31166"/>
              </a:buClr>
              <a:buNone/>
            </a:pPr>
            <a:endParaRPr lang="tr-TR" sz="40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14</a:t>
            </a:fld>
            <a:endParaRPr lang="tr-TR" dirty="0"/>
          </a:p>
        </p:txBody>
      </p:sp>
    </p:spTree>
    <p:extLst>
      <p:ext uri="{BB962C8B-B14F-4D97-AF65-F5344CB8AC3E}">
        <p14:creationId xmlns:p14="http://schemas.microsoft.com/office/powerpoint/2010/main" val="3224477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2800" b="1" dirty="0" err="1">
                <a:solidFill>
                  <a:srgbClr val="FF0000"/>
                </a:solidFill>
                <a:effectLst/>
                <a:latin typeface="Times New Roman" panose="02020603050405020304" pitchFamily="18" charset="0"/>
                <a:ea typeface="Times New Roman" panose="02020603050405020304" pitchFamily="18" charset="0"/>
              </a:rPr>
              <a:t>Psiko</a:t>
            </a:r>
            <a:r>
              <a:rPr lang="tr-TR" sz="2800" b="1" dirty="0">
                <a:solidFill>
                  <a:srgbClr val="FF0000"/>
                </a:solidFill>
                <a:effectLst/>
                <a:latin typeface="Times New Roman" panose="02020603050405020304" pitchFamily="18" charset="0"/>
                <a:ea typeface="Times New Roman" panose="02020603050405020304" pitchFamily="18" charset="0"/>
              </a:rPr>
              <a:t>-sosyal değerlendirme yapmak</a:t>
            </a:r>
            <a:r>
              <a:rPr lang="tr-TR" sz="2800" dirty="0">
                <a:effectLst/>
                <a:latin typeface="Times New Roman" panose="02020603050405020304" pitchFamily="18" charset="0"/>
                <a:ea typeface="Times New Roman" panose="02020603050405020304" pitchFamily="18" charset="0"/>
              </a:rPr>
              <a:t>: Sosyal hizmet uzmanı, yaşanan acil durumun hasta ve ailesi üzerindeki etkilerini değerlendirmelidir. Bu değerlendirmenin </a:t>
            </a:r>
            <a:r>
              <a:rPr lang="tr-TR" sz="2800" dirty="0">
                <a:solidFill>
                  <a:srgbClr val="FF0000"/>
                </a:solidFill>
                <a:effectLst/>
                <a:latin typeface="Times New Roman" panose="02020603050405020304" pitchFamily="18" charset="0"/>
                <a:ea typeface="Times New Roman" panose="02020603050405020304" pitchFamily="18" charset="0"/>
              </a:rPr>
              <a:t>ekosistem yaklaşımı </a:t>
            </a:r>
            <a:r>
              <a:rPr lang="tr-TR" sz="2800" dirty="0">
                <a:effectLst/>
                <a:latin typeface="Times New Roman" panose="02020603050405020304" pitchFamily="18" charset="0"/>
                <a:ea typeface="Times New Roman" panose="02020603050405020304" pitchFamily="18" charset="0"/>
              </a:rPr>
              <a:t>temelinde ve </a:t>
            </a:r>
            <a:r>
              <a:rPr lang="tr-TR" sz="2800" dirty="0">
                <a:solidFill>
                  <a:srgbClr val="FF0000"/>
                </a:solidFill>
                <a:effectLst/>
                <a:latin typeface="Times New Roman" panose="02020603050405020304" pitchFamily="18" charset="0"/>
                <a:ea typeface="Times New Roman" panose="02020603050405020304" pitchFamily="18" charset="0"/>
              </a:rPr>
              <a:t>bütüncül bir anlayışla </a:t>
            </a:r>
            <a:r>
              <a:rPr lang="tr-TR" sz="2800" dirty="0">
                <a:effectLst/>
                <a:latin typeface="Times New Roman" panose="02020603050405020304" pitchFamily="18" charset="0"/>
                <a:ea typeface="Times New Roman" panose="02020603050405020304" pitchFamily="18" charset="0"/>
              </a:rPr>
              <a:t>yapılması önemlidir. Hasta ve ailesinin karşılaştığı sorunun nedenleri, etkileri, sonuçları, ihtiyaç duyulan kaynaklar, güçlü yönler gibi konular bu değerlendirmeyi kapsamaktadır.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15</a:t>
            </a:fld>
            <a:endParaRPr lang="tr-TR" dirty="0"/>
          </a:p>
        </p:txBody>
      </p:sp>
    </p:spTree>
    <p:extLst>
      <p:ext uri="{BB962C8B-B14F-4D97-AF65-F5344CB8AC3E}">
        <p14:creationId xmlns:p14="http://schemas.microsoft.com/office/powerpoint/2010/main" val="487690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62500" lnSpcReduction="20000"/>
          </a:bodyPr>
          <a:lstStyle/>
          <a:p>
            <a:pPr marL="540" indent="0" algn="just">
              <a:buClr>
                <a:srgbClr val="B31166"/>
              </a:buClr>
              <a:buNone/>
            </a:pPr>
            <a:r>
              <a:rPr lang="tr-TR" sz="4000" b="1" dirty="0">
                <a:solidFill>
                  <a:srgbClr val="FF0000"/>
                </a:solidFill>
                <a:effectLst/>
                <a:latin typeface="Times New Roman" panose="02020603050405020304" pitchFamily="18" charset="0"/>
                <a:ea typeface="Times New Roman" panose="02020603050405020304" pitchFamily="18" charset="0"/>
              </a:rPr>
              <a:t>Bilgi Verme</a:t>
            </a:r>
            <a:r>
              <a:rPr lang="tr-TR" sz="4000" b="1" dirty="0">
                <a:effectLst/>
                <a:latin typeface="Times New Roman" panose="02020603050405020304" pitchFamily="18" charset="0"/>
                <a:ea typeface="Times New Roman" panose="02020603050405020304" pitchFamily="18" charset="0"/>
              </a:rPr>
              <a:t>: </a:t>
            </a:r>
            <a:r>
              <a:rPr lang="tr-TR" sz="4000" dirty="0">
                <a:effectLst/>
                <a:latin typeface="Times New Roman" panose="02020603050405020304" pitchFamily="18" charset="0"/>
                <a:ea typeface="Times New Roman" panose="02020603050405020304" pitchFamily="18" charset="0"/>
              </a:rPr>
              <a:t>SHU, acil servis birimlerinde çalışan ekibin bir parçası olarak hasta ve ailesine bilgi verme rolünü üstlenmektedirler. Doktorlar, hastanın durumu hakkında aileyi bilgilendirdikten sonra sosyal hizmet uzmanları ailenin bu bilgiyi anlayıp anlamadığını teyit ederler. Hastanın durumu ve uygulanacak tedavi planı konuşunda da hastayı ve aileyi bilgilendirmek gereklidir (Beder, 2006). </a:t>
            </a:r>
          </a:p>
          <a:p>
            <a:pPr marL="572040" indent="-571500" algn="just">
              <a:buClr>
                <a:srgbClr val="B31166"/>
              </a:buClr>
              <a:buFont typeface="Wingdings" panose="05000000000000000000" pitchFamily="2" charset="2"/>
              <a:buChar char="ü"/>
            </a:pPr>
            <a:r>
              <a:rPr lang="tr-TR" sz="4000" dirty="0">
                <a:latin typeface="Times New Roman" panose="02020603050405020304" pitchFamily="18" charset="0"/>
                <a:ea typeface="Times New Roman" panose="02020603050405020304" pitchFamily="18" charset="0"/>
              </a:rPr>
              <a:t>H</a:t>
            </a:r>
            <a:r>
              <a:rPr lang="tr-TR" sz="4000" dirty="0">
                <a:effectLst/>
                <a:latin typeface="Times New Roman" panose="02020603050405020304" pitchFamily="18" charset="0"/>
                <a:ea typeface="Times New Roman" panose="02020603050405020304" pitchFamily="18" charset="0"/>
              </a:rPr>
              <a:t>asta hastanenin başka bir birimine sevk edilecekse, sosyal hizmet uzmanı, hastane kuralları ve protokolleri hakkında aileyi bilgilendirir. Kimi zaman da hastanın başka bir sağlık birimine sevki ya da başka bir hizmetten yararlanma durumu olabilir. Böyle durumlarda da uzman sevk prosedürleri hakkında aileyi bilgilendirmelidir. </a:t>
            </a:r>
          </a:p>
          <a:p>
            <a:pPr marL="572040" indent="-571500" algn="just">
              <a:buClr>
                <a:srgbClr val="B31166"/>
              </a:buClr>
              <a:buFont typeface="Wingdings" panose="05000000000000000000" pitchFamily="2" charset="2"/>
              <a:buChar char="ü"/>
            </a:pPr>
            <a:r>
              <a:rPr lang="tr-TR" sz="4000" dirty="0">
                <a:effectLst/>
                <a:latin typeface="Times New Roman" panose="02020603050405020304" pitchFamily="18" charset="0"/>
                <a:ea typeface="Times New Roman" panose="02020603050405020304" pitchFamily="18" charset="0"/>
              </a:rPr>
              <a:t>Hasta ve ailesine bilgi verilmesi gereken diğer konular arasında yasal sorunlar, doldurulması gereken formlar, kaynaklar gelmektedir. Bilgi verme sürecinde uzman, hastanın ve ailenin anlatılan konuları anladığından emin olmalı, mümkün olduğu kadar basit ve anlaşılır bir dil kullanmalıdır.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16</a:t>
            </a:fld>
            <a:endParaRPr lang="tr-TR" dirty="0"/>
          </a:p>
        </p:txBody>
      </p:sp>
    </p:spTree>
    <p:extLst>
      <p:ext uri="{BB962C8B-B14F-4D97-AF65-F5344CB8AC3E}">
        <p14:creationId xmlns:p14="http://schemas.microsoft.com/office/powerpoint/2010/main" val="717452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2400" b="1" dirty="0" err="1">
                <a:solidFill>
                  <a:srgbClr val="FF0000"/>
                </a:solidFill>
                <a:effectLst/>
                <a:latin typeface="Times New Roman" panose="02020603050405020304" pitchFamily="18" charset="0"/>
                <a:ea typeface="Times New Roman" panose="02020603050405020304" pitchFamily="18" charset="0"/>
              </a:rPr>
              <a:t>Psiko</a:t>
            </a:r>
            <a:r>
              <a:rPr lang="tr-TR" sz="2400" b="1" dirty="0">
                <a:solidFill>
                  <a:srgbClr val="FF0000"/>
                </a:solidFill>
                <a:effectLst/>
                <a:latin typeface="Times New Roman" panose="02020603050405020304" pitchFamily="18" charset="0"/>
                <a:ea typeface="Times New Roman" panose="02020603050405020304" pitchFamily="18" charset="0"/>
              </a:rPr>
              <a:t>-sosyal Danışmanlık</a:t>
            </a:r>
            <a:r>
              <a:rPr lang="tr-TR" sz="2400" dirty="0">
                <a:effectLst/>
                <a:latin typeface="Times New Roman" panose="02020603050405020304" pitchFamily="18" charset="0"/>
                <a:ea typeface="Times New Roman" panose="02020603050405020304" pitchFamily="18" charset="0"/>
              </a:rPr>
              <a:t>: </a:t>
            </a:r>
            <a:r>
              <a:rPr lang="tr-TR" sz="2400" dirty="0" err="1">
                <a:effectLst/>
                <a:latin typeface="Times New Roman" panose="02020603050405020304" pitchFamily="18" charset="0"/>
                <a:ea typeface="Times New Roman" panose="02020603050405020304" pitchFamily="18" charset="0"/>
              </a:rPr>
              <a:t>Psiko</a:t>
            </a:r>
            <a:r>
              <a:rPr lang="tr-TR" sz="2400" dirty="0">
                <a:effectLst/>
                <a:latin typeface="Times New Roman" panose="02020603050405020304" pitchFamily="18" charset="0"/>
                <a:ea typeface="Times New Roman" panose="02020603050405020304" pitchFamily="18" charset="0"/>
              </a:rPr>
              <a:t>-sosyal danışmanlık çok boyutlu bir değerlendirme yaparak hastalığın birey ve aile üzerindeki etkisi ve sonuçlarım kavramayı ve uygun müdahaleleri planlamayı içermektedir.</a:t>
            </a:r>
          </a:p>
          <a:p>
            <a:pPr marL="540" indent="0" algn="just">
              <a:buClr>
                <a:srgbClr val="B31166"/>
              </a:buClr>
              <a:buNone/>
            </a:pPr>
            <a:r>
              <a:rPr lang="tr-TR" sz="2400" b="1" dirty="0">
                <a:solidFill>
                  <a:srgbClr val="FF0000"/>
                </a:solidFill>
                <a:effectLst/>
                <a:latin typeface="Times New Roman" panose="02020603050405020304" pitchFamily="18" charset="0"/>
                <a:ea typeface="Times New Roman" panose="02020603050405020304" pitchFamily="18" charset="0"/>
              </a:rPr>
              <a:t>Yas Danışmanlığı</a:t>
            </a:r>
            <a:r>
              <a:rPr lang="tr-TR" sz="2400" b="1" dirty="0">
                <a:effectLst/>
                <a:latin typeface="Times New Roman" panose="02020603050405020304" pitchFamily="18" charset="0"/>
                <a:ea typeface="Times New Roman" panose="02020603050405020304" pitchFamily="18" charset="0"/>
              </a:rPr>
              <a:t>: </a:t>
            </a:r>
            <a:r>
              <a:rPr lang="tr-TR" sz="2400" dirty="0">
                <a:effectLst/>
                <a:latin typeface="Times New Roman" panose="02020603050405020304" pitchFamily="18" charset="0"/>
                <a:ea typeface="Times New Roman" panose="02020603050405020304" pitchFamily="18" charset="0"/>
              </a:rPr>
              <a:t>Hastanın kaybı durumunda sosyal hizmet uzmanları aileye yas danışmanlığı yapmak durumundadır. Çoğunlukla ani bir hastalık veya kaza sonucunda kayıplar yaşanabilir. Yas danışmanlığındaki ilk kural aileyi ve yakınları mümkünse sakin bir odaya almak ve mümkün olduğu kadar rahat bir ortam yaratmaya çalışmaktır. uzmanın, mümkün olan en basit ve anlaşılır dili kullanarak aileyi bilgilendirmesi gereklidir.</a:t>
            </a:r>
          </a:p>
          <a:p>
            <a:pPr marL="540" indent="0" algn="just">
              <a:buClr>
                <a:srgbClr val="B31166"/>
              </a:buClr>
              <a:buNone/>
            </a:pPr>
            <a:r>
              <a:rPr lang="tr-TR" sz="2400" dirty="0">
                <a:effectLst/>
                <a:latin typeface="Times New Roman" panose="02020603050405020304" pitchFamily="18" charset="0"/>
                <a:ea typeface="Times New Roman" panose="02020603050405020304" pitchFamily="18" charset="0"/>
              </a:rPr>
              <a:t> </a:t>
            </a:r>
            <a:r>
              <a:rPr lang="tr-TR" sz="2400" dirty="0" err="1">
                <a:effectLst/>
                <a:latin typeface="Times New Roman" panose="02020603050405020304" pitchFamily="18" charset="0"/>
                <a:ea typeface="Times New Roman" panose="02020603050405020304" pitchFamily="18" charset="0"/>
              </a:rPr>
              <a:t>Harvey</a:t>
            </a:r>
            <a:r>
              <a:rPr lang="tr-TR" sz="2400" dirty="0">
                <a:effectLst/>
                <a:latin typeface="Times New Roman" panose="02020603050405020304" pitchFamily="18" charset="0"/>
                <a:ea typeface="Times New Roman" panose="02020603050405020304" pitchFamily="18" charset="0"/>
              </a:rPr>
              <a:t> (2005), doktorların ölüm haberini vermesinden sonra ailelerin yanında onları destekleyecek ve süreç ile ilgili bilgi verecek sosyal hizmet uzmanlarının bulunmasının önemli olduğunu belirtmektedir.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17</a:t>
            </a:fld>
            <a:endParaRPr lang="tr-TR" dirty="0"/>
          </a:p>
        </p:txBody>
      </p:sp>
    </p:spTree>
    <p:extLst>
      <p:ext uri="{BB962C8B-B14F-4D97-AF65-F5344CB8AC3E}">
        <p14:creationId xmlns:p14="http://schemas.microsoft.com/office/powerpoint/2010/main" val="38082537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Aile üyeleri vefat etmiş yakınlarını son kez görmek ve onunla vedalaşmak isteyebilirler. Bu durumda sosyal hizmet uzmanı sağlık ekibinden bunun mümkün olup </a:t>
            </a:r>
            <a:r>
              <a:rPr lang="tr-TR" sz="2400" dirty="0">
                <a:latin typeface="Times New Roman" panose="02020603050405020304" pitchFamily="18" charset="0"/>
                <a:ea typeface="Times New Roman" panose="02020603050405020304" pitchFamily="18" charset="0"/>
              </a:rPr>
              <a:t>o</a:t>
            </a:r>
            <a:r>
              <a:rPr lang="tr-TR" sz="2400" dirty="0">
                <a:effectLst/>
                <a:latin typeface="Times New Roman" panose="02020603050405020304" pitchFamily="18" charset="0"/>
                <a:ea typeface="Times New Roman" panose="02020603050405020304" pitchFamily="18" charset="0"/>
              </a:rPr>
              <a:t>lmadığını öğrenmeli, gerekiyorsa hastanın hazırlanmasını talep etmelidir. Uzman, aile üyelerine destek olmak için onlarla birlikte odaya girebileceği gibi, odaya giremeyecek durumda olan üyelerle de kalabilir.</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Yas danışmanlığı kapsamında uzmanın, aile üyelerini cenaze işlemleri konusunda da bilgilendirmesi ve aile üyelerine düzenlemeler konusunda destek olması gerekebilir. Ayrıca sonraki süreç hakkında da (yas tepkileri, günlük yaşamın düzenlenmesi, varsa çocukların durumu vb.) aileyi ve hasta yakınlarını bilgilendirmeli ve ihtiyaç duydukları </a:t>
            </a:r>
            <a:r>
              <a:rPr lang="tr-TR" sz="2400" dirty="0" err="1">
                <a:effectLst/>
                <a:latin typeface="Times New Roman" panose="02020603050405020304" pitchFamily="18" charset="0"/>
                <a:ea typeface="Times New Roman" panose="02020603050405020304" pitchFamily="18" charset="0"/>
              </a:rPr>
              <a:t>psiko</a:t>
            </a:r>
            <a:r>
              <a:rPr lang="tr-TR" sz="2400" dirty="0">
                <a:effectLst/>
                <a:latin typeface="Times New Roman" panose="02020603050405020304" pitchFamily="18" charset="0"/>
                <a:ea typeface="Times New Roman" panose="02020603050405020304" pitchFamily="18" charset="0"/>
              </a:rPr>
              <a:t>-sosyal destek hizmetlerini alabilecekleri kaynaklara yöneltmelidir.</a:t>
            </a:r>
          </a:p>
          <a:p>
            <a:pPr marL="540" indent="0" algn="just">
              <a:buClr>
                <a:srgbClr val="B31166"/>
              </a:buClr>
              <a:buNone/>
            </a:pPr>
            <a:endParaRPr lang="tr-TR" sz="24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18</a:t>
            </a:fld>
            <a:endParaRPr lang="tr-TR" dirty="0"/>
          </a:p>
        </p:txBody>
      </p:sp>
    </p:spTree>
    <p:extLst>
      <p:ext uri="{BB962C8B-B14F-4D97-AF65-F5344CB8AC3E}">
        <p14:creationId xmlns:p14="http://schemas.microsoft.com/office/powerpoint/2010/main" val="40548938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2400" b="1" dirty="0">
                <a:solidFill>
                  <a:srgbClr val="FF0000"/>
                </a:solidFill>
                <a:effectLst/>
                <a:latin typeface="Times New Roman" panose="02020603050405020304" pitchFamily="18" charset="0"/>
                <a:ea typeface="Times New Roman" panose="02020603050405020304" pitchFamily="18" charset="0"/>
              </a:rPr>
              <a:t>Taburculuk İşlemlerinin Yürütülmesi</a:t>
            </a:r>
            <a:r>
              <a:rPr lang="tr-TR" sz="2400" dirty="0">
                <a:effectLst/>
                <a:latin typeface="Times New Roman" panose="02020603050405020304" pitchFamily="18" charset="0"/>
                <a:ea typeface="Times New Roman" panose="02020603050405020304" pitchFamily="18" charset="0"/>
              </a:rPr>
              <a:t>: Acil servislerde tedavi gören hastaların tedavi sonrası işlemlerinin düzenlenmesi de sosyal hizmet uzmanları tarafından yerine getirilen önemli bir işlevdir. </a:t>
            </a:r>
          </a:p>
          <a:p>
            <a:pPr marL="540" indent="0" algn="just">
              <a:buClr>
                <a:srgbClr val="B31166"/>
              </a:buClr>
              <a:buNone/>
            </a:pPr>
            <a:r>
              <a:rPr lang="tr-TR" sz="2400" dirty="0">
                <a:latin typeface="Times New Roman" panose="02020603050405020304" pitchFamily="18" charset="0"/>
                <a:ea typeface="Times New Roman" panose="02020603050405020304" pitchFamily="18" charset="0"/>
              </a:rPr>
              <a:t>Araştırmalar; sosyal hizmet uzmanlarının</a:t>
            </a:r>
            <a:r>
              <a:rPr lang="tr-TR" sz="2400" dirty="0">
                <a:effectLst/>
                <a:latin typeface="Times New Roman" panose="02020603050405020304" pitchFamily="18" charset="0"/>
                <a:ea typeface="Times New Roman" panose="02020603050405020304" pitchFamily="18" charset="0"/>
              </a:rPr>
              <a:t> taburculuk sürecinde değerlendirme yapmak, gereken durumlarda eğitim vermek, ev yaşantısını düzenlemek, hastanın ve ailenin ihtiyaç duyduğu kaynaklara erişimlerini sağlamak için araştırma yapmak, sigorta işlemlerini düzenlemek gibi konularda görev yaptıklarını ifade etmişlerdir.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19</a:t>
            </a:fld>
            <a:endParaRPr lang="tr-TR" dirty="0"/>
          </a:p>
        </p:txBody>
      </p:sp>
    </p:spTree>
    <p:extLst>
      <p:ext uri="{BB962C8B-B14F-4D97-AF65-F5344CB8AC3E}">
        <p14:creationId xmlns:p14="http://schemas.microsoft.com/office/powerpoint/2010/main" val="1389132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03512" y="465457"/>
            <a:ext cx="9956676"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ACİL SERVİS BİRİMLERİNDE SOSYAL HİZMET UYGULAMALARI </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Ø"/>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Acil servis birimleri </a:t>
            </a:r>
            <a:r>
              <a:rPr lang="tr-TR"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hastalık, kaza, travma </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gibi ani gelişen durumlar nedeniyle hayati tehlikesi bulunan bireylere hizmet veren birimlerdir.</a:t>
            </a:r>
          </a:p>
          <a:p>
            <a:pPr marL="434975" algn="just">
              <a:buFont typeface="Wingdings" panose="05000000000000000000" pitchFamily="2" charset="2"/>
              <a:buChar char="Ø"/>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Acil servislerde değerlendirmenin ve tıbbi müdahalenin mümkün olan en kısa zamanda yapılması önemlidir.</a:t>
            </a:r>
          </a:p>
          <a:p>
            <a:pPr marL="434975" algn="just">
              <a:buFont typeface="Wingdings" panose="05000000000000000000" pitchFamily="2" charset="2"/>
              <a:buChar char="Ø"/>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Acil servis birimlerine başvuran bireyler çoğunlukla bir </a:t>
            </a:r>
            <a:r>
              <a:rPr lang="tr-TR"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kriz</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 durumunun içindedir. </a:t>
            </a:r>
          </a:p>
          <a:p>
            <a:pPr marL="434975" algn="just">
              <a:buFont typeface="Wingdings" panose="05000000000000000000" pitchFamily="2" charset="2"/>
              <a:buChar char="Ø"/>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Gerek bireysel gerekse kitlesel herhangi bir kriz durumu bireyleri farklı biçimlerde etkileyebilmektedir</a:t>
            </a:r>
            <a:r>
              <a:rPr lang="tr-TR"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Günlük yaşamın kesintiye uğraması, fiziksel belirtiler ve sorunlar, ekonomik ve sosyal kayıplar </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bunlar arasındadır. </a:t>
            </a:r>
          </a:p>
          <a:p>
            <a:pPr marL="434975" algn="just">
              <a:buFont typeface="Wingdings" panose="05000000000000000000" pitchFamily="2" charset="2"/>
              <a:buChar char="Ø"/>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Ø"/>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Ø"/>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Ø"/>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198203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03512" y="465457"/>
            <a:ext cx="9956676"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Acil Servis Birimlerinde Sosyal Hizmet</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Uygulamalarında İhtiyaç Duyulan Bilgi, Beceri ve Değerler</a:t>
            </a:r>
            <a:br>
              <a:rPr lang="tr-TR" sz="2800" b="1" dirty="0">
                <a:latin typeface="Times New Roman" panose="02020603050405020304" pitchFamily="18" charset="0"/>
                <a:cs typeface="Times New Roman" panose="02020603050405020304" pitchFamily="18" charset="0"/>
              </a:rPr>
            </a:b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Bilgi:</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Sosyal hizmetin bilgi temelini iki tür bilgi oluşturur. İlki </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eklektik bilgi temeli </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ki bu diğer disiplinlerden sosyal hizmete aktarılan bilgiyi ifade etmektedir. İkincisi ise uygulamadan aktarılan bilgidir ki bu bilgi de sosyal hizmetin kendi öz bilgisini oluşturur. Her iki bilgi türü de son derece kıymetlidir. Acil servis birimlerinde çalışan sosyal hizmet uzmanları:</a:t>
            </a:r>
          </a:p>
          <a:p>
            <a:pPr marL="434975" algn="just">
              <a:buFont typeface="Wingdings" panose="05000000000000000000" pitchFamily="2" charset="2"/>
              <a:buChar char="Ø"/>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İnsan gelişimi ve temel insan ihtiyaçları hakkında bilgi sahibi olmalı,</a:t>
            </a:r>
          </a:p>
          <a:p>
            <a:pPr marL="434975" algn="just">
              <a:buFont typeface="Wingdings" panose="05000000000000000000" pitchFamily="2" charset="2"/>
              <a:buChar char="Ø"/>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İnsan psikolojisi hakkında bilgi sahibi olmalı,</a:t>
            </a:r>
          </a:p>
          <a:p>
            <a:pPr marL="434975" algn="just">
              <a:buFont typeface="Wingdings" panose="05000000000000000000" pitchFamily="2" charset="2"/>
              <a:buChar char="Ø"/>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Ekosistem yaklaşımı, güçlendirme yaklaşımı, savunuculuk hakkında bilgi sahibi olmalı,</a:t>
            </a:r>
          </a:p>
          <a:p>
            <a:pPr marL="434975" algn="just">
              <a:buFont typeface="Wingdings" panose="05000000000000000000" pitchFamily="2" charset="2"/>
              <a:buChar char="Ø"/>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Kriz ve krize müdahale konusunda bilgi sahibi olmalı,</a:t>
            </a:r>
          </a:p>
          <a:p>
            <a:pPr marL="434975" algn="just">
              <a:buFont typeface="Wingdings" panose="05000000000000000000" pitchFamily="2" charset="2"/>
              <a:buChar char="Ø"/>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Tıbbi alandaki yasal prosedürler, uluslararası sözleşmeler hakkında bilgi sahibi olmalı,</a:t>
            </a:r>
          </a:p>
          <a:p>
            <a:pPr marL="434975" algn="just">
              <a:buFont typeface="Wingdings" panose="05000000000000000000" pitchFamily="2" charset="2"/>
              <a:buChar char="Ø"/>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  Hastalıklar, tıbbi terimler, tedaviler hakkında bilgi sahibi olmalı,</a:t>
            </a:r>
          </a:p>
          <a:p>
            <a:pPr marL="434975" algn="just">
              <a:buFont typeface="Wingdings" panose="05000000000000000000" pitchFamily="2" charset="2"/>
              <a:buChar char="Ø"/>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Toplumun sosyal, kültürel yapısı ve özellikleri ile ilgili bilgi sahibi olmalı, </a:t>
            </a:r>
          </a:p>
          <a:p>
            <a:pPr marL="434975" algn="just">
              <a:buFont typeface="Wingdings" panose="05000000000000000000" pitchFamily="2" charset="2"/>
              <a:buChar char="Ø"/>
              <a:tabLst>
                <a:tab pos="0" algn="l"/>
              </a:tabLs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Sosyal politikalar hakkında bilgi sahibi olmalıdır.</a:t>
            </a:r>
          </a:p>
          <a:p>
            <a:pPr marL="434975" algn="just">
              <a:buFont typeface="Wingdings" panose="05000000000000000000" pitchFamily="2" charset="2"/>
              <a:buChar char="Ø"/>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20</a:t>
            </a:fld>
            <a:endParaRPr lang="tr-TR"/>
          </a:p>
        </p:txBody>
      </p:sp>
    </p:spTree>
    <p:extLst>
      <p:ext uri="{BB962C8B-B14F-4D97-AF65-F5344CB8AC3E}">
        <p14:creationId xmlns:p14="http://schemas.microsoft.com/office/powerpoint/2010/main" val="22684774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lnSpcReduction="10000"/>
          </a:bodyPr>
          <a:lstStyle/>
          <a:p>
            <a:pPr marL="540" indent="0" algn="just">
              <a:buClr>
                <a:srgbClr val="B31166"/>
              </a:buClr>
              <a:buNone/>
            </a:pPr>
            <a:r>
              <a:rPr lang="tr-TR" sz="2400" b="1" dirty="0">
                <a:effectLst/>
                <a:latin typeface="Times New Roman" panose="02020603050405020304" pitchFamily="18" charset="0"/>
                <a:ea typeface="Times New Roman" panose="02020603050405020304" pitchFamily="18" charset="0"/>
              </a:rPr>
              <a:t>Beceri: </a:t>
            </a:r>
            <a:r>
              <a:rPr lang="tr-TR" sz="2400" dirty="0">
                <a:effectLst/>
                <a:latin typeface="Times New Roman" panose="02020603050405020304" pitchFamily="18" charset="0"/>
                <a:ea typeface="Times New Roman" panose="02020603050405020304" pitchFamily="18" charset="0"/>
              </a:rPr>
              <a:t>Sosyal hizmet alanında beceriler genel olarak "nasıl yapacağımız” sorusunun yanıtını bize sunmaktadır. Genel olarak sosyal hizmet uzmanının aşağıdaki becerileri biliyor ve yapabiliyor olması önemlidir:</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  Bilgi toplama ve değerlendirme becerisi</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  Gözlem yapma becerisi</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  İletişim kurma becerisi</a:t>
            </a:r>
          </a:p>
          <a:p>
            <a:pPr marL="540" indent="0" algn="just">
              <a:buClr>
                <a:srgbClr val="B31166"/>
              </a:buClr>
              <a:buNone/>
            </a:pPr>
            <a:r>
              <a:rPr lang="tr-TR" sz="2400" dirty="0">
                <a:effectLst/>
                <a:latin typeface="Times New Roman" panose="02020603050405020304" pitchFamily="18" charset="0"/>
                <a:ea typeface="Times New Roman" panose="02020603050405020304" pitchFamily="18" charset="0"/>
              </a:rPr>
              <a:t>		 Dinleme</a:t>
            </a:r>
          </a:p>
          <a:p>
            <a:pPr marL="540" indent="0" algn="just">
              <a:buClr>
                <a:srgbClr val="B31166"/>
              </a:buClr>
              <a:buNone/>
            </a:pPr>
            <a:r>
              <a:rPr lang="tr-TR" sz="2400" dirty="0">
                <a:effectLst/>
                <a:latin typeface="Times New Roman" panose="02020603050405020304" pitchFamily="18" charset="0"/>
                <a:ea typeface="Times New Roman" panose="02020603050405020304" pitchFamily="18" charset="0"/>
              </a:rPr>
              <a:t>		 Empati</a:t>
            </a:r>
          </a:p>
          <a:p>
            <a:pPr marL="540" indent="0" algn="just">
              <a:buClr>
                <a:srgbClr val="B31166"/>
              </a:buClr>
              <a:buNone/>
            </a:pPr>
            <a:r>
              <a:rPr lang="tr-TR" sz="2400" dirty="0">
                <a:effectLst/>
                <a:latin typeface="Times New Roman" panose="02020603050405020304" pitchFamily="18" charset="0"/>
                <a:ea typeface="Times New Roman" panose="02020603050405020304" pitchFamily="18" charset="0"/>
              </a:rPr>
              <a:t>		 Soru sorma</a:t>
            </a:r>
          </a:p>
          <a:p>
            <a:pPr marL="540" indent="0" algn="just">
              <a:buClr>
                <a:srgbClr val="B31166"/>
              </a:buClr>
              <a:buNone/>
            </a:pPr>
            <a:r>
              <a:rPr lang="tr-TR" sz="2400" dirty="0">
                <a:effectLst/>
                <a:latin typeface="Times New Roman" panose="02020603050405020304" pitchFamily="18" charset="0"/>
                <a:ea typeface="Times New Roman" panose="02020603050405020304" pitchFamily="18" charset="0"/>
              </a:rPr>
              <a:t>		 Güçlendirme</a:t>
            </a:r>
          </a:p>
          <a:p>
            <a:pPr marL="540" indent="0" algn="just">
              <a:buClr>
                <a:srgbClr val="B31166"/>
              </a:buClr>
              <a:buNone/>
            </a:pPr>
            <a:r>
              <a:rPr lang="tr-TR" sz="2400" dirty="0">
                <a:effectLst/>
                <a:latin typeface="Times New Roman" panose="02020603050405020304" pitchFamily="18" charset="0"/>
                <a:ea typeface="Times New Roman" panose="02020603050405020304" pitchFamily="18" charset="0"/>
              </a:rPr>
              <a:t>		 Görüşme tekniklerini kullanma</a:t>
            </a:r>
          </a:p>
          <a:p>
            <a:pPr marL="540" indent="0" algn="just">
              <a:buClr>
                <a:srgbClr val="B31166"/>
              </a:buClr>
              <a:buNone/>
            </a:pPr>
            <a:r>
              <a:rPr lang="tr-TR" sz="2400" dirty="0">
                <a:effectLst/>
                <a:latin typeface="Times New Roman" panose="02020603050405020304" pitchFamily="18" charset="0"/>
                <a:ea typeface="Times New Roman" panose="02020603050405020304" pitchFamily="18" charset="0"/>
              </a:rPr>
              <a:t>		Rehberlik etme becerisi</a:t>
            </a:r>
          </a:p>
          <a:p>
            <a:pPr marL="540" indent="0" algn="just">
              <a:buClr>
                <a:srgbClr val="B31166"/>
              </a:buClr>
              <a:buNone/>
            </a:pPr>
            <a:r>
              <a:rPr lang="tr-TR" sz="2400" dirty="0">
                <a:effectLst/>
                <a:latin typeface="Times New Roman" panose="02020603050405020304" pitchFamily="18" charset="0"/>
                <a:ea typeface="Times New Roman" panose="02020603050405020304" pitchFamily="18" charset="0"/>
              </a:rPr>
              <a:t>		Kaynaklara yönlendirme ve kaynak yaratma becerisi</a:t>
            </a:r>
          </a:p>
          <a:p>
            <a:pPr marL="540" indent="0" algn="just">
              <a:buClr>
                <a:srgbClr val="B31166"/>
              </a:buClr>
              <a:buNone/>
            </a:pPr>
            <a:endParaRPr lang="tr-TR" sz="24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21</a:t>
            </a:fld>
            <a:endParaRPr lang="tr-TR" dirty="0"/>
          </a:p>
        </p:txBody>
      </p:sp>
    </p:spTree>
    <p:extLst>
      <p:ext uri="{BB962C8B-B14F-4D97-AF65-F5344CB8AC3E}">
        <p14:creationId xmlns:p14="http://schemas.microsoft.com/office/powerpoint/2010/main" val="2281622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2400" b="1" dirty="0">
                <a:effectLst/>
                <a:latin typeface="Times New Roman" panose="02020603050405020304" pitchFamily="18" charset="0"/>
                <a:ea typeface="Times New Roman" panose="02020603050405020304" pitchFamily="18" charset="0"/>
              </a:rPr>
              <a:t>Değerler/Etik İlkeler: </a:t>
            </a:r>
            <a:r>
              <a:rPr lang="tr-TR" sz="2400" dirty="0">
                <a:effectLst/>
                <a:latin typeface="Times New Roman" panose="02020603050405020304" pitchFamily="18" charset="0"/>
                <a:ea typeface="Times New Roman" panose="02020603050405020304" pitchFamily="18" charset="0"/>
              </a:rPr>
              <a:t>Sosyal hizmet mesleğinin değerleri ve etik ilkeleri </a:t>
            </a:r>
            <a:r>
              <a:rPr lang="tr-TR" sz="2400" b="1" dirty="0">
                <a:effectLst/>
                <a:latin typeface="Times New Roman" panose="02020603050405020304" pitchFamily="18" charset="0"/>
                <a:ea typeface="Times New Roman" panose="02020603050405020304" pitchFamily="18" charset="0"/>
              </a:rPr>
              <a:t>neden </a:t>
            </a:r>
            <a:r>
              <a:rPr lang="tr-TR" sz="2400" dirty="0">
                <a:effectLst/>
                <a:latin typeface="Times New Roman" panose="02020603050405020304" pitchFamily="18" charset="0"/>
                <a:ea typeface="Times New Roman" panose="02020603050405020304" pitchFamily="18" charset="0"/>
              </a:rPr>
              <a:t>sorusunun cevabını arar. Değerler/etik ilkeler çalışılan alana göre farklılaşmaz. Uzman hangi alanda çalışıyor olursa olsun sosyal hizmetin temel değerlerini ve etik ilkelerini mutlaka göz önünde bulundurmalıdır. Sosyal hizmetin değerleri:</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 İnsan hakları ve insan onuruna saygı</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Kendi kaderini tayin etme hakkı</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Katılım hakkını geliştirme</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Bireyi bütün olarak </a:t>
            </a:r>
            <a:r>
              <a:rPr lang="tr-TR" sz="2400" dirty="0">
                <a:latin typeface="Times New Roman" panose="02020603050405020304" pitchFamily="18" charset="0"/>
                <a:ea typeface="Times New Roman" panose="02020603050405020304" pitchFamily="18" charset="0"/>
              </a:rPr>
              <a:t>e</a:t>
            </a:r>
            <a:r>
              <a:rPr lang="tr-TR" sz="2400" dirty="0">
                <a:effectLst/>
                <a:latin typeface="Times New Roman" panose="02020603050405020304" pitchFamily="18" charset="0"/>
                <a:ea typeface="Times New Roman" panose="02020603050405020304" pitchFamily="18" charset="0"/>
              </a:rPr>
              <a:t>le alma</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Güçlü yanların keşfedilmesi ve geliştirilmesi. </a:t>
            </a:r>
          </a:p>
          <a:p>
            <a:pPr marL="540" indent="0" algn="just">
              <a:buClr>
                <a:srgbClr val="B31166"/>
              </a:buClr>
              <a:buNone/>
            </a:pPr>
            <a:endParaRPr lang="tr-TR" sz="24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22</a:t>
            </a:fld>
            <a:endParaRPr lang="tr-TR" dirty="0"/>
          </a:p>
        </p:txBody>
      </p:sp>
    </p:spTree>
    <p:extLst>
      <p:ext uri="{BB962C8B-B14F-4D97-AF65-F5344CB8AC3E}">
        <p14:creationId xmlns:p14="http://schemas.microsoft.com/office/powerpoint/2010/main" val="41645940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540" indent="0" algn="just">
              <a:buClr>
                <a:srgbClr val="B31166"/>
              </a:buClr>
              <a:buNone/>
            </a:pPr>
            <a:r>
              <a:rPr lang="tr-TR" sz="2400" b="1" dirty="0">
                <a:effectLst/>
                <a:latin typeface="Times New Roman" panose="02020603050405020304" pitchFamily="18" charset="0"/>
                <a:ea typeface="Times New Roman" panose="02020603050405020304" pitchFamily="18" charset="0"/>
              </a:rPr>
              <a:t>Sosyal hizmet uzmanının etik sorumlulukları:</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Müracaatçılara ilişkin etik sorumlulukları</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Meslektaşlara ve diğer meslek elemanlarına ilişkin etik sorumlulukları </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Uygulama ortamına ilişkin etik sorumlulukları</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Meslek elemanı olarak sosyal hizmet uzmanlarının etik sorumlulukları</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Sosyal hizmet uzmanlarının sosyal hizmet mesleğine ilişkin etik sorumlulukları </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Topluma ilişkin etik sorumlulukları</a:t>
            </a:r>
          </a:p>
          <a:p>
            <a:pPr marL="540" indent="0" algn="just">
              <a:buClr>
                <a:srgbClr val="B31166"/>
              </a:buClr>
              <a:buNone/>
            </a:pPr>
            <a:endParaRPr lang="tr-TR" sz="2400" dirty="0">
              <a:effectLst/>
              <a:latin typeface="Times New Roman" panose="02020603050405020304" pitchFamily="18" charset="0"/>
              <a:ea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23</a:t>
            </a:fld>
            <a:endParaRPr lang="tr-TR" dirty="0"/>
          </a:p>
        </p:txBody>
      </p:sp>
    </p:spTree>
    <p:extLst>
      <p:ext uri="{BB962C8B-B14F-4D97-AF65-F5344CB8AC3E}">
        <p14:creationId xmlns:p14="http://schemas.microsoft.com/office/powerpoint/2010/main" val="446965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fontScale="92500" lnSpcReduction="10000"/>
          </a:bodyPr>
          <a:lstStyle/>
          <a:p>
            <a:pPr marL="540" indent="0" algn="just">
              <a:buClr>
                <a:srgbClr val="B31166"/>
              </a:buClr>
              <a:buNone/>
            </a:pPr>
            <a:r>
              <a:rPr lang="tr-TR" sz="2400" b="1" dirty="0">
                <a:solidFill>
                  <a:srgbClr val="FF0000"/>
                </a:solidFill>
                <a:effectLst/>
                <a:latin typeface="Times New Roman" panose="02020603050405020304" pitchFamily="18" charset="0"/>
                <a:ea typeface="Times New Roman" panose="02020603050405020304" pitchFamily="18" charset="0"/>
              </a:rPr>
              <a:t>Sonuç olarak;</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Acil durumlar da sosyal hizmet mesleğinin etkinlik alanına girmektedir. </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Ülkemizde acil servislerde sosyal hizmet uzmanının bulunması diğer sağlık personelinin yükünün azalmasında yardımcı olacaktır. Çalışmalar özelliklede kronik hastaların, yaşlıların acil servisleri amacına uygun olarak kullanmadığını göstermektedir. Bu nüfus grubuna ilişkin çok boyutlu sosyal hizmet değerlendirilmesi yapılarak ihtiyaç duydukları hizmetlerin farklı biçimlerde planlanması (evde bakım, </a:t>
            </a:r>
            <a:r>
              <a:rPr lang="tr-TR" sz="2400" dirty="0" err="1">
                <a:effectLst/>
                <a:latin typeface="Times New Roman" panose="02020603050405020304" pitchFamily="18" charset="0"/>
                <a:ea typeface="Times New Roman" panose="02020603050405020304" pitchFamily="18" charset="0"/>
              </a:rPr>
              <a:t>psiko</a:t>
            </a:r>
            <a:r>
              <a:rPr lang="tr-TR" sz="2400" dirty="0">
                <a:effectLst/>
                <a:latin typeface="Times New Roman" panose="02020603050405020304" pitchFamily="18" charset="0"/>
                <a:ea typeface="Times New Roman" panose="02020603050405020304" pitchFamily="18" charset="0"/>
              </a:rPr>
              <a:t>-sosyal eğitim, sosyoekonomik destek vb.) ve sağlanması hastaların defalarca acil servise gelme oranlarını azaltacaktır.</a:t>
            </a:r>
          </a:p>
          <a:p>
            <a:pPr marL="343440" algn="just">
              <a:buClr>
                <a:srgbClr val="B31166"/>
              </a:buClr>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rPr>
              <a:t>K</a:t>
            </a:r>
            <a:r>
              <a:rPr lang="tr-TR" sz="2400" dirty="0">
                <a:effectLst/>
                <a:latin typeface="Times New Roman" panose="02020603050405020304" pitchFamily="18" charset="0"/>
                <a:ea typeface="Times New Roman" panose="02020603050405020304" pitchFamily="18" charset="0"/>
              </a:rPr>
              <a:t>rize müdahale bilgisine sahip olan sosyal hizmet uzmanlarının acil servislerde endişe, korku, kaygı içinde bekleyen hasta ve hasta yakınları ile kuracağı doğru iletişim sayesinde bireylerin ihtiyaçları karşılanabilecek, ülkemizde sıklıkla görülen acil servis personeline karşı uygulanan şiddet vakalarında azalma olasılığı olabilecektir.</a:t>
            </a:r>
          </a:p>
          <a:p>
            <a:pPr marL="343440" algn="just">
              <a:buClr>
                <a:srgbClr val="B31166"/>
              </a:buClr>
              <a:buFont typeface="Wingdings" panose="05000000000000000000" pitchFamily="2" charset="2"/>
              <a:buChar char="ü"/>
            </a:pPr>
            <a:r>
              <a:rPr lang="tr-TR" sz="2400" dirty="0">
                <a:latin typeface="Times New Roman" panose="02020603050405020304" pitchFamily="18" charset="0"/>
                <a:ea typeface="Times New Roman" panose="02020603050405020304" pitchFamily="18" charset="0"/>
              </a:rPr>
              <a:t>A</a:t>
            </a:r>
            <a:r>
              <a:rPr lang="tr-TR" sz="2400" dirty="0">
                <a:effectLst/>
                <a:latin typeface="Times New Roman" panose="02020603050405020304" pitchFamily="18" charset="0"/>
                <a:ea typeface="Times New Roman" panose="02020603050405020304" pitchFamily="18" charset="0"/>
              </a:rPr>
              <a:t>cil servislerde sosyal hizmet uzmanının çalışması son dönemlerde sıklıkla karşılaşılan şiddet, ihmal/istismar durumlarına yasal ve insan hakları temelinde uygun hizmetlerin sunulmasında etkili olacaktır.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24</a:t>
            </a:fld>
            <a:endParaRPr lang="tr-TR" dirty="0"/>
          </a:p>
        </p:txBody>
      </p:sp>
    </p:spTree>
    <p:extLst>
      <p:ext uri="{BB962C8B-B14F-4D97-AF65-F5344CB8AC3E}">
        <p14:creationId xmlns:p14="http://schemas.microsoft.com/office/powerpoint/2010/main" val="2616667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03512" y="465457"/>
            <a:ext cx="9956676"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ACİL SERVİS BİRİMLERİNDE SOSYAL HİZMET UYGULAMALARI </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Ø"/>
              <a:tabLst>
                <a:tab pos="0" algn="l"/>
              </a:tabLst>
            </a:pPr>
            <a:r>
              <a:rPr lang="tr-TR"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Kriz durumlarında </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birey fiziksel, sosyal ve ruhsal bütünlüğünü koruyacak mekanizmalar bulmakta, oluşan yeni duruma uyum sağlamakta zorlanır. Bu nedenle kriz durumuna müdahale etmek büyük önem taşımaktadır.</a:t>
            </a:r>
          </a:p>
          <a:p>
            <a:pPr marL="434975" algn="just">
              <a:buFont typeface="Wingdings" panose="05000000000000000000" pitchFamily="2" charset="2"/>
              <a:buChar char="Ø"/>
              <a:tabLst>
                <a:tab pos="0" algn="l"/>
              </a:tabLs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 </a:t>
            </a:r>
            <a:r>
              <a:rPr lang="tr-TR"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Kriz durumlarında</a:t>
            </a:r>
          </a:p>
          <a:p>
            <a:pPr marL="835025" lvl="1" algn="just">
              <a:buFont typeface="Wingdings" panose="05000000000000000000" pitchFamily="2" charset="2"/>
              <a:buChar char="Ø"/>
              <a:tabLst>
                <a:tab pos="0" algn="l"/>
              </a:tabLs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Var olan denge bozulur</a:t>
            </a:r>
          </a:p>
          <a:p>
            <a:pPr marL="835025" lvl="1" algn="just">
              <a:buFont typeface="Wingdings" panose="05000000000000000000" pitchFamily="2" charset="2"/>
              <a:buChar char="Ø"/>
              <a:tabLst>
                <a:tab pos="0" algn="l"/>
              </a:tabLs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Daha önceden bilinen, işe yarayan mekanizmalarla bu durumun düzeltilemez</a:t>
            </a:r>
          </a:p>
          <a:p>
            <a:pPr marL="434975" algn="just">
              <a:buFont typeface="Wingdings" panose="05000000000000000000" pitchFamily="2" charset="2"/>
              <a:buChar char="Ø"/>
              <a:tabLst>
                <a:tab pos="0" algn="l"/>
              </a:tabLst>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Ø"/>
              <a:tabLst>
                <a:tab pos="0" algn="l"/>
              </a:tabLst>
            </a:pPr>
            <a:endParaRPr lang="tr-TR"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Ø"/>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Ø"/>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2042647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algn="just">
              <a:buFont typeface="Wingdings" panose="05000000000000000000" pitchFamily="2" charset="2"/>
              <a:buChar char="ü"/>
            </a:pPr>
            <a:endParaRPr lang="tr-TR"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Acil sağlık hizmetlerinin </a:t>
            </a:r>
            <a:r>
              <a:rPr lang="tr-TR" sz="2400" b="1" dirty="0">
                <a:latin typeface="Times New Roman" panose="02020603050405020304" pitchFamily="18" charset="0"/>
                <a:cs typeface="Times New Roman" panose="02020603050405020304" pitchFamily="18" charset="0"/>
              </a:rPr>
              <a:t>yasal alt yapısı </a:t>
            </a:r>
            <a:r>
              <a:rPr lang="tr-TR" sz="2400" dirty="0">
                <a:latin typeface="Times New Roman" panose="02020603050405020304" pitchFamily="18" charset="0"/>
                <a:cs typeface="Times New Roman" panose="02020603050405020304" pitchFamily="18" charset="0"/>
              </a:rPr>
              <a:t>ise ilk defa 2000 yılında çıkarılan </a:t>
            </a:r>
            <a:r>
              <a:rPr lang="tr-TR" sz="2400" b="1" dirty="0">
                <a:latin typeface="Times New Roman" panose="02020603050405020304" pitchFamily="18" charset="0"/>
                <a:cs typeface="Times New Roman" panose="02020603050405020304" pitchFamily="18" charset="0"/>
              </a:rPr>
              <a:t>Acil Sağlık Hizmetleri Yönetmeliği</a:t>
            </a:r>
            <a:r>
              <a:rPr lang="tr-TR" sz="2400" dirty="0">
                <a:latin typeface="Times New Roman" panose="02020603050405020304" pitchFamily="18" charset="0"/>
                <a:cs typeface="Times New Roman" panose="02020603050405020304" pitchFamily="18" charset="0"/>
              </a:rPr>
              <a:t> ile oluşturulmuştur. Yönetmelik, acil sağlık hizmetlerinin bütün yurtta </a:t>
            </a:r>
            <a:r>
              <a:rPr lang="tr-TR" sz="2400" b="1" dirty="0">
                <a:latin typeface="Times New Roman" panose="02020603050405020304" pitchFamily="18" charset="0"/>
                <a:cs typeface="Times New Roman" panose="02020603050405020304" pitchFamily="18" charset="0"/>
              </a:rPr>
              <a:t>eşit, ulaşılabilir, kaliteli, hızlı ve verimli</a:t>
            </a:r>
            <a:r>
              <a:rPr lang="tr-TR" sz="2400" dirty="0">
                <a:latin typeface="Times New Roman" panose="02020603050405020304" pitchFamily="18" charset="0"/>
                <a:cs typeface="Times New Roman" panose="02020603050405020304" pitchFamily="18" charset="0"/>
              </a:rPr>
              <a:t> olarak yürütülmesini sağlamak amacıyla acil sağlık hizmetlerinin sevk ve idaresine dair usul ve esasları belirlemiştir.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Buna ek olarak Yataklı Sağlık Tesislerinde Acil Servis Hizmetlerinin Uygulama Usul ve Esasları Hakkında Tebliğ de </a:t>
            </a:r>
            <a:r>
              <a:rPr lang="tr-TR" sz="2400" b="1" dirty="0">
                <a:latin typeface="Times New Roman" panose="02020603050405020304" pitchFamily="18" charset="0"/>
                <a:cs typeface="Times New Roman" panose="02020603050405020304" pitchFamily="18" charset="0"/>
              </a:rPr>
              <a:t>16 Ekim 2009 </a:t>
            </a:r>
            <a:r>
              <a:rPr lang="tr-TR" sz="2400" dirty="0">
                <a:latin typeface="Times New Roman" panose="02020603050405020304" pitchFamily="18" charset="0"/>
                <a:cs typeface="Times New Roman" panose="02020603050405020304" pitchFamily="18" charset="0"/>
              </a:rPr>
              <a:t>tarihinde yayımlanmıştır.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4</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4057757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marL="0" indent="0" algn="just">
              <a:buNone/>
            </a:pPr>
            <a:endParaRPr lang="tr-TR" sz="2000" b="1" dirty="0">
              <a:latin typeface="Times New Roman" panose="02020603050405020304" pitchFamily="18" charset="0"/>
              <a:cs typeface="Times New Roman" panose="02020603050405020304" pitchFamily="18" charset="0"/>
            </a:endParaRPr>
          </a:p>
          <a:p>
            <a:pPr marL="0" indent="0" algn="just">
              <a:buNone/>
            </a:pPr>
            <a:r>
              <a:rPr lang="tr-TR" sz="2000" b="1" dirty="0">
                <a:latin typeface="Times New Roman" panose="02020603050405020304" pitchFamily="18" charset="0"/>
                <a:cs typeface="Times New Roman" panose="02020603050405020304" pitchFamily="18" charset="0"/>
              </a:rPr>
              <a:t>Başvuru oranlarının yüksek olmasının nedenleri:</a:t>
            </a:r>
          </a:p>
          <a:p>
            <a:pPr marL="0" indent="0" algn="just">
              <a:buNone/>
            </a:pPr>
            <a:r>
              <a:rPr lang="tr-TR" sz="2000" b="1" dirty="0">
                <a:latin typeface="Times New Roman" panose="02020603050405020304" pitchFamily="18" charset="0"/>
                <a:cs typeface="Times New Roman" panose="02020603050405020304" pitchFamily="18" charset="0"/>
              </a:rPr>
              <a:t>a)	</a:t>
            </a:r>
            <a:r>
              <a:rPr lang="tr-TR" sz="2000" dirty="0">
                <a:latin typeface="Times New Roman" panose="02020603050405020304" pitchFamily="18" charset="0"/>
                <a:cs typeface="Times New Roman" panose="02020603050405020304" pitchFamily="18" charset="0"/>
              </a:rPr>
              <a:t>Basamak sağlık hizmetlerinin yetersizliği sebebiyle hastaların acil servisi tercih etmesi</a:t>
            </a:r>
          </a:p>
          <a:p>
            <a:pPr marL="0" indent="0" algn="just">
              <a:buNone/>
            </a:pPr>
            <a:r>
              <a:rPr lang="tr-TR" sz="2000" dirty="0">
                <a:latin typeface="Times New Roman" panose="02020603050405020304" pitchFamily="18" charset="0"/>
                <a:cs typeface="Times New Roman" panose="02020603050405020304" pitchFamily="18" charset="0"/>
              </a:rPr>
              <a:t>b)	Hastane iç ve dışından acil servislere uygunsuz olarak yönlendirilen, diğer birimlerde sonuçlandırılması gereken hastaların acil servisler üzerinde yarattığı ek yük</a:t>
            </a:r>
          </a:p>
          <a:p>
            <a:pPr marL="0" indent="0" algn="just">
              <a:buNone/>
            </a:pPr>
            <a:r>
              <a:rPr lang="tr-TR" sz="2000" dirty="0">
                <a:latin typeface="Times New Roman" panose="02020603050405020304" pitchFamily="18" charset="0"/>
                <a:cs typeface="Times New Roman" panose="02020603050405020304" pitchFamily="18" charset="0"/>
              </a:rPr>
              <a:t>c)	İç sevkler- polikliniklerden tedavi, yatış ve basit işlemler için acil servislere yönlendirilen hastalar</a:t>
            </a:r>
          </a:p>
          <a:p>
            <a:pPr marL="0" indent="0" algn="just">
              <a:buNone/>
            </a:pPr>
            <a:r>
              <a:rPr lang="tr-TR" sz="2000" dirty="0">
                <a:latin typeface="Times New Roman" panose="02020603050405020304" pitchFamily="18" charset="0"/>
                <a:cs typeface="Times New Roman" panose="02020603050405020304" pitchFamily="18" charset="0"/>
              </a:rPr>
              <a:t>d)	Kronik hasta bakım olanaklarının yokluğu sebebiyle bu hastaların acil servisler dışında alternatifinin olmaması</a:t>
            </a:r>
          </a:p>
          <a:p>
            <a:pPr marL="0" indent="0" algn="just">
              <a:buNone/>
            </a:pPr>
            <a:r>
              <a:rPr lang="tr-TR" sz="2000" dirty="0">
                <a:latin typeface="Times New Roman" panose="02020603050405020304" pitchFamily="18" charset="0"/>
                <a:cs typeface="Times New Roman" panose="02020603050405020304" pitchFamily="18" charset="0"/>
              </a:rPr>
              <a:t>e)	Randevusuz bakım olanaklarının olmaması dolayısıyla bu şekilde hizmet veren tek yer olan acil servislere hastaların başvurmak zorunda kalması</a:t>
            </a:r>
          </a:p>
          <a:p>
            <a:pPr marL="0" indent="0" algn="just">
              <a:buNone/>
            </a:pPr>
            <a:r>
              <a:rPr lang="tr-TR" sz="2000" dirty="0">
                <a:latin typeface="Times New Roman" panose="02020603050405020304" pitchFamily="18" charset="0"/>
                <a:cs typeface="Times New Roman" panose="02020603050405020304" pitchFamily="18" charset="0"/>
              </a:rPr>
              <a:t>f)	Adli vaka giriş-çıkış muayeneleri, enjeksiyonlar, pansumanlar, hastalık raporu alma, işbaşı kağıdı alma gibi acil olmayan durumların acil servis üzerinde yaratığı ciddi iş yükü</a:t>
            </a:r>
          </a:p>
          <a:p>
            <a:pPr marL="0" indent="0" algn="just">
              <a:buNone/>
            </a:pPr>
            <a:r>
              <a:rPr lang="tr-TR" sz="2000" dirty="0">
                <a:latin typeface="Times New Roman" panose="02020603050405020304" pitchFamily="18" charset="0"/>
                <a:cs typeface="Times New Roman" panose="02020603050405020304" pitchFamily="18" charset="0"/>
              </a:rPr>
              <a:t>g)	Acil servis hizmetlerinin acil olmayan haller için diğer birimlere göre daha ucuz olması biçiminde açıklanmaktadır.</a:t>
            </a:r>
          </a:p>
          <a:p>
            <a:pPr marL="0" indent="0" algn="just">
              <a:buNone/>
            </a:pPr>
            <a:endParaRPr lang="tr-TR" sz="20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5</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1515323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03512" y="465457"/>
            <a:ext cx="9956676"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Acil Servis Birimlerinde Sosyal Hizmet Uygulamaları</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Ø"/>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Acil servislere hemen hemen her yaş döneminden ve her tür hastalığa sahip hastalar ve aileleri gelebilmektedir.</a:t>
            </a:r>
          </a:p>
          <a:p>
            <a:pPr marL="434975" algn="just">
              <a:buFont typeface="Wingdings" panose="05000000000000000000" pitchFamily="2" charset="2"/>
              <a:buChar char="Ø"/>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Çoğu zaman hastaların hayati tehlikesinin bulunması ise acil servis birimlerinde çalışan tüm personelin </a:t>
            </a: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iyi eğitimli, kriz durumlarını yönetme becerisine sahip, baskı altında çabuk ve doğru karar verebilen özelliklere </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sahip olmasını gerekli kılmaktadır.</a:t>
            </a:r>
          </a:p>
          <a:p>
            <a:pPr marL="434975" algn="just">
              <a:buFont typeface="Wingdings" panose="05000000000000000000" pitchFamily="2" charset="2"/>
              <a:buChar char="Ø"/>
              <a:tabLst>
                <a:tab pos="0" algn="l"/>
              </a:tabLs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Acil servis birimlerinde çalışan personellerin kim olduğuna bakıldığında ilk sırayı </a:t>
            </a: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acil tıp doktorları, hemşireler, acil tıp teknisyenleri, röntgen teknisyeni </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gibi farklı meslek gruplarındaki kişilerin aldığı görülmüştür. Ancak </a:t>
            </a:r>
            <a:r>
              <a:rPr lang="tr-TR" sz="24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yapılan araştırmalar acil servislerde sosyal hizmet uzmanlarının çalışmasının, verilen hizmetin hastalar ve aileleri açısından  daha etkili olduğunu ve sağlık ekibinin yükünü hafiflettiğini göstermiştir.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1439330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algn="just">
              <a:buFont typeface="Wingdings" panose="05000000000000000000" pitchFamily="2" charset="2"/>
              <a:buChar char="ü"/>
            </a:pPr>
            <a:r>
              <a:rPr lang="tr-TR" sz="2000" dirty="0">
                <a:solidFill>
                  <a:srgbClr val="FF0000"/>
                </a:solidFill>
                <a:latin typeface="Times New Roman" panose="02020603050405020304" pitchFamily="18" charset="0"/>
                <a:cs typeface="Times New Roman" panose="02020603050405020304" pitchFamily="18" charset="0"/>
              </a:rPr>
              <a:t>Yaşlılar</a:t>
            </a:r>
          </a:p>
          <a:p>
            <a:pPr algn="just">
              <a:buFont typeface="Wingdings" panose="05000000000000000000" pitchFamily="2" charset="2"/>
              <a:buChar char="ü"/>
            </a:pPr>
            <a:r>
              <a:rPr lang="tr-TR" sz="2000" dirty="0">
                <a:solidFill>
                  <a:srgbClr val="FF0000"/>
                </a:solidFill>
                <a:latin typeface="Times New Roman" panose="02020603050405020304" pitchFamily="18" charset="0"/>
                <a:cs typeface="Times New Roman" panose="02020603050405020304" pitchFamily="18" charset="0"/>
              </a:rPr>
              <a:t>Yaralanma, kan nedeniyle engelli duruma gelen bireyler veya engelli bireyler</a:t>
            </a:r>
          </a:p>
          <a:p>
            <a:pPr algn="just">
              <a:buFont typeface="Wingdings" panose="05000000000000000000" pitchFamily="2" charset="2"/>
              <a:buChar char="ü"/>
            </a:pPr>
            <a:r>
              <a:rPr lang="tr-TR" sz="2000" dirty="0">
                <a:solidFill>
                  <a:srgbClr val="FF0000"/>
                </a:solidFill>
                <a:latin typeface="Times New Roman" panose="02020603050405020304" pitchFamily="18" charset="0"/>
                <a:cs typeface="Times New Roman" panose="02020603050405020304" pitchFamily="18" charset="0"/>
              </a:rPr>
              <a:t>Risk altındaki çocuklar</a:t>
            </a:r>
          </a:p>
          <a:p>
            <a:pPr algn="just">
              <a:buFont typeface="Wingdings" panose="05000000000000000000" pitchFamily="2" charset="2"/>
              <a:buChar char="ü"/>
            </a:pPr>
            <a:r>
              <a:rPr lang="tr-TR" sz="2000" dirty="0">
                <a:solidFill>
                  <a:srgbClr val="FF0000"/>
                </a:solidFill>
                <a:latin typeface="Times New Roman" panose="02020603050405020304" pitchFamily="18" charset="0"/>
                <a:cs typeface="Times New Roman" panose="02020603050405020304" pitchFamily="18" charset="0"/>
              </a:rPr>
              <a:t>Şiddete, cinsel istismara maruz kalmış kadınlar veya çocuklar</a:t>
            </a:r>
          </a:p>
          <a:p>
            <a:pPr algn="just">
              <a:buFont typeface="Wingdings" panose="05000000000000000000" pitchFamily="2" charset="2"/>
              <a:buChar char="ü"/>
            </a:pPr>
            <a:r>
              <a:rPr lang="tr-TR" sz="2000" dirty="0">
                <a:solidFill>
                  <a:srgbClr val="FF0000"/>
                </a:solidFill>
                <a:latin typeface="Times New Roman" panose="02020603050405020304" pitchFamily="18" charset="0"/>
                <a:cs typeface="Times New Roman" panose="02020603050405020304" pitchFamily="18" charset="0"/>
              </a:rPr>
              <a:t>Kendi kendine zarar vermiş hastalar veya intihar girişimleri</a:t>
            </a:r>
          </a:p>
          <a:p>
            <a:pPr algn="just">
              <a:buFont typeface="Wingdings" panose="05000000000000000000" pitchFamily="2" charset="2"/>
              <a:buChar char="ü"/>
            </a:pPr>
            <a:r>
              <a:rPr lang="tr-TR" sz="2000" dirty="0">
                <a:solidFill>
                  <a:srgbClr val="FF0000"/>
                </a:solidFill>
                <a:latin typeface="Times New Roman" panose="02020603050405020304" pitchFamily="18" charset="0"/>
                <a:cs typeface="Times New Roman" panose="02020603050405020304" pitchFamily="18" charset="0"/>
              </a:rPr>
              <a:t>Erken yaşta gebelik durumu yaşayan ergenler </a:t>
            </a:r>
          </a:p>
          <a:p>
            <a:pPr algn="just">
              <a:buFont typeface="Wingdings" panose="05000000000000000000" pitchFamily="2" charset="2"/>
              <a:buChar char="ü"/>
            </a:pPr>
            <a:r>
              <a:rPr lang="tr-TR" sz="2000" dirty="0">
                <a:solidFill>
                  <a:srgbClr val="FF0000"/>
                </a:solidFill>
                <a:latin typeface="Times New Roman" panose="02020603050405020304" pitchFamily="18" charset="0"/>
                <a:cs typeface="Times New Roman" panose="02020603050405020304" pitchFamily="18" charset="0"/>
              </a:rPr>
              <a:t>Adli vakalar</a:t>
            </a:r>
          </a:p>
          <a:p>
            <a:pPr algn="just">
              <a:buFont typeface="Wingdings" panose="05000000000000000000" pitchFamily="2" charset="2"/>
              <a:buChar char="ü"/>
            </a:pPr>
            <a:r>
              <a:rPr lang="tr-TR" sz="2000" dirty="0">
                <a:solidFill>
                  <a:srgbClr val="FF0000"/>
                </a:solidFill>
                <a:latin typeface="Times New Roman" panose="02020603050405020304" pitchFamily="18" charset="0"/>
                <a:cs typeface="Times New Roman" panose="02020603050405020304" pitchFamily="18" charset="0"/>
              </a:rPr>
              <a:t>Göçmen, mülteci gibi farklı konumdaki hastalar</a:t>
            </a:r>
          </a:p>
          <a:p>
            <a:pPr algn="just">
              <a:buFont typeface="Wingdings" panose="05000000000000000000" pitchFamily="2" charset="2"/>
              <a:buChar char="ü"/>
            </a:pPr>
            <a:r>
              <a:rPr lang="tr-TR" sz="2000" dirty="0">
                <a:solidFill>
                  <a:srgbClr val="FF0000"/>
                </a:solidFill>
                <a:latin typeface="Times New Roman" panose="02020603050405020304" pitchFamily="18" charset="0"/>
                <a:cs typeface="Times New Roman" panose="02020603050405020304" pitchFamily="18" charset="0"/>
              </a:rPr>
              <a:t> Yoksul hastalar</a:t>
            </a:r>
          </a:p>
          <a:p>
            <a:pPr algn="just">
              <a:buFont typeface="Wingdings" panose="05000000000000000000" pitchFamily="2" charset="2"/>
              <a:buChar char="ü"/>
            </a:pPr>
            <a:r>
              <a:rPr lang="tr-TR" sz="2000" dirty="0">
                <a:solidFill>
                  <a:srgbClr val="FF0000"/>
                </a:solidFill>
                <a:latin typeface="Times New Roman" panose="02020603050405020304" pitchFamily="18" charset="0"/>
                <a:cs typeface="Times New Roman" panose="02020603050405020304" pitchFamily="18" charset="0"/>
              </a:rPr>
              <a:t>Madde bağımlılığı riskiyle karşı karşıya olan hastalar</a:t>
            </a:r>
          </a:p>
          <a:p>
            <a:pPr algn="just">
              <a:buFont typeface="Wingdings" panose="05000000000000000000" pitchFamily="2" charset="2"/>
              <a:buChar char="ü"/>
            </a:pPr>
            <a:r>
              <a:rPr lang="tr-TR" sz="2000" dirty="0">
                <a:solidFill>
                  <a:srgbClr val="FF0000"/>
                </a:solidFill>
                <a:latin typeface="Times New Roman" panose="02020603050405020304" pitchFamily="18" charset="0"/>
                <a:cs typeface="Times New Roman" panose="02020603050405020304" pitchFamily="18" charset="0"/>
              </a:rPr>
              <a:t>Psikiyatrik hastalığı olan bireyler</a:t>
            </a:r>
          </a:p>
          <a:p>
            <a:pPr algn="just">
              <a:buFont typeface="Wingdings" panose="05000000000000000000" pitchFamily="2" charset="2"/>
              <a:buChar char="ü"/>
            </a:pPr>
            <a:r>
              <a:rPr lang="tr-TR" sz="2000" dirty="0">
                <a:solidFill>
                  <a:srgbClr val="FF0000"/>
                </a:solidFill>
                <a:latin typeface="Times New Roman" panose="02020603050405020304" pitchFamily="18" charset="0"/>
                <a:cs typeface="Times New Roman" panose="02020603050405020304" pitchFamily="18" charset="0"/>
              </a:rPr>
              <a:t>Kimsesiz, terk, bakıma muhtaç hastalar</a:t>
            </a:r>
          </a:p>
          <a:p>
            <a:pPr algn="just">
              <a:buFont typeface="Wingdings" panose="05000000000000000000" pitchFamily="2" charset="2"/>
              <a:buChar char="ü"/>
            </a:pPr>
            <a:r>
              <a:rPr lang="tr-TR" sz="2000" dirty="0">
                <a:solidFill>
                  <a:srgbClr val="FF0000"/>
                </a:solidFill>
                <a:latin typeface="Times New Roman" panose="02020603050405020304" pitchFamily="18" charset="0"/>
                <a:cs typeface="Times New Roman" panose="02020603050405020304" pitchFamily="18" charset="0"/>
              </a:rPr>
              <a:t>Kronik hastalar</a:t>
            </a:r>
          </a:p>
          <a:p>
            <a:pPr marL="0" indent="0" algn="just">
              <a:buNone/>
            </a:pPr>
            <a:endParaRPr lang="tr-TR" sz="2000" dirty="0">
              <a:latin typeface="Times New Roman" panose="02020603050405020304"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lstStyle/>
          <a:p>
            <a:fld id="{B1DEFA8C-F947-479F-BE07-76B6B3F80BF1}" type="slidenum">
              <a:rPr lang="tr-TR" smtClean="0"/>
              <a:pPr/>
              <a:t>7</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3824147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19" y="548680"/>
            <a:ext cx="9743085" cy="5760640"/>
          </a:xfrm>
        </p:spPr>
        <p:txBody>
          <a:bodyPr>
            <a:normAutofit/>
          </a:bodyPr>
          <a:lstStyle/>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Çalışmalar acil servise başvuran kişilerin ve hasta yakınlarının </a:t>
            </a:r>
            <a:r>
              <a:rPr lang="tr-TR" sz="2800" b="1" dirty="0">
                <a:latin typeface="Times New Roman" panose="02020603050405020304" pitchFamily="18" charset="0"/>
                <a:cs typeface="Times New Roman" panose="02020603050405020304" pitchFamily="18" charset="0"/>
              </a:rPr>
              <a:t>şok, çaresizlik, korku, kaygı </a:t>
            </a:r>
            <a:r>
              <a:rPr lang="tr-TR" sz="2800" dirty="0">
                <a:latin typeface="Times New Roman" panose="02020603050405020304" pitchFamily="18" charset="0"/>
                <a:cs typeface="Times New Roman" panose="02020603050405020304" pitchFamily="18" charset="0"/>
              </a:rPr>
              <a:t>gibi belli bazı tepkiler verdiğini ve ortak bazı ihtiyaçlar içinde bulunduğunu göstermiştir. Bu ihtiyaçların başında </a:t>
            </a:r>
            <a:r>
              <a:rPr lang="tr-TR" sz="2800" b="1" dirty="0">
                <a:latin typeface="Times New Roman" panose="02020603050405020304" pitchFamily="18" charset="0"/>
                <a:cs typeface="Times New Roman" panose="02020603050405020304" pitchFamily="18" charset="0"/>
              </a:rPr>
              <a:t>iletişim ve desteklenme </a:t>
            </a:r>
            <a:r>
              <a:rPr lang="tr-TR" sz="2800" dirty="0">
                <a:latin typeface="Times New Roman" panose="02020603050405020304" pitchFamily="18" charset="0"/>
                <a:cs typeface="Times New Roman" panose="02020603050405020304" pitchFamily="18" charset="0"/>
              </a:rPr>
              <a:t>yer almaktadır. </a:t>
            </a:r>
          </a:p>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Sosyal hizmet uzmanlarının iletişim becerilerinin gelişmiş olması ve görüşme teknikleri konusunda deneyimli olmaları önem taşımaktadır.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8</a:t>
            </a:fld>
            <a:endParaRPr lang="tr-TR" dirty="0"/>
          </a:p>
        </p:txBody>
      </p:sp>
      <p:sp>
        <p:nvSpPr>
          <p:cNvPr id="5" name="3 Slayt Numarası Yer Tutucusu"/>
          <p:cNvSpPr txBox="1">
            <a:spLocks/>
          </p:cNvSpPr>
          <p:nvPr/>
        </p:nvSpPr>
        <p:spPr>
          <a:xfrm>
            <a:off x="8882082" y="5586412"/>
            <a:ext cx="588054" cy="357188"/>
          </a:xfrm>
          <a:prstGeom prst="rect">
            <a:avLst/>
          </a:prstGeom>
        </p:spPr>
        <p:txBody>
          <a:bodyPr anchor="b"/>
          <a:lstStyle/>
          <a:p>
            <a:pPr algn="ctr" defTabSz="685800">
              <a:defRPr/>
            </a:pPr>
            <a:endParaRPr lang="tr-TR" sz="900" dirty="0"/>
          </a:p>
        </p:txBody>
      </p:sp>
    </p:spTree>
    <p:extLst>
      <p:ext uri="{BB962C8B-B14F-4D97-AF65-F5344CB8AC3E}">
        <p14:creationId xmlns:p14="http://schemas.microsoft.com/office/powerpoint/2010/main" val="2906259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75520" y="548680"/>
            <a:ext cx="9721080" cy="5760640"/>
          </a:xfrm>
        </p:spPr>
        <p:txBody>
          <a:bodyPr anchor="ctr">
            <a:normAutofit/>
          </a:bodyPr>
          <a:lstStyle/>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Acil servislerde sosyal hizmet uzmanlarının sıklıkla çalıştığı diğer durumlar da </a:t>
            </a:r>
            <a:r>
              <a:rPr lang="tr-TR" sz="2400" b="1" dirty="0">
                <a:effectLst/>
                <a:latin typeface="Times New Roman" panose="02020603050405020304" pitchFamily="18" charset="0"/>
                <a:ea typeface="Times New Roman" panose="02020603050405020304" pitchFamily="18" charset="0"/>
              </a:rPr>
              <a:t>şiddet, ihmal ve istismar vakaları </a:t>
            </a:r>
            <a:r>
              <a:rPr lang="tr-TR" sz="2400" dirty="0">
                <a:effectLst/>
                <a:latin typeface="Times New Roman" panose="02020603050405020304" pitchFamily="18" charset="0"/>
                <a:ea typeface="Times New Roman" panose="02020603050405020304" pitchFamily="18" charset="0"/>
              </a:rPr>
              <a:t>olmaktadır. </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Kadınlar, yaşlılar ve çocuklar çoğunlukla şiddete maruz kalmaktadırlar.</a:t>
            </a:r>
          </a:p>
          <a:p>
            <a:pPr marL="343440" algn="just">
              <a:buClr>
                <a:srgbClr val="B31166"/>
              </a:buClr>
              <a:buFont typeface="Wingdings" panose="05000000000000000000" pitchFamily="2" charset="2"/>
              <a:buChar char="ü"/>
            </a:pPr>
            <a:r>
              <a:rPr lang="tr-TR" sz="2400" dirty="0" err="1">
                <a:effectLst/>
                <a:latin typeface="Times New Roman" panose="02020603050405020304" pitchFamily="18" charset="0"/>
                <a:ea typeface="Times New Roman" panose="02020603050405020304" pitchFamily="18" charset="0"/>
              </a:rPr>
              <a:t>Wong</a:t>
            </a:r>
            <a:r>
              <a:rPr lang="tr-TR" sz="2400" dirty="0">
                <a:effectLst/>
                <a:latin typeface="Times New Roman" panose="02020603050405020304" pitchFamily="18" charset="0"/>
                <a:ea typeface="Times New Roman" panose="02020603050405020304" pitchFamily="18" charset="0"/>
              </a:rPr>
              <a:t>, </a:t>
            </a:r>
            <a:r>
              <a:rPr lang="tr-TR" sz="2400" dirty="0" err="1">
                <a:effectLst/>
                <a:latin typeface="Times New Roman" panose="02020603050405020304" pitchFamily="18" charset="0"/>
                <a:ea typeface="Times New Roman" panose="02020603050405020304" pitchFamily="18" charset="0"/>
              </a:rPr>
              <a:t>Chung</a:t>
            </a:r>
            <a:r>
              <a:rPr lang="tr-TR" sz="2400" dirty="0">
                <a:effectLst/>
                <a:latin typeface="Times New Roman" panose="02020603050405020304" pitchFamily="18" charset="0"/>
                <a:ea typeface="Times New Roman" panose="02020603050405020304" pitchFamily="18" charset="0"/>
              </a:rPr>
              <a:t> ve </a:t>
            </a:r>
            <a:r>
              <a:rPr lang="tr-TR" sz="2400" dirty="0" err="1">
                <a:effectLst/>
                <a:latin typeface="Times New Roman" panose="02020603050405020304" pitchFamily="18" charset="0"/>
                <a:ea typeface="Times New Roman" panose="02020603050405020304" pitchFamily="18" charset="0"/>
              </a:rPr>
              <a:t>Chan</a:t>
            </a:r>
            <a:r>
              <a:rPr lang="tr-TR" sz="2400" dirty="0">
                <a:effectLst/>
                <a:latin typeface="Times New Roman" panose="02020603050405020304" pitchFamily="18" charset="0"/>
                <a:ea typeface="Times New Roman" panose="02020603050405020304" pitchFamily="18" charset="0"/>
              </a:rPr>
              <a:t> (2001)'</a:t>
            </a:r>
            <a:r>
              <a:rPr lang="tr-TR" sz="2400" dirty="0" err="1">
                <a:effectLst/>
                <a:latin typeface="Times New Roman" panose="02020603050405020304" pitchFamily="18" charset="0"/>
                <a:ea typeface="Times New Roman" panose="02020603050405020304" pitchFamily="18" charset="0"/>
              </a:rPr>
              <a:t>nın</a:t>
            </a:r>
            <a:r>
              <a:rPr lang="tr-TR" sz="2400" dirty="0">
                <a:effectLst/>
                <a:latin typeface="Times New Roman" panose="02020603050405020304" pitchFamily="18" charset="0"/>
                <a:ea typeface="Times New Roman" panose="02020603050405020304" pitchFamily="18" charset="0"/>
              </a:rPr>
              <a:t> acil servislerde çalışan 208'i doktor 330'u hemşire olmak üzere toplam </a:t>
            </a:r>
            <a:r>
              <a:rPr lang="tr-TR" sz="2400" b="1" dirty="0">
                <a:effectLst/>
                <a:latin typeface="Times New Roman" panose="02020603050405020304" pitchFamily="18" charset="0"/>
                <a:ea typeface="Times New Roman" panose="02020603050405020304" pitchFamily="18" charset="0"/>
              </a:rPr>
              <a:t>538 kişi </a:t>
            </a:r>
            <a:r>
              <a:rPr lang="tr-TR" sz="2400" dirty="0">
                <a:effectLst/>
                <a:latin typeface="Times New Roman" panose="02020603050405020304" pitchFamily="18" charset="0"/>
                <a:ea typeface="Times New Roman" panose="02020603050405020304" pitchFamily="18" charset="0"/>
              </a:rPr>
              <a:t>ile yürüttüğü bir çalışmada </a:t>
            </a:r>
            <a:r>
              <a:rPr lang="tr-TR" sz="2400" b="1" dirty="0">
                <a:effectLst/>
                <a:latin typeface="Times New Roman" panose="02020603050405020304" pitchFamily="18" charset="0"/>
                <a:ea typeface="Times New Roman" panose="02020603050405020304" pitchFamily="18" charset="0"/>
              </a:rPr>
              <a:t>sağlık personelinin %92,2 oranında çocuk istismarı vakalarında sosyal hizmet uzmanı ile iş birliği yaptığını </a:t>
            </a:r>
            <a:r>
              <a:rPr lang="tr-TR" sz="2400" dirty="0">
                <a:effectLst/>
                <a:latin typeface="Times New Roman" panose="02020603050405020304" pitchFamily="18" charset="0"/>
                <a:ea typeface="Times New Roman" panose="02020603050405020304" pitchFamily="18" charset="0"/>
              </a:rPr>
              <a:t>iletmişlerdir. </a:t>
            </a:r>
          </a:p>
          <a:p>
            <a:pPr marL="343440" algn="just">
              <a:buClr>
                <a:srgbClr val="B31166"/>
              </a:buClr>
              <a:buFont typeface="Wingdings" panose="05000000000000000000" pitchFamily="2" charset="2"/>
              <a:buChar char="ü"/>
            </a:pPr>
            <a:r>
              <a:rPr lang="tr-TR" sz="2400" dirty="0">
                <a:effectLst/>
                <a:latin typeface="Times New Roman" panose="02020603050405020304" pitchFamily="18" charset="0"/>
                <a:ea typeface="Times New Roman" panose="02020603050405020304" pitchFamily="18" charset="0"/>
              </a:rPr>
              <a:t>İstismardan sonra en sık karşılaşılan sorunlar ise </a:t>
            </a:r>
            <a:r>
              <a:rPr lang="tr-TR" sz="2400" b="1" dirty="0">
                <a:solidFill>
                  <a:srgbClr val="FF0000"/>
                </a:solidFill>
                <a:effectLst/>
                <a:latin typeface="Times New Roman" panose="02020603050405020304" pitchFamily="18" charset="0"/>
                <a:ea typeface="Times New Roman" panose="02020603050405020304" pitchFamily="18" charset="0"/>
              </a:rPr>
              <a:t>şiddet mağduru kadınlar, cinsel şiddet mağdurları, kendi kendine zarar veren hastalar ve yalnız yaşayan yaşlıların </a:t>
            </a:r>
            <a:r>
              <a:rPr lang="tr-TR" sz="2400" dirty="0">
                <a:effectLst/>
                <a:latin typeface="Times New Roman" panose="02020603050405020304" pitchFamily="18" charset="0"/>
                <a:ea typeface="Times New Roman" panose="02020603050405020304" pitchFamily="18" charset="0"/>
              </a:rPr>
              <a:t>taburculuk için desteğe ihtiyaç duyması olmuştur.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9</a:t>
            </a:fld>
            <a:endParaRPr lang="tr-TR" dirty="0"/>
          </a:p>
        </p:txBody>
      </p:sp>
    </p:spTree>
    <p:extLst>
      <p:ext uri="{BB962C8B-B14F-4D97-AF65-F5344CB8AC3E}">
        <p14:creationId xmlns:p14="http://schemas.microsoft.com/office/powerpoint/2010/main" val="8814961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3835</TotalTime>
  <Words>2133</Words>
  <Application>Microsoft Office PowerPoint</Application>
  <PresentationFormat>Geniş ekran</PresentationFormat>
  <Paragraphs>178</Paragraphs>
  <Slides>24</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24</vt:i4>
      </vt:variant>
    </vt:vector>
  </HeadingPairs>
  <TitlesOfParts>
    <vt:vector size="31" baseType="lpstr">
      <vt:lpstr>Arial</vt:lpstr>
      <vt:lpstr>Calibri</vt:lpstr>
      <vt:lpstr>Century Gothic</vt:lpstr>
      <vt:lpstr>Times New Roman</vt:lpstr>
      <vt:lpstr>Wingdings</vt:lpstr>
      <vt:lpstr>Wingdings 3</vt:lpstr>
      <vt:lpstr>Duman</vt:lpstr>
      <vt:lpstr>ANKARA ÜNİVERSİTESİ SAĞLIK BİLİMLERİ FAKÜLTESİ SOSYAL HİZMET ANABİLİM DALI </vt:lpstr>
      <vt:lpstr> ACİL SERVİS BİRİMLERİNDE SOSYAL HİZMET UYGULAMALARI  </vt:lpstr>
      <vt:lpstr> ACİL SERVİS BİRİMLERİNDE SOSYAL HİZMET UYGULAMALARI  </vt:lpstr>
      <vt:lpstr>PowerPoint Sunusu</vt:lpstr>
      <vt:lpstr>PowerPoint Sunusu</vt:lpstr>
      <vt:lpstr> Acil Servis Birimlerinde Sosyal Hizmet Uygulamaları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Acil Servis Birimlerinde Sosyal Hizmet Uygulamalarında İhtiyaç Duyulan Bilgi, Beceri ve Değerler  </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212</cp:revision>
  <dcterms:created xsi:type="dcterms:W3CDTF">2019-12-10T17:31:29Z</dcterms:created>
  <dcterms:modified xsi:type="dcterms:W3CDTF">2022-12-27T15:57:21Z</dcterms:modified>
</cp:coreProperties>
</file>