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2" r:id="rId4"/>
    <p:sldId id="1083" r:id="rId5"/>
    <p:sldId id="1084" r:id="rId6"/>
    <p:sldId id="1085" r:id="rId7"/>
    <p:sldId id="1086" r:id="rId8"/>
    <p:sldId id="1087" r:id="rId9"/>
    <p:sldId id="1088" r:id="rId10"/>
    <p:sldId id="1089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068" y="6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9358" y="54119"/>
            <a:ext cx="2077085" cy="684107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4626" y="3132633"/>
            <a:ext cx="8169275" cy="2594185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1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1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73174" y="6410783"/>
            <a:ext cx="417829" cy="223519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spcBef>
                <a:spcPts val="5"/>
              </a:spcBef>
            </a:pPr>
            <a:fld id="{81D60167-4931-47E6-BA6A-407CBD079E47}" type="slidenum">
              <a:rPr lang="tr-TR" spc="-40" smtClean="0"/>
              <a:pPr marL="38100">
                <a:spcBef>
                  <a:spcPts val="5"/>
                </a:spcBef>
              </a:pPr>
              <a:t>‹#›</a:t>
            </a:fld>
            <a:r>
              <a:rPr lang="tr-TR" spc="-40" smtClean="0"/>
              <a:t>/213</a:t>
            </a:r>
            <a:endParaRPr lang="tr-TR" spc="-40" dirty="0"/>
          </a:p>
        </p:txBody>
      </p:sp>
    </p:spTree>
    <p:extLst>
      <p:ext uri="{BB962C8B-B14F-4D97-AF65-F5344CB8AC3E}">
        <p14:creationId xmlns:p14="http://schemas.microsoft.com/office/powerpoint/2010/main" val="757650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432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Sürdürülebilir Tasarım ve Uygulamaları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Mustafa YILMAZ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6325" y="1956346"/>
            <a:ext cx="4841875" cy="346519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92405" indent="-180340">
              <a:spcBef>
                <a:spcPts val="400"/>
              </a:spcBef>
              <a:buSzPct val="94444"/>
              <a:buFont typeface="Wingdings"/>
              <a:buChar char=""/>
              <a:tabLst>
                <a:tab pos="193040" algn="l"/>
              </a:tabLst>
            </a:pPr>
            <a:r>
              <a:rPr b="1" spc="-60" dirty="0">
                <a:latin typeface="Trebuchet MS"/>
                <a:cs typeface="Trebuchet MS"/>
              </a:rPr>
              <a:t>GİRİŞ</a:t>
            </a:r>
            <a:endParaRPr>
              <a:latin typeface="Trebuchet MS"/>
              <a:cs typeface="Trebuchet MS"/>
            </a:endParaRPr>
          </a:p>
          <a:p>
            <a:pPr marL="247650" indent="-235585">
              <a:spcBef>
                <a:spcPts val="300"/>
              </a:spcBef>
              <a:buSzPct val="94444"/>
              <a:buFont typeface="Wingdings"/>
              <a:buChar char=""/>
              <a:tabLst>
                <a:tab pos="248285" algn="l"/>
              </a:tabLst>
            </a:pPr>
            <a:r>
              <a:rPr b="1" spc="-204" dirty="0">
                <a:latin typeface="Arial"/>
                <a:cs typeface="Arial"/>
              </a:rPr>
              <a:t>MEVZUAT</a:t>
            </a:r>
            <a:endParaRPr>
              <a:latin typeface="Arial"/>
              <a:cs typeface="Arial"/>
            </a:endParaRPr>
          </a:p>
          <a:p>
            <a:pPr marL="243204" indent="-231140">
              <a:spcBef>
                <a:spcPts val="305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50" dirty="0">
                <a:latin typeface="Trebuchet MS"/>
                <a:cs typeface="Trebuchet MS"/>
              </a:rPr>
              <a:t>İŞ</a:t>
            </a:r>
            <a:r>
              <a:rPr b="1" spc="-145" dirty="0">
                <a:latin typeface="Trebuchet MS"/>
                <a:cs typeface="Trebuchet MS"/>
              </a:rPr>
              <a:t> </a:t>
            </a:r>
            <a:r>
              <a:rPr b="1" spc="-100" dirty="0">
                <a:latin typeface="Trebuchet MS"/>
                <a:cs typeface="Trebuchet MS"/>
              </a:rPr>
              <a:t>KAZALARI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0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75" dirty="0">
                <a:latin typeface="Trebuchet MS"/>
                <a:cs typeface="Trebuchet MS"/>
              </a:rPr>
              <a:t>SAHADAKİ </a:t>
            </a:r>
            <a:r>
              <a:rPr b="1" spc="-55" dirty="0">
                <a:latin typeface="Trebuchet MS"/>
                <a:cs typeface="Trebuchet MS"/>
              </a:rPr>
              <a:t>MUHTEMEL</a:t>
            </a:r>
            <a:r>
              <a:rPr b="1" spc="-204" dirty="0">
                <a:latin typeface="Trebuchet MS"/>
                <a:cs typeface="Trebuchet MS"/>
              </a:rPr>
              <a:t> </a:t>
            </a:r>
            <a:r>
              <a:rPr b="1" spc="-150" dirty="0">
                <a:latin typeface="Trebuchet MS"/>
                <a:cs typeface="Trebuchet MS"/>
              </a:rPr>
              <a:t>TEHLİKELER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5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50" dirty="0">
                <a:latin typeface="Trebuchet MS"/>
                <a:cs typeface="Trebuchet MS"/>
              </a:rPr>
              <a:t>İŞ </a:t>
            </a:r>
            <a:r>
              <a:rPr b="1" spc="-85" dirty="0">
                <a:latin typeface="Trebuchet MS"/>
                <a:cs typeface="Trebuchet MS"/>
              </a:rPr>
              <a:t>KAZALARINI </a:t>
            </a:r>
            <a:r>
              <a:rPr b="1" spc="-65" dirty="0">
                <a:latin typeface="Trebuchet MS"/>
                <a:cs typeface="Trebuchet MS"/>
              </a:rPr>
              <a:t>ÖNLEME</a:t>
            </a:r>
            <a:r>
              <a:rPr b="1" spc="-300" dirty="0">
                <a:latin typeface="Trebuchet MS"/>
                <a:cs typeface="Trebuchet MS"/>
              </a:rPr>
              <a:t> </a:t>
            </a:r>
            <a:r>
              <a:rPr b="1" spc="-95" dirty="0">
                <a:latin typeface="Trebuchet MS"/>
                <a:cs typeface="Trebuchet MS"/>
              </a:rPr>
              <a:t>YÖNTEMLERİ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0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80" dirty="0">
                <a:latin typeface="Trebuchet MS"/>
                <a:cs typeface="Trebuchet MS"/>
              </a:rPr>
              <a:t>RİSK</a:t>
            </a:r>
            <a:r>
              <a:rPr b="1" spc="-140" dirty="0">
                <a:latin typeface="Trebuchet MS"/>
                <a:cs typeface="Trebuchet MS"/>
              </a:rPr>
              <a:t> </a:t>
            </a:r>
            <a:r>
              <a:rPr b="1" spc="-80" dirty="0">
                <a:latin typeface="Trebuchet MS"/>
                <a:cs typeface="Trebuchet MS"/>
              </a:rPr>
              <a:t>ANALİZİ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0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80" dirty="0">
                <a:latin typeface="Trebuchet MS"/>
                <a:cs typeface="Trebuchet MS"/>
              </a:rPr>
              <a:t>RİSK </a:t>
            </a:r>
            <a:r>
              <a:rPr b="1" spc="-95" dirty="0">
                <a:latin typeface="Trebuchet MS"/>
                <a:cs typeface="Trebuchet MS"/>
              </a:rPr>
              <a:t>DEĞERLERİNİ </a:t>
            </a:r>
            <a:r>
              <a:rPr b="1" spc="-70" dirty="0">
                <a:latin typeface="Trebuchet MS"/>
                <a:cs typeface="Trebuchet MS"/>
              </a:rPr>
              <a:t>DÜŞÜRÜCÜ</a:t>
            </a:r>
            <a:r>
              <a:rPr b="1" spc="-235" dirty="0">
                <a:latin typeface="Trebuchet MS"/>
                <a:cs typeface="Trebuchet MS"/>
              </a:rPr>
              <a:t> </a:t>
            </a:r>
            <a:r>
              <a:rPr b="1" spc="-235" dirty="0">
                <a:latin typeface="Arial"/>
                <a:cs typeface="Arial"/>
              </a:rPr>
              <a:t>ÖNLEMLER</a:t>
            </a:r>
            <a:endParaRPr>
              <a:latin typeface="Arial"/>
              <a:cs typeface="Arial"/>
            </a:endParaRPr>
          </a:p>
          <a:p>
            <a:pPr marL="243204" indent="-231140">
              <a:spcBef>
                <a:spcPts val="305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125" dirty="0">
                <a:latin typeface="Trebuchet MS"/>
                <a:cs typeface="Trebuchet MS"/>
              </a:rPr>
              <a:t>KONTROL</a:t>
            </a:r>
            <a:r>
              <a:rPr b="1" spc="-155" dirty="0">
                <a:latin typeface="Trebuchet MS"/>
                <a:cs typeface="Trebuchet MS"/>
              </a:rPr>
              <a:t> </a:t>
            </a:r>
            <a:r>
              <a:rPr b="1" spc="-135" dirty="0">
                <a:latin typeface="Trebuchet MS"/>
                <a:cs typeface="Trebuchet MS"/>
              </a:rPr>
              <a:t>LİSTELERİ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0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50" dirty="0">
                <a:latin typeface="Trebuchet MS"/>
                <a:cs typeface="Trebuchet MS"/>
              </a:rPr>
              <a:t>İŞ </a:t>
            </a:r>
            <a:r>
              <a:rPr b="1" spc="-80" dirty="0">
                <a:latin typeface="Trebuchet MS"/>
                <a:cs typeface="Trebuchet MS"/>
              </a:rPr>
              <a:t>KAZALARININ </a:t>
            </a:r>
            <a:r>
              <a:rPr b="1" spc="-100" dirty="0">
                <a:latin typeface="Trebuchet MS"/>
                <a:cs typeface="Trebuchet MS"/>
              </a:rPr>
              <a:t>İŞGÖRENLERE </a:t>
            </a:r>
            <a:r>
              <a:rPr b="1" spc="-90" dirty="0">
                <a:latin typeface="Trebuchet MS"/>
                <a:cs typeface="Trebuchet MS"/>
              </a:rPr>
              <a:t>GÖRE</a:t>
            </a:r>
            <a:r>
              <a:rPr b="1" spc="-340" dirty="0">
                <a:latin typeface="Trebuchet MS"/>
                <a:cs typeface="Trebuchet MS"/>
              </a:rPr>
              <a:t> </a:t>
            </a:r>
            <a:r>
              <a:rPr b="1" spc="-95" dirty="0">
                <a:latin typeface="Trebuchet MS"/>
                <a:cs typeface="Trebuchet MS"/>
              </a:rPr>
              <a:t>NEDENLERİ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9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50" dirty="0">
                <a:latin typeface="Trebuchet MS"/>
                <a:cs typeface="Trebuchet MS"/>
              </a:rPr>
              <a:t>İŞ </a:t>
            </a:r>
            <a:r>
              <a:rPr b="1" spc="-80" dirty="0">
                <a:latin typeface="Trebuchet MS"/>
                <a:cs typeface="Trebuchet MS"/>
              </a:rPr>
              <a:t>KAZALARININ</a:t>
            </a:r>
            <a:r>
              <a:rPr b="1" spc="-240" dirty="0">
                <a:latin typeface="Trebuchet MS"/>
                <a:cs typeface="Trebuchet MS"/>
              </a:rPr>
              <a:t> </a:t>
            </a:r>
            <a:r>
              <a:rPr b="1" spc="-80" dirty="0">
                <a:latin typeface="Trebuchet MS"/>
                <a:cs typeface="Trebuchet MS"/>
              </a:rPr>
              <a:t>MALİYETİ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0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270" dirty="0">
                <a:latin typeface="Arial"/>
                <a:cs typeface="Arial"/>
              </a:rPr>
              <a:t>KAYNAKLAR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49855" y="565332"/>
            <a:ext cx="248348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5" dirty="0"/>
              <a:t>TAKDİM</a:t>
            </a:r>
            <a:r>
              <a:rPr spc="-310" dirty="0"/>
              <a:t> </a:t>
            </a:r>
            <a:r>
              <a:rPr spc="-155" dirty="0"/>
              <a:t>PLANI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8173175" y="8125283"/>
            <a:ext cx="417829" cy="154529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spcBef>
                <a:spcPts val="5"/>
              </a:spcBef>
            </a:pPr>
            <a:fld id="{81D60167-4931-47E6-BA6A-407CBD079E47}" type="slidenum">
              <a:rPr spc="-40" dirty="0"/>
              <a:pPr marL="38100">
                <a:spcBef>
                  <a:spcPts val="5"/>
                </a:spcBef>
              </a:pPr>
              <a:t>2</a:t>
            </a:fld>
            <a:r>
              <a:rPr spc="-40" dirty="0"/>
              <a:t>/213</a:t>
            </a:r>
          </a:p>
        </p:txBody>
      </p:sp>
    </p:spTree>
    <p:extLst>
      <p:ext uri="{BB962C8B-B14F-4D97-AF65-F5344CB8AC3E}">
        <p14:creationId xmlns:p14="http://schemas.microsoft.com/office/powerpoint/2010/main" val="947855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72674" y="482203"/>
            <a:ext cx="92138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14" dirty="0"/>
              <a:t>G</a:t>
            </a:r>
            <a:r>
              <a:rPr spc="-45" dirty="0"/>
              <a:t>İ</a:t>
            </a:r>
            <a:r>
              <a:rPr spc="-135" dirty="0"/>
              <a:t>R</a:t>
            </a:r>
            <a:r>
              <a:rPr spc="-70" dirty="0"/>
              <a:t>İ</a:t>
            </a:r>
            <a:r>
              <a:rPr spc="-125" dirty="0"/>
              <a:t>Ş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173175" y="8125283"/>
            <a:ext cx="417829" cy="154529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spcBef>
                <a:spcPts val="5"/>
              </a:spcBef>
            </a:pPr>
            <a:fld id="{81D60167-4931-47E6-BA6A-407CBD079E47}" type="slidenum">
              <a:rPr spc="-40" dirty="0"/>
              <a:pPr marL="38100">
                <a:spcBef>
                  <a:spcPts val="5"/>
                </a:spcBef>
              </a:pPr>
              <a:t>3</a:t>
            </a:fld>
            <a:r>
              <a:rPr spc="-40" dirty="0"/>
              <a:t>/213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1092" y="1577047"/>
            <a:ext cx="862774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2225" algn="just">
              <a:spcBef>
                <a:spcPts val="100"/>
              </a:spcBef>
              <a:buClr>
                <a:srgbClr val="000000"/>
              </a:buClr>
              <a:buChar char="•"/>
              <a:tabLst>
                <a:tab pos="271780" algn="l"/>
              </a:tabLst>
            </a:pPr>
            <a:r>
              <a:rPr sz="2400" spc="-165" dirty="0">
                <a:solidFill>
                  <a:srgbClr val="C00000"/>
                </a:solidFill>
                <a:latin typeface="Arial"/>
                <a:cs typeface="Arial"/>
              </a:rPr>
              <a:t>Çalışmak, </a:t>
            </a:r>
            <a:r>
              <a:rPr sz="2400" spc="-70" dirty="0">
                <a:latin typeface="Arial"/>
                <a:cs typeface="Arial"/>
              </a:rPr>
              <a:t>kişinin </a:t>
            </a:r>
            <a:r>
              <a:rPr sz="2400" spc="-170" dirty="0">
                <a:latin typeface="Arial"/>
                <a:cs typeface="Arial"/>
              </a:rPr>
              <a:t>yaşaması, </a:t>
            </a:r>
            <a:r>
              <a:rPr sz="2400" spc="-85" dirty="0">
                <a:latin typeface="Arial"/>
                <a:cs typeface="Arial"/>
              </a:rPr>
              <a:t>maddi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105" dirty="0">
                <a:latin typeface="Arial"/>
                <a:cs typeface="Arial"/>
              </a:rPr>
              <a:t>manevi </a:t>
            </a:r>
            <a:r>
              <a:rPr sz="2400" spc="-100" dirty="0">
                <a:latin typeface="Arial"/>
                <a:cs typeface="Arial"/>
              </a:rPr>
              <a:t>yönden </a:t>
            </a:r>
            <a:r>
              <a:rPr sz="2400" spc="-120" dirty="0">
                <a:latin typeface="Arial"/>
                <a:cs typeface="Arial"/>
              </a:rPr>
              <a:t>gelişmesi </a:t>
            </a:r>
            <a:r>
              <a:rPr sz="2400" spc="-150" dirty="0">
                <a:latin typeface="Arial"/>
                <a:cs typeface="Arial"/>
              </a:rPr>
              <a:t>ve  </a:t>
            </a:r>
            <a:r>
              <a:rPr sz="2400" spc="-80" dirty="0">
                <a:latin typeface="Arial"/>
                <a:cs typeface="Arial"/>
              </a:rPr>
              <a:t>gereksinimlerini </a:t>
            </a:r>
            <a:r>
              <a:rPr sz="2400" spc="-114" dirty="0">
                <a:latin typeface="Arial"/>
                <a:cs typeface="Arial"/>
              </a:rPr>
              <a:t>karşılayabilmesi </a:t>
            </a:r>
            <a:r>
              <a:rPr sz="2400" spc="-65" dirty="0">
                <a:latin typeface="Arial"/>
                <a:cs typeface="Arial"/>
              </a:rPr>
              <a:t>için </a:t>
            </a:r>
            <a:r>
              <a:rPr sz="2400" spc="-105" dirty="0">
                <a:latin typeface="Arial"/>
                <a:cs typeface="Arial"/>
              </a:rPr>
              <a:t>hayatın </a:t>
            </a:r>
            <a:r>
              <a:rPr sz="2400" spc="-80" dirty="0">
                <a:latin typeface="Arial"/>
                <a:cs typeface="Arial"/>
              </a:rPr>
              <a:t>içinde </a:t>
            </a:r>
            <a:r>
              <a:rPr sz="2400" spc="-135" dirty="0">
                <a:latin typeface="Arial"/>
                <a:cs typeface="Arial"/>
              </a:rPr>
              <a:t>yapmak </a:t>
            </a:r>
            <a:r>
              <a:rPr sz="2400" spc="-114" dirty="0">
                <a:latin typeface="Arial"/>
                <a:cs typeface="Arial"/>
              </a:rPr>
              <a:t>zorunda  </a:t>
            </a:r>
            <a:r>
              <a:rPr sz="2400" spc="-85" dirty="0">
                <a:latin typeface="Arial"/>
                <a:cs typeface="Arial"/>
              </a:rPr>
              <a:t>olduğu </a:t>
            </a:r>
            <a:r>
              <a:rPr sz="2400" spc="-110" dirty="0">
                <a:latin typeface="Arial"/>
                <a:cs typeface="Arial"/>
              </a:rPr>
              <a:t>devamlı </a:t>
            </a:r>
            <a:r>
              <a:rPr sz="2400" spc="-25" dirty="0">
                <a:latin typeface="Arial"/>
                <a:cs typeface="Arial"/>
              </a:rPr>
              <a:t>bir </a:t>
            </a:r>
            <a:r>
              <a:rPr sz="2400" spc="-120" dirty="0">
                <a:latin typeface="Arial"/>
                <a:cs typeface="Arial"/>
              </a:rPr>
              <a:t>uğraştır. </a:t>
            </a:r>
            <a:r>
              <a:rPr sz="2400" spc="-185" dirty="0">
                <a:latin typeface="Arial"/>
                <a:cs typeface="Arial"/>
              </a:rPr>
              <a:t>Bu </a:t>
            </a:r>
            <a:r>
              <a:rPr sz="2400" spc="-90" dirty="0">
                <a:latin typeface="Arial"/>
                <a:cs typeface="Arial"/>
              </a:rPr>
              <a:t>zorunlu </a:t>
            </a:r>
            <a:r>
              <a:rPr sz="2400" spc="-155" dirty="0">
                <a:latin typeface="Arial"/>
                <a:cs typeface="Arial"/>
              </a:rPr>
              <a:t>uğraş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125" dirty="0">
                <a:latin typeface="Arial"/>
                <a:cs typeface="Arial"/>
              </a:rPr>
              <a:t>iş </a:t>
            </a:r>
            <a:r>
              <a:rPr sz="2400" spc="-55" dirty="0">
                <a:latin typeface="Arial"/>
                <a:cs typeface="Arial"/>
              </a:rPr>
              <a:t>ortamı, </a:t>
            </a:r>
            <a:r>
              <a:rPr sz="2400" spc="-170" dirty="0">
                <a:latin typeface="Arial"/>
                <a:cs typeface="Arial"/>
              </a:rPr>
              <a:t>zaman  zaman </a:t>
            </a:r>
            <a:r>
              <a:rPr sz="2400" spc="-114" dirty="0">
                <a:latin typeface="Arial"/>
                <a:cs typeface="Arial"/>
              </a:rPr>
              <a:t>çalışanların </a:t>
            </a:r>
            <a:r>
              <a:rPr sz="2400" spc="-145" dirty="0">
                <a:latin typeface="Arial"/>
                <a:cs typeface="Arial"/>
              </a:rPr>
              <a:t>sağlığını </a:t>
            </a:r>
            <a:r>
              <a:rPr sz="2400" spc="-90" dirty="0">
                <a:latin typeface="Arial"/>
                <a:cs typeface="Arial"/>
              </a:rPr>
              <a:t>tehlikeye atmakta </a:t>
            </a:r>
            <a:r>
              <a:rPr sz="2400" spc="-80" dirty="0">
                <a:latin typeface="Arial"/>
                <a:cs typeface="Arial"/>
              </a:rPr>
              <a:t>hatta </a:t>
            </a:r>
            <a:r>
              <a:rPr sz="2400" spc="-180" dirty="0">
                <a:latin typeface="Arial"/>
                <a:cs typeface="Arial"/>
              </a:rPr>
              <a:t>yaşam </a:t>
            </a:r>
            <a:r>
              <a:rPr sz="2400" spc="-120" dirty="0">
                <a:latin typeface="Arial"/>
                <a:cs typeface="Arial"/>
              </a:rPr>
              <a:t>hakkını  </a:t>
            </a:r>
            <a:r>
              <a:rPr sz="2400" spc="-75" dirty="0">
                <a:latin typeface="Arial"/>
                <a:cs typeface="Arial"/>
              </a:rPr>
              <a:t>elinden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alabilmektedir.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60645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72674" y="517831"/>
            <a:ext cx="92138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14" dirty="0"/>
              <a:t>G</a:t>
            </a:r>
            <a:r>
              <a:rPr spc="-45" dirty="0"/>
              <a:t>İ</a:t>
            </a:r>
            <a:r>
              <a:rPr spc="-135" dirty="0"/>
              <a:t>R</a:t>
            </a:r>
            <a:r>
              <a:rPr spc="-70" dirty="0"/>
              <a:t>İ</a:t>
            </a:r>
            <a:r>
              <a:rPr spc="-125" dirty="0"/>
              <a:t>Ş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173175" y="8125283"/>
            <a:ext cx="417829" cy="154529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spcBef>
                <a:spcPts val="5"/>
              </a:spcBef>
            </a:pPr>
            <a:fld id="{81D60167-4931-47E6-BA6A-407CBD079E47}" type="slidenum">
              <a:rPr spc="-40" dirty="0"/>
              <a:pPr marL="38100">
                <a:spcBef>
                  <a:spcPts val="5"/>
                </a:spcBef>
              </a:pPr>
              <a:t>4</a:t>
            </a:fld>
            <a:r>
              <a:rPr spc="-40" dirty="0"/>
              <a:t>/213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9805" y="1644319"/>
            <a:ext cx="8628380" cy="1488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2225" algn="just">
              <a:spcBef>
                <a:spcPts val="100"/>
              </a:spcBef>
              <a:buClr>
                <a:srgbClr val="000000"/>
              </a:buClr>
              <a:buChar char="•"/>
              <a:tabLst>
                <a:tab pos="264160" algn="l"/>
              </a:tabLst>
            </a:pPr>
            <a:r>
              <a:rPr sz="2400" spc="-250" dirty="0">
                <a:solidFill>
                  <a:srgbClr val="C00000"/>
                </a:solidFill>
                <a:latin typeface="Arial"/>
                <a:cs typeface="Arial"/>
              </a:rPr>
              <a:t>Yaşama </a:t>
            </a:r>
            <a:r>
              <a:rPr sz="2400" spc="-114" dirty="0">
                <a:solidFill>
                  <a:srgbClr val="C00000"/>
                </a:solidFill>
                <a:latin typeface="Arial"/>
                <a:cs typeface="Arial"/>
              </a:rPr>
              <a:t>hakkı</a:t>
            </a:r>
            <a:r>
              <a:rPr sz="2400" spc="-114" dirty="0">
                <a:latin typeface="Arial"/>
                <a:cs typeface="Arial"/>
              </a:rPr>
              <a:t>, </a:t>
            </a:r>
            <a:r>
              <a:rPr sz="2400" spc="-80" dirty="0">
                <a:latin typeface="Arial"/>
                <a:cs typeface="Arial"/>
              </a:rPr>
              <a:t>diğer </a:t>
            </a:r>
            <a:r>
              <a:rPr sz="2400" spc="-35" dirty="0">
                <a:latin typeface="Arial"/>
                <a:cs typeface="Arial"/>
              </a:rPr>
              <a:t>bütün </a:t>
            </a:r>
            <a:r>
              <a:rPr sz="2400" spc="-90" dirty="0">
                <a:latin typeface="Arial"/>
                <a:cs typeface="Arial"/>
              </a:rPr>
              <a:t>hakların </a:t>
            </a:r>
            <a:r>
              <a:rPr sz="2400" spc="-130" dirty="0">
                <a:latin typeface="Arial"/>
                <a:cs typeface="Arial"/>
              </a:rPr>
              <a:t>da </a:t>
            </a:r>
            <a:r>
              <a:rPr sz="2400" spc="-110" dirty="0">
                <a:latin typeface="Arial"/>
                <a:cs typeface="Arial"/>
              </a:rPr>
              <a:t>kullanılmasına </a:t>
            </a:r>
            <a:r>
              <a:rPr sz="2400" spc="-100" dirty="0">
                <a:latin typeface="Arial"/>
                <a:cs typeface="Arial"/>
              </a:rPr>
              <a:t>imkân </a:t>
            </a:r>
            <a:r>
              <a:rPr sz="2400" spc="-95" dirty="0">
                <a:latin typeface="Arial"/>
                <a:cs typeface="Arial"/>
              </a:rPr>
              <a:t>veren  </a:t>
            </a:r>
            <a:r>
              <a:rPr sz="2400" spc="-110" dirty="0">
                <a:latin typeface="Arial"/>
                <a:cs typeface="Arial"/>
              </a:rPr>
              <a:t>en </a:t>
            </a:r>
            <a:r>
              <a:rPr sz="2400" spc="-70" dirty="0">
                <a:latin typeface="Arial"/>
                <a:cs typeface="Arial"/>
              </a:rPr>
              <a:t>temel </a:t>
            </a:r>
            <a:r>
              <a:rPr sz="2400" spc="-60" dirty="0">
                <a:latin typeface="Arial"/>
                <a:cs typeface="Arial"/>
              </a:rPr>
              <a:t>haktır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45" dirty="0">
                <a:latin typeface="Arial"/>
                <a:cs typeface="Arial"/>
              </a:rPr>
              <a:t>birinci </a:t>
            </a:r>
            <a:r>
              <a:rPr sz="2400" spc="-120" dirty="0">
                <a:latin typeface="Arial"/>
                <a:cs typeface="Arial"/>
              </a:rPr>
              <a:t>derecede </a:t>
            </a:r>
            <a:r>
              <a:rPr sz="2400" spc="-140" dirty="0">
                <a:latin typeface="Arial"/>
                <a:cs typeface="Arial"/>
              </a:rPr>
              <a:t>güvence </a:t>
            </a:r>
            <a:r>
              <a:rPr sz="2400" spc="-75" dirty="0">
                <a:latin typeface="Arial"/>
                <a:cs typeface="Arial"/>
              </a:rPr>
              <a:t>altına </a:t>
            </a:r>
            <a:r>
              <a:rPr sz="2400" spc="-105" dirty="0">
                <a:latin typeface="Arial"/>
                <a:cs typeface="Arial"/>
              </a:rPr>
              <a:t>alınmalıdır. </a:t>
            </a:r>
            <a:r>
              <a:rPr sz="2400" spc="-185" dirty="0">
                <a:latin typeface="Arial"/>
                <a:cs typeface="Arial"/>
              </a:rPr>
              <a:t>Bu  </a:t>
            </a:r>
            <a:r>
              <a:rPr sz="2400" spc="-110" dirty="0">
                <a:latin typeface="Arial"/>
                <a:cs typeface="Arial"/>
              </a:rPr>
              <a:t>anlamda, </a:t>
            </a:r>
            <a:r>
              <a:rPr sz="2400" spc="-170" dirty="0">
                <a:latin typeface="Arial"/>
                <a:cs typeface="Arial"/>
              </a:rPr>
              <a:t>yaş, </a:t>
            </a:r>
            <a:r>
              <a:rPr sz="2400" spc="-95" dirty="0">
                <a:latin typeface="Arial"/>
                <a:cs typeface="Arial"/>
              </a:rPr>
              <a:t>cinsiyet, </a:t>
            </a:r>
            <a:r>
              <a:rPr sz="2400" spc="-65" dirty="0">
                <a:latin typeface="Arial"/>
                <a:cs typeface="Arial"/>
              </a:rPr>
              <a:t>ırk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125" dirty="0">
                <a:latin typeface="Arial"/>
                <a:cs typeface="Arial"/>
              </a:rPr>
              <a:t>meslek </a:t>
            </a:r>
            <a:r>
              <a:rPr sz="2400" spc="-75" dirty="0">
                <a:latin typeface="Arial"/>
                <a:cs typeface="Arial"/>
              </a:rPr>
              <a:t>farkı </a:t>
            </a:r>
            <a:r>
              <a:rPr sz="2400" spc="-110" dirty="0">
                <a:latin typeface="Arial"/>
                <a:cs typeface="Arial"/>
              </a:rPr>
              <a:t>gözetilmeksizin herkesin  </a:t>
            </a:r>
            <a:r>
              <a:rPr sz="2400" spc="-180" dirty="0">
                <a:latin typeface="Arial"/>
                <a:cs typeface="Arial"/>
              </a:rPr>
              <a:t>yaşama </a:t>
            </a:r>
            <a:r>
              <a:rPr sz="2400" spc="-120" dirty="0">
                <a:latin typeface="Arial"/>
                <a:cs typeface="Arial"/>
              </a:rPr>
              <a:t>hakkı </a:t>
            </a:r>
            <a:r>
              <a:rPr sz="2400" spc="-110" dirty="0">
                <a:latin typeface="Arial"/>
                <a:cs typeface="Arial"/>
              </a:rPr>
              <a:t>en </a:t>
            </a:r>
            <a:r>
              <a:rPr sz="2400" spc="-145" dirty="0">
                <a:latin typeface="Arial"/>
                <a:cs typeface="Arial"/>
              </a:rPr>
              <a:t>yüksek </a:t>
            </a:r>
            <a:r>
              <a:rPr sz="2400" spc="-140" dirty="0">
                <a:latin typeface="Arial"/>
                <a:cs typeface="Arial"/>
              </a:rPr>
              <a:t>düzeyde </a:t>
            </a:r>
            <a:r>
              <a:rPr sz="2400" spc="-105" dirty="0">
                <a:latin typeface="Arial"/>
                <a:cs typeface="Arial"/>
              </a:rPr>
              <a:t>garanti </a:t>
            </a:r>
            <a:r>
              <a:rPr sz="2400" spc="-70" dirty="0">
                <a:latin typeface="Arial"/>
                <a:cs typeface="Arial"/>
              </a:rPr>
              <a:t>altına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alınmalıdır.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4516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72674" y="529706"/>
            <a:ext cx="92138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14" dirty="0"/>
              <a:t>G</a:t>
            </a:r>
            <a:r>
              <a:rPr spc="-45" dirty="0"/>
              <a:t>İ</a:t>
            </a:r>
            <a:r>
              <a:rPr spc="-135" dirty="0"/>
              <a:t>R</a:t>
            </a:r>
            <a:r>
              <a:rPr spc="-70" dirty="0"/>
              <a:t>İ</a:t>
            </a:r>
            <a:r>
              <a:rPr spc="-125" dirty="0"/>
              <a:t>Ş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173175" y="8125283"/>
            <a:ext cx="417829" cy="154529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spcBef>
                <a:spcPts val="5"/>
              </a:spcBef>
            </a:pPr>
            <a:fld id="{81D60167-4931-47E6-BA6A-407CBD079E47}" type="slidenum">
              <a:rPr spc="-40" dirty="0"/>
              <a:pPr marL="38100">
                <a:spcBef>
                  <a:spcPts val="5"/>
                </a:spcBef>
              </a:pPr>
              <a:t>5</a:t>
            </a:fld>
            <a:r>
              <a:rPr spc="-40" dirty="0"/>
              <a:t>/213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77496" y="1594713"/>
            <a:ext cx="8628380" cy="2738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350" indent="22225" algn="just">
              <a:spcBef>
                <a:spcPts val="100"/>
              </a:spcBef>
              <a:buClr>
                <a:srgbClr val="000000"/>
              </a:buClr>
              <a:buChar char="•"/>
              <a:tabLst>
                <a:tab pos="346075" algn="l"/>
              </a:tabLst>
            </a:pPr>
            <a:r>
              <a:rPr sz="2400" spc="-170" dirty="0">
                <a:solidFill>
                  <a:srgbClr val="C00000"/>
                </a:solidFill>
                <a:latin typeface="Arial"/>
                <a:cs typeface="Arial"/>
              </a:rPr>
              <a:t>Sağlık</a:t>
            </a:r>
            <a:r>
              <a:rPr sz="2400" spc="-170" dirty="0">
                <a:latin typeface="Arial"/>
                <a:cs typeface="Arial"/>
              </a:rPr>
              <a:t>, </a:t>
            </a:r>
            <a:r>
              <a:rPr sz="2400" spc="-75" dirty="0">
                <a:latin typeface="Arial"/>
                <a:cs typeface="Arial"/>
              </a:rPr>
              <a:t>her </a:t>
            </a:r>
            <a:r>
              <a:rPr sz="2400" spc="-145" dirty="0">
                <a:latin typeface="Arial"/>
                <a:cs typeface="Arial"/>
              </a:rPr>
              <a:t>şeyden </a:t>
            </a:r>
            <a:r>
              <a:rPr sz="2400" spc="-120" dirty="0">
                <a:latin typeface="Arial"/>
                <a:cs typeface="Arial"/>
              </a:rPr>
              <a:t>önce </a:t>
            </a:r>
            <a:r>
              <a:rPr sz="2400" spc="-55" dirty="0">
                <a:latin typeface="Arial"/>
                <a:cs typeface="Arial"/>
              </a:rPr>
              <a:t>bireylerin </a:t>
            </a:r>
            <a:r>
              <a:rPr sz="2400" spc="-90" dirty="0">
                <a:latin typeface="Arial"/>
                <a:cs typeface="Arial"/>
              </a:rPr>
              <a:t>ekonomik, </a:t>
            </a:r>
            <a:r>
              <a:rPr sz="2400" spc="-150" dirty="0">
                <a:latin typeface="Arial"/>
                <a:cs typeface="Arial"/>
              </a:rPr>
              <a:t>sosyal, </a:t>
            </a:r>
            <a:r>
              <a:rPr sz="2400" spc="-35" dirty="0">
                <a:latin typeface="Arial"/>
                <a:cs typeface="Arial"/>
              </a:rPr>
              <a:t>kültürel,  </a:t>
            </a:r>
            <a:r>
              <a:rPr sz="2400" spc="-90" dirty="0">
                <a:latin typeface="Arial"/>
                <a:cs typeface="Arial"/>
              </a:rPr>
              <a:t>medeni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150" dirty="0">
                <a:latin typeface="Arial"/>
                <a:cs typeface="Arial"/>
              </a:rPr>
              <a:t>siyasi </a:t>
            </a:r>
            <a:r>
              <a:rPr sz="2400" spc="-35" dirty="0">
                <a:latin typeface="Arial"/>
                <a:cs typeface="Arial"/>
              </a:rPr>
              <a:t>nitelikli </a:t>
            </a:r>
            <a:r>
              <a:rPr sz="2400" spc="-80" dirty="0">
                <a:latin typeface="Arial"/>
                <a:cs typeface="Arial"/>
              </a:rPr>
              <a:t>temel </a:t>
            </a:r>
            <a:r>
              <a:rPr sz="2400" spc="-95" dirty="0">
                <a:latin typeface="Arial"/>
                <a:cs typeface="Arial"/>
              </a:rPr>
              <a:t>haklarının </a:t>
            </a:r>
            <a:r>
              <a:rPr sz="2400" spc="-145" dirty="0">
                <a:latin typeface="Arial"/>
                <a:cs typeface="Arial"/>
              </a:rPr>
              <a:t>başında </a:t>
            </a:r>
            <a:r>
              <a:rPr sz="2400" spc="-120" dirty="0">
                <a:latin typeface="Arial"/>
                <a:cs typeface="Arial"/>
              </a:rPr>
              <a:t>gelen </a:t>
            </a:r>
            <a:r>
              <a:rPr sz="2400" spc="-70" dirty="0">
                <a:latin typeface="Arial"/>
                <a:cs typeface="Arial"/>
              </a:rPr>
              <a:t>temel </a:t>
            </a:r>
            <a:r>
              <a:rPr sz="2400" spc="-30" dirty="0">
                <a:latin typeface="Arial"/>
                <a:cs typeface="Arial"/>
              </a:rPr>
              <a:t>bir  </a:t>
            </a:r>
            <a:r>
              <a:rPr sz="2400" spc="-120" dirty="0">
                <a:latin typeface="Arial"/>
                <a:cs typeface="Arial"/>
              </a:rPr>
              <a:t>insan </a:t>
            </a:r>
            <a:r>
              <a:rPr sz="2400" spc="-95" dirty="0">
                <a:latin typeface="Arial"/>
                <a:cs typeface="Arial"/>
              </a:rPr>
              <a:t>hakkıdır </a:t>
            </a:r>
            <a:r>
              <a:rPr sz="2400" spc="-80" dirty="0">
                <a:latin typeface="Arial"/>
                <a:cs typeface="Arial"/>
              </a:rPr>
              <a:t>(Demirbilek,</a:t>
            </a:r>
            <a:r>
              <a:rPr sz="2400" spc="-150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2005).</a:t>
            </a:r>
            <a:endParaRPr sz="2400">
              <a:latin typeface="Arial"/>
              <a:cs typeface="Arial"/>
            </a:endParaRPr>
          </a:p>
          <a:p>
            <a:pPr marL="12700" marR="5080" indent="22225" algn="just">
              <a:spcBef>
                <a:spcPts val="1200"/>
              </a:spcBef>
              <a:buClr>
                <a:srgbClr val="000000"/>
              </a:buClr>
              <a:buChar char="•"/>
              <a:tabLst>
                <a:tab pos="343535" algn="l"/>
              </a:tabLst>
            </a:pPr>
            <a:r>
              <a:rPr sz="2400" spc="-185" dirty="0">
                <a:solidFill>
                  <a:srgbClr val="C00000"/>
                </a:solidFill>
                <a:latin typeface="Arial"/>
                <a:cs typeface="Arial"/>
              </a:rPr>
              <a:t>Sağlık </a:t>
            </a:r>
            <a:r>
              <a:rPr sz="2400" spc="-125" dirty="0">
                <a:solidFill>
                  <a:srgbClr val="C00000"/>
                </a:solidFill>
                <a:latin typeface="Arial"/>
                <a:cs typeface="Arial"/>
              </a:rPr>
              <a:t>kavramı</a:t>
            </a:r>
            <a:r>
              <a:rPr sz="2400" spc="-125" dirty="0">
                <a:latin typeface="Arial"/>
                <a:cs typeface="Arial"/>
              </a:rPr>
              <a:t>, </a:t>
            </a:r>
            <a:r>
              <a:rPr sz="2400" spc="-165" dirty="0">
                <a:latin typeface="Arial"/>
                <a:cs typeface="Arial"/>
              </a:rPr>
              <a:t>yaşanan </a:t>
            </a:r>
            <a:r>
              <a:rPr sz="2400" spc="-130" dirty="0">
                <a:latin typeface="Arial"/>
                <a:cs typeface="Arial"/>
              </a:rPr>
              <a:t>çevreye </a:t>
            </a:r>
            <a:r>
              <a:rPr sz="2400" spc="-114" dirty="0">
                <a:latin typeface="Arial"/>
                <a:cs typeface="Arial"/>
              </a:rPr>
              <a:t>organizmanın </a:t>
            </a:r>
            <a:r>
              <a:rPr sz="2400" spc="-85" dirty="0">
                <a:latin typeface="Arial"/>
                <a:cs typeface="Arial"/>
              </a:rPr>
              <a:t>uyumunu </a:t>
            </a:r>
            <a:r>
              <a:rPr sz="2400" spc="-75" dirty="0">
                <a:latin typeface="Arial"/>
                <a:cs typeface="Arial"/>
              </a:rPr>
              <a:t>ifade  </a:t>
            </a:r>
            <a:r>
              <a:rPr sz="2400" spc="-70" dirty="0">
                <a:latin typeface="Arial"/>
                <a:cs typeface="Arial"/>
              </a:rPr>
              <a:t>etmekte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125" dirty="0">
                <a:latin typeface="Arial"/>
                <a:cs typeface="Arial"/>
              </a:rPr>
              <a:t>günümüzde </a:t>
            </a:r>
            <a:r>
              <a:rPr sz="2400" spc="-170" dirty="0">
                <a:latin typeface="Arial"/>
                <a:cs typeface="Arial"/>
              </a:rPr>
              <a:t>sadece </a:t>
            </a:r>
            <a:r>
              <a:rPr sz="2400" spc="-110" dirty="0">
                <a:solidFill>
                  <a:srgbClr val="C00000"/>
                </a:solidFill>
                <a:latin typeface="Arial"/>
                <a:cs typeface="Arial"/>
              </a:rPr>
              <a:t>hastalık </a:t>
            </a:r>
            <a:r>
              <a:rPr sz="2400" spc="-140" dirty="0">
                <a:solidFill>
                  <a:srgbClr val="C00000"/>
                </a:solidFill>
                <a:latin typeface="Arial"/>
                <a:cs typeface="Arial"/>
              </a:rPr>
              <a:t>ve </a:t>
            </a:r>
            <a:r>
              <a:rPr sz="2400" spc="-95" dirty="0">
                <a:solidFill>
                  <a:srgbClr val="C00000"/>
                </a:solidFill>
                <a:latin typeface="Arial"/>
                <a:cs typeface="Arial"/>
              </a:rPr>
              <a:t>sakatlıkların </a:t>
            </a:r>
            <a:r>
              <a:rPr sz="2400" spc="-100" dirty="0">
                <a:solidFill>
                  <a:srgbClr val="C00000"/>
                </a:solidFill>
                <a:latin typeface="Arial"/>
                <a:cs typeface="Arial"/>
              </a:rPr>
              <a:t>yokluğu </a:t>
            </a:r>
            <a:r>
              <a:rPr sz="2400" spc="-80" dirty="0">
                <a:solidFill>
                  <a:srgbClr val="C00000"/>
                </a:solidFill>
                <a:latin typeface="Arial"/>
                <a:cs typeface="Arial"/>
              </a:rPr>
              <a:t>değil</a:t>
            </a:r>
            <a:r>
              <a:rPr sz="2400" spc="-80" dirty="0">
                <a:latin typeface="Arial"/>
                <a:cs typeface="Arial"/>
              </a:rPr>
              <a:t>,  </a:t>
            </a:r>
            <a:r>
              <a:rPr sz="2400" spc="-110" dirty="0">
                <a:latin typeface="Arial"/>
                <a:cs typeface="Arial"/>
              </a:rPr>
              <a:t>bedensel, </a:t>
            </a:r>
            <a:r>
              <a:rPr sz="2400" spc="-100" dirty="0">
                <a:latin typeface="Arial"/>
                <a:cs typeface="Arial"/>
              </a:rPr>
              <a:t>ruhsal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165" dirty="0">
                <a:latin typeface="Arial"/>
                <a:cs typeface="Arial"/>
              </a:rPr>
              <a:t>sosyal </a:t>
            </a:r>
            <a:r>
              <a:rPr sz="2400" spc="-100" dirty="0">
                <a:latin typeface="Arial"/>
                <a:cs typeface="Arial"/>
              </a:rPr>
              <a:t>yönden </a:t>
            </a:r>
            <a:r>
              <a:rPr sz="2400" spc="-105" dirty="0">
                <a:latin typeface="Arial"/>
                <a:cs typeface="Arial"/>
              </a:rPr>
              <a:t>tam </a:t>
            </a:r>
            <a:r>
              <a:rPr sz="2400" spc="-25" dirty="0">
                <a:latin typeface="Arial"/>
                <a:cs typeface="Arial"/>
              </a:rPr>
              <a:t>bir </a:t>
            </a:r>
            <a:r>
              <a:rPr sz="2400" spc="-35" dirty="0">
                <a:latin typeface="Arial"/>
                <a:cs typeface="Arial"/>
              </a:rPr>
              <a:t>iyilik </a:t>
            </a:r>
            <a:r>
              <a:rPr sz="2400" spc="-70" dirty="0">
                <a:latin typeface="Arial"/>
                <a:cs typeface="Arial"/>
              </a:rPr>
              <a:t>durumu biçiminde  </a:t>
            </a:r>
            <a:r>
              <a:rPr sz="2400" spc="-80" dirty="0">
                <a:latin typeface="Arial"/>
                <a:cs typeface="Arial"/>
              </a:rPr>
              <a:t>tanımlanmaktadır </a:t>
            </a:r>
            <a:r>
              <a:rPr sz="2400" spc="-105" dirty="0">
                <a:latin typeface="Arial"/>
                <a:cs typeface="Arial"/>
              </a:rPr>
              <a:t>(Ilıcak,</a:t>
            </a:r>
            <a:r>
              <a:rPr sz="2400" spc="-229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1992).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438867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72674" y="410951"/>
            <a:ext cx="92138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14" dirty="0"/>
              <a:t>G</a:t>
            </a:r>
            <a:r>
              <a:rPr spc="-45" dirty="0"/>
              <a:t>İ</a:t>
            </a:r>
            <a:r>
              <a:rPr spc="-135" dirty="0"/>
              <a:t>R</a:t>
            </a:r>
            <a:r>
              <a:rPr spc="-70" dirty="0"/>
              <a:t>İ</a:t>
            </a:r>
            <a:r>
              <a:rPr spc="-125" dirty="0"/>
              <a:t>Ş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173175" y="8125283"/>
            <a:ext cx="417829" cy="154529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spcBef>
                <a:spcPts val="5"/>
              </a:spcBef>
            </a:pPr>
            <a:fld id="{81D60167-4931-47E6-BA6A-407CBD079E47}" type="slidenum">
              <a:rPr spc="-40" dirty="0"/>
              <a:pPr marL="38100">
                <a:spcBef>
                  <a:spcPts val="5"/>
                </a:spcBef>
              </a:pPr>
              <a:t>6</a:t>
            </a:fld>
            <a:r>
              <a:rPr spc="-40" dirty="0"/>
              <a:t>/213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4415" y="1541907"/>
            <a:ext cx="8627110" cy="31038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234315" indent="-198120" algn="just">
              <a:spcBef>
                <a:spcPts val="700"/>
              </a:spcBef>
              <a:buChar char="•"/>
              <a:tabLst>
                <a:tab pos="234950" algn="l"/>
              </a:tabLst>
            </a:pPr>
            <a:r>
              <a:rPr sz="2400" spc="-220" dirty="0">
                <a:latin typeface="Arial"/>
                <a:cs typeface="Arial"/>
              </a:rPr>
              <a:t>WHO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215" dirty="0">
                <a:latin typeface="Arial"/>
                <a:cs typeface="Arial"/>
              </a:rPr>
              <a:t>ILO, </a:t>
            </a:r>
            <a:r>
              <a:rPr sz="2400" spc="-110" dirty="0">
                <a:latin typeface="Arial"/>
                <a:cs typeface="Arial"/>
              </a:rPr>
              <a:t>işçi </a:t>
            </a:r>
            <a:r>
              <a:rPr sz="2400" spc="-145" dirty="0">
                <a:latin typeface="Arial"/>
                <a:cs typeface="Arial"/>
              </a:rPr>
              <a:t>sağlığını </a:t>
            </a:r>
            <a:r>
              <a:rPr sz="2400" spc="-120" dirty="0">
                <a:latin typeface="Arial"/>
                <a:cs typeface="Arial"/>
              </a:rPr>
              <a:t>şöyle</a:t>
            </a:r>
            <a:r>
              <a:rPr sz="2400" spc="40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tanımlamaktadır:</a:t>
            </a:r>
            <a:endParaRPr sz="2400">
              <a:latin typeface="Arial"/>
              <a:cs typeface="Arial"/>
            </a:endParaRPr>
          </a:p>
          <a:p>
            <a:pPr marL="12700" marR="5080" indent="13970" algn="just">
              <a:spcBef>
                <a:spcPts val="600"/>
              </a:spcBef>
            </a:pPr>
            <a:r>
              <a:rPr sz="2400" spc="-85" dirty="0">
                <a:latin typeface="Arial"/>
                <a:cs typeface="Arial"/>
              </a:rPr>
              <a:t>“</a:t>
            </a:r>
            <a:r>
              <a:rPr sz="2400" spc="-85" dirty="0">
                <a:solidFill>
                  <a:srgbClr val="C00000"/>
                </a:solidFill>
                <a:latin typeface="Arial"/>
                <a:cs typeface="Arial"/>
              </a:rPr>
              <a:t>İşçi </a:t>
            </a:r>
            <a:r>
              <a:rPr sz="2400" spc="-150" dirty="0">
                <a:solidFill>
                  <a:srgbClr val="C00000"/>
                </a:solidFill>
                <a:latin typeface="Arial"/>
                <a:cs typeface="Arial"/>
              </a:rPr>
              <a:t>sağlığı</a:t>
            </a:r>
            <a:r>
              <a:rPr sz="2400" spc="-150" dirty="0">
                <a:latin typeface="Arial"/>
                <a:cs typeface="Arial"/>
              </a:rPr>
              <a:t>, çalışan </a:t>
            </a:r>
            <a:r>
              <a:rPr sz="2400" spc="-35" dirty="0">
                <a:latin typeface="Arial"/>
                <a:cs typeface="Arial"/>
              </a:rPr>
              <a:t>tüm </a:t>
            </a:r>
            <a:r>
              <a:rPr sz="2400" spc="-95" dirty="0">
                <a:latin typeface="Arial"/>
                <a:cs typeface="Arial"/>
              </a:rPr>
              <a:t>insanların </a:t>
            </a:r>
            <a:r>
              <a:rPr sz="2400" spc="-90" dirty="0">
                <a:latin typeface="Arial"/>
                <a:cs typeface="Arial"/>
              </a:rPr>
              <a:t>fiziksel, ruhsal, </a:t>
            </a:r>
            <a:r>
              <a:rPr sz="2400" spc="-80" dirty="0">
                <a:latin typeface="Arial"/>
                <a:cs typeface="Arial"/>
              </a:rPr>
              <a:t>moral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165" dirty="0">
                <a:latin typeface="Arial"/>
                <a:cs typeface="Arial"/>
              </a:rPr>
              <a:t>sosyal  </a:t>
            </a:r>
            <a:r>
              <a:rPr sz="2400" spc="-100" dirty="0">
                <a:latin typeface="Arial"/>
                <a:cs typeface="Arial"/>
              </a:rPr>
              <a:t>yönden </a:t>
            </a:r>
            <a:r>
              <a:rPr sz="2400" spc="-105" dirty="0">
                <a:latin typeface="Arial"/>
                <a:cs typeface="Arial"/>
              </a:rPr>
              <a:t>tam </a:t>
            </a:r>
            <a:r>
              <a:rPr sz="2400" spc="-35" dirty="0">
                <a:latin typeface="Arial"/>
                <a:cs typeface="Arial"/>
              </a:rPr>
              <a:t>iyilik </a:t>
            </a:r>
            <a:r>
              <a:rPr sz="2400" spc="-70" dirty="0">
                <a:latin typeface="Arial"/>
                <a:cs typeface="Arial"/>
              </a:rPr>
              <a:t>durumlarının </a:t>
            </a:r>
            <a:r>
              <a:rPr sz="2400" spc="-150" dirty="0">
                <a:latin typeface="Arial"/>
                <a:cs typeface="Arial"/>
              </a:rPr>
              <a:t>sağlanmasını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110" dirty="0">
                <a:latin typeface="Arial"/>
                <a:cs typeface="Arial"/>
              </a:rPr>
              <a:t>en </a:t>
            </a:r>
            <a:r>
              <a:rPr sz="2400" spc="-145" dirty="0">
                <a:latin typeface="Arial"/>
                <a:cs typeface="Arial"/>
              </a:rPr>
              <a:t>yüksek </a:t>
            </a:r>
            <a:r>
              <a:rPr sz="2400" spc="-140" dirty="0">
                <a:latin typeface="Arial"/>
                <a:cs typeface="Arial"/>
              </a:rPr>
              <a:t>düzeyde  </a:t>
            </a:r>
            <a:r>
              <a:rPr sz="2400" spc="-75" dirty="0">
                <a:latin typeface="Arial"/>
                <a:cs typeface="Arial"/>
              </a:rPr>
              <a:t>sürdürülmesini, </a:t>
            </a:r>
            <a:r>
              <a:rPr sz="2400" spc="-130" dirty="0">
                <a:latin typeface="Arial"/>
                <a:cs typeface="Arial"/>
              </a:rPr>
              <a:t>iş </a:t>
            </a:r>
            <a:r>
              <a:rPr sz="2400" spc="-95" dirty="0">
                <a:latin typeface="Arial"/>
                <a:cs typeface="Arial"/>
              </a:rPr>
              <a:t>koşulları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85" dirty="0">
                <a:latin typeface="Arial"/>
                <a:cs typeface="Arial"/>
              </a:rPr>
              <a:t>kullanılan </a:t>
            </a:r>
            <a:r>
              <a:rPr sz="2400" spc="-110" dirty="0">
                <a:latin typeface="Arial"/>
                <a:cs typeface="Arial"/>
              </a:rPr>
              <a:t>zararlı </a:t>
            </a:r>
            <a:r>
              <a:rPr sz="2400" spc="-90" dirty="0">
                <a:latin typeface="Arial"/>
                <a:cs typeface="Arial"/>
              </a:rPr>
              <a:t>maddeler </a:t>
            </a:r>
            <a:r>
              <a:rPr sz="2400" spc="-85" dirty="0">
                <a:latin typeface="Arial"/>
                <a:cs typeface="Arial"/>
              </a:rPr>
              <a:t>nedeniyle  </a:t>
            </a:r>
            <a:r>
              <a:rPr sz="2400" spc="-114" dirty="0">
                <a:latin typeface="Arial"/>
                <a:cs typeface="Arial"/>
              </a:rPr>
              <a:t>çalışanların </a:t>
            </a:r>
            <a:r>
              <a:rPr sz="2400" spc="-155" dirty="0">
                <a:latin typeface="Arial"/>
                <a:cs typeface="Arial"/>
              </a:rPr>
              <a:t>sağlığına </a:t>
            </a:r>
            <a:r>
              <a:rPr sz="2400" spc="-105" dirty="0">
                <a:latin typeface="Arial"/>
                <a:cs typeface="Arial"/>
              </a:rPr>
              <a:t>gelebilecek </a:t>
            </a:r>
            <a:r>
              <a:rPr sz="2400" spc="-100" dirty="0">
                <a:latin typeface="Arial"/>
                <a:cs typeface="Arial"/>
              </a:rPr>
              <a:t>zararların </a:t>
            </a:r>
            <a:r>
              <a:rPr sz="2400" spc="-80" dirty="0">
                <a:latin typeface="Arial"/>
                <a:cs typeface="Arial"/>
              </a:rPr>
              <a:t>önlenmesini, </a:t>
            </a:r>
            <a:r>
              <a:rPr sz="2400" spc="-140" dirty="0">
                <a:latin typeface="Arial"/>
                <a:cs typeface="Arial"/>
              </a:rPr>
              <a:t>ayrıca </a:t>
            </a:r>
            <a:r>
              <a:rPr sz="2400" spc="-80" dirty="0">
                <a:latin typeface="Arial"/>
                <a:cs typeface="Arial"/>
              </a:rPr>
              <a:t>işçinin  </a:t>
            </a:r>
            <a:r>
              <a:rPr sz="2400" spc="-65" dirty="0">
                <a:latin typeface="Arial"/>
                <a:cs typeface="Arial"/>
              </a:rPr>
              <a:t>fizyolojik </a:t>
            </a:r>
            <a:r>
              <a:rPr sz="2400" spc="-145" dirty="0">
                <a:latin typeface="Arial"/>
                <a:cs typeface="Arial"/>
              </a:rPr>
              <a:t>ve </a:t>
            </a:r>
            <a:r>
              <a:rPr sz="2400" spc="-75" dirty="0">
                <a:latin typeface="Arial"/>
                <a:cs typeface="Arial"/>
              </a:rPr>
              <a:t>psikolojik özelliklerine </a:t>
            </a:r>
            <a:r>
              <a:rPr sz="2400" spc="-120" dirty="0">
                <a:latin typeface="Arial"/>
                <a:cs typeface="Arial"/>
              </a:rPr>
              <a:t>uygun </a:t>
            </a:r>
            <a:r>
              <a:rPr sz="2400" spc="-80" dirty="0">
                <a:latin typeface="Arial"/>
                <a:cs typeface="Arial"/>
              </a:rPr>
              <a:t>yerlere </a:t>
            </a:r>
            <a:r>
              <a:rPr sz="2400" spc="-60" dirty="0">
                <a:latin typeface="Arial"/>
                <a:cs typeface="Arial"/>
              </a:rPr>
              <a:t>yerleştirilmesini, </a:t>
            </a:r>
            <a:r>
              <a:rPr sz="2400" spc="-80" dirty="0">
                <a:latin typeface="Arial"/>
                <a:cs typeface="Arial"/>
              </a:rPr>
              <a:t>işin  </a:t>
            </a:r>
            <a:r>
              <a:rPr sz="2400" spc="-130" dirty="0">
                <a:latin typeface="Arial"/>
                <a:cs typeface="Arial"/>
              </a:rPr>
              <a:t>insana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114" dirty="0">
                <a:latin typeface="Arial"/>
                <a:cs typeface="Arial"/>
              </a:rPr>
              <a:t>insanın </a:t>
            </a:r>
            <a:r>
              <a:rPr sz="2400" spc="-130" dirty="0">
                <a:latin typeface="Arial"/>
                <a:cs typeface="Arial"/>
              </a:rPr>
              <a:t>işe </a:t>
            </a:r>
            <a:r>
              <a:rPr sz="2400" spc="-135" dirty="0">
                <a:latin typeface="Arial"/>
                <a:cs typeface="Arial"/>
              </a:rPr>
              <a:t>uymasını </a:t>
            </a:r>
            <a:r>
              <a:rPr sz="2400" spc="-140" dirty="0">
                <a:latin typeface="Arial"/>
                <a:cs typeface="Arial"/>
              </a:rPr>
              <a:t>asıl </a:t>
            </a:r>
            <a:r>
              <a:rPr sz="2400" spc="-165" dirty="0">
                <a:latin typeface="Arial"/>
                <a:cs typeface="Arial"/>
              </a:rPr>
              <a:t>amaç </a:t>
            </a:r>
            <a:r>
              <a:rPr sz="2400" spc="-100" dirty="0">
                <a:latin typeface="Arial"/>
                <a:cs typeface="Arial"/>
              </a:rPr>
              <a:t>olarak </a:t>
            </a:r>
            <a:r>
              <a:rPr sz="2400" spc="-95" dirty="0">
                <a:latin typeface="Arial"/>
                <a:cs typeface="Arial"/>
              </a:rPr>
              <a:t>ele </a:t>
            </a:r>
            <a:r>
              <a:rPr sz="2400" spc="-114" dirty="0">
                <a:latin typeface="Arial"/>
                <a:cs typeface="Arial"/>
              </a:rPr>
              <a:t>alan </a:t>
            </a:r>
            <a:r>
              <a:rPr sz="2400" spc="-20" dirty="0">
                <a:latin typeface="Arial"/>
                <a:cs typeface="Arial"/>
              </a:rPr>
              <a:t>tıp </a:t>
            </a:r>
            <a:r>
              <a:rPr sz="2400" spc="-50" dirty="0">
                <a:latin typeface="Arial"/>
                <a:cs typeface="Arial"/>
              </a:rPr>
              <a:t>bilimidir.”  </a:t>
            </a:r>
            <a:r>
              <a:rPr sz="2400" spc="-100" dirty="0">
                <a:latin typeface="Arial"/>
                <a:cs typeface="Arial"/>
              </a:rPr>
              <a:t>(Işıl, 1990; </a:t>
            </a:r>
            <a:r>
              <a:rPr sz="2400" spc="-110" dirty="0">
                <a:latin typeface="Arial"/>
                <a:cs typeface="Arial"/>
              </a:rPr>
              <a:t>Bingöl</a:t>
            </a:r>
            <a:r>
              <a:rPr sz="2400" spc="-229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2003).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90725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72674" y="470328"/>
            <a:ext cx="92138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14" dirty="0"/>
              <a:t>G</a:t>
            </a:r>
            <a:r>
              <a:rPr spc="-45" dirty="0"/>
              <a:t>İ</a:t>
            </a:r>
            <a:r>
              <a:rPr spc="-135" dirty="0"/>
              <a:t>R</a:t>
            </a:r>
            <a:r>
              <a:rPr spc="-70" dirty="0"/>
              <a:t>İ</a:t>
            </a:r>
            <a:r>
              <a:rPr spc="-125" dirty="0"/>
              <a:t>Ş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89965" y="1622018"/>
            <a:ext cx="565404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76555" indent="-364490">
              <a:spcBef>
                <a:spcPts val="100"/>
              </a:spcBef>
              <a:buChar char="•"/>
              <a:tabLst>
                <a:tab pos="376555" algn="l"/>
                <a:tab pos="377190" algn="l"/>
                <a:tab pos="1845945" algn="l"/>
                <a:tab pos="2400935" algn="l"/>
                <a:tab pos="3352800" algn="l"/>
                <a:tab pos="3922395" algn="l"/>
                <a:tab pos="4872990" algn="l"/>
              </a:tabLst>
            </a:pPr>
            <a:r>
              <a:rPr sz="2400" spc="-145" dirty="0">
                <a:latin typeface="Arial"/>
                <a:cs typeface="Arial"/>
              </a:rPr>
              <a:t>WHO’daki	</a:t>
            </a:r>
            <a:r>
              <a:rPr sz="2400" spc="-75" dirty="0">
                <a:latin typeface="Arial"/>
                <a:cs typeface="Arial"/>
              </a:rPr>
              <a:t>bu	tanım	</a:t>
            </a:r>
            <a:r>
              <a:rPr sz="2400" spc="-25" dirty="0">
                <a:latin typeface="Arial"/>
                <a:cs typeface="Arial"/>
              </a:rPr>
              <a:t>bir	</a:t>
            </a:r>
            <a:r>
              <a:rPr sz="2400" spc="-85" dirty="0">
                <a:latin typeface="Arial"/>
                <a:cs typeface="Arial"/>
              </a:rPr>
              <a:t>hedef	</a:t>
            </a:r>
            <a:r>
              <a:rPr sz="2400" spc="-110" dirty="0">
                <a:latin typeface="Arial"/>
                <a:cs typeface="Arial"/>
              </a:rPr>
              <a:t>ortaya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7730" y="1987778"/>
            <a:ext cx="56934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spc="-120" dirty="0">
                <a:latin typeface="Arial"/>
                <a:cs typeface="Arial"/>
              </a:rPr>
              <a:t>koymakta </a:t>
            </a:r>
            <a:r>
              <a:rPr sz="2400" spc="-145" dirty="0">
                <a:latin typeface="Arial"/>
                <a:cs typeface="Arial"/>
              </a:rPr>
              <a:t>ve </a:t>
            </a:r>
            <a:r>
              <a:rPr sz="2400" spc="-75" dirty="0">
                <a:latin typeface="Arial"/>
                <a:cs typeface="Arial"/>
              </a:rPr>
              <a:t>bu </a:t>
            </a:r>
            <a:r>
              <a:rPr sz="2400" spc="-105" dirty="0">
                <a:latin typeface="Arial"/>
                <a:cs typeface="Arial"/>
              </a:rPr>
              <a:t>hedefe </a:t>
            </a:r>
            <a:r>
              <a:rPr sz="2400" spc="-120" dirty="0">
                <a:latin typeface="Arial"/>
                <a:cs typeface="Arial"/>
              </a:rPr>
              <a:t>ulaşılmasında,</a:t>
            </a:r>
            <a:r>
              <a:rPr sz="2400" spc="-275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kişinin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7426" y="2353538"/>
            <a:ext cx="56927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1196340" algn="l"/>
                <a:tab pos="1678939" algn="l"/>
                <a:tab pos="2867025" algn="l"/>
                <a:tab pos="3974465" algn="l"/>
                <a:tab pos="4923155" algn="l"/>
              </a:tabLst>
            </a:pPr>
            <a:r>
              <a:rPr sz="2400" spc="-155" dirty="0">
                <a:latin typeface="Arial"/>
                <a:cs typeface="Arial"/>
              </a:rPr>
              <a:t>y</a:t>
            </a:r>
            <a:r>
              <a:rPr sz="2400" spc="-240" dirty="0">
                <a:latin typeface="Arial"/>
                <a:cs typeface="Arial"/>
              </a:rPr>
              <a:t>a</a:t>
            </a:r>
            <a:r>
              <a:rPr sz="2400" spc="-220" dirty="0">
                <a:latin typeface="Arial"/>
                <a:cs typeface="Arial"/>
              </a:rPr>
              <a:t>ş</a:t>
            </a:r>
            <a:r>
              <a:rPr sz="2400" spc="-130" dirty="0">
                <a:latin typeface="Arial"/>
                <a:cs typeface="Arial"/>
              </a:rPr>
              <a:t>ad</a:t>
            </a:r>
            <a:r>
              <a:rPr sz="2400" spc="-110" dirty="0">
                <a:latin typeface="Arial"/>
                <a:cs typeface="Arial"/>
              </a:rPr>
              <a:t>ı</a:t>
            </a:r>
            <a:r>
              <a:rPr sz="2400" spc="-220" dirty="0">
                <a:latin typeface="Arial"/>
                <a:cs typeface="Arial"/>
              </a:rPr>
              <a:t>ğ</a:t>
            </a:r>
            <a:r>
              <a:rPr sz="2400" spc="-120" dirty="0">
                <a:latin typeface="Arial"/>
                <a:cs typeface="Arial"/>
              </a:rPr>
              <a:t>ı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45" dirty="0">
                <a:latin typeface="Arial"/>
                <a:cs typeface="Arial"/>
              </a:rPr>
              <a:t>v</a:t>
            </a:r>
            <a:r>
              <a:rPr sz="2400" spc="-14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00" dirty="0">
                <a:latin typeface="Arial"/>
                <a:cs typeface="Arial"/>
              </a:rPr>
              <a:t>ö</a:t>
            </a:r>
            <a:r>
              <a:rPr sz="2400" spc="-310" dirty="0">
                <a:latin typeface="Arial"/>
                <a:cs typeface="Arial"/>
              </a:rPr>
              <a:t>z</a:t>
            </a:r>
            <a:r>
              <a:rPr sz="2400" spc="-145" dirty="0">
                <a:latin typeface="Arial"/>
                <a:cs typeface="Arial"/>
              </a:rPr>
              <a:t>e</a:t>
            </a:r>
            <a:r>
              <a:rPr sz="2400" spc="10" dirty="0">
                <a:latin typeface="Arial"/>
                <a:cs typeface="Arial"/>
              </a:rPr>
              <a:t>l</a:t>
            </a:r>
            <a:r>
              <a:rPr sz="2400" dirty="0">
                <a:latin typeface="Arial"/>
                <a:cs typeface="Arial"/>
              </a:rPr>
              <a:t>l</a:t>
            </a:r>
            <a:r>
              <a:rPr sz="2400" spc="-25" dirty="0">
                <a:latin typeface="Arial"/>
                <a:cs typeface="Arial"/>
              </a:rPr>
              <a:t>i</a:t>
            </a:r>
            <a:r>
              <a:rPr sz="2400" spc="-70" dirty="0">
                <a:latin typeface="Arial"/>
                <a:cs typeface="Arial"/>
              </a:rPr>
              <a:t>k</a:t>
            </a:r>
            <a:r>
              <a:rPr sz="2400" spc="-30" dirty="0">
                <a:latin typeface="Arial"/>
                <a:cs typeface="Arial"/>
              </a:rPr>
              <a:t>l</a:t>
            </a:r>
            <a:r>
              <a:rPr sz="2400" spc="-10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215" dirty="0">
                <a:latin typeface="Arial"/>
                <a:cs typeface="Arial"/>
              </a:rPr>
              <a:t>ç</a:t>
            </a:r>
            <a:r>
              <a:rPr sz="2400" spc="-125" dirty="0">
                <a:latin typeface="Arial"/>
                <a:cs typeface="Arial"/>
              </a:rPr>
              <a:t>alı</a:t>
            </a:r>
            <a:r>
              <a:rPr sz="2400" spc="-215" dirty="0">
                <a:latin typeface="Arial"/>
                <a:cs typeface="Arial"/>
              </a:rPr>
              <a:t>ş</a:t>
            </a:r>
            <a:r>
              <a:rPr sz="2400" spc="135" dirty="0">
                <a:latin typeface="Arial"/>
                <a:cs typeface="Arial"/>
              </a:rPr>
              <a:t>t</a:t>
            </a:r>
            <a:r>
              <a:rPr sz="2400" spc="-125" dirty="0">
                <a:latin typeface="Arial"/>
                <a:cs typeface="Arial"/>
              </a:rPr>
              <a:t>ı</a:t>
            </a:r>
            <a:r>
              <a:rPr sz="2400" spc="-220" dirty="0">
                <a:latin typeface="Arial"/>
                <a:cs typeface="Arial"/>
              </a:rPr>
              <a:t>ğ</a:t>
            </a:r>
            <a:r>
              <a:rPr sz="2400" spc="-120" dirty="0">
                <a:latin typeface="Arial"/>
                <a:cs typeface="Arial"/>
              </a:rPr>
              <a:t>ı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70" dirty="0">
                <a:latin typeface="Arial"/>
                <a:cs typeface="Arial"/>
              </a:rPr>
              <a:t>o</a:t>
            </a:r>
            <a:r>
              <a:rPr sz="2400" spc="80" dirty="0">
                <a:latin typeface="Arial"/>
                <a:cs typeface="Arial"/>
              </a:rPr>
              <a:t>r</a:t>
            </a:r>
            <a:r>
              <a:rPr sz="2400" spc="-40" dirty="0">
                <a:latin typeface="Arial"/>
                <a:cs typeface="Arial"/>
              </a:rPr>
              <a:t>t</a:t>
            </a:r>
            <a:r>
              <a:rPr sz="2400" spc="-195" dirty="0">
                <a:latin typeface="Arial"/>
                <a:cs typeface="Arial"/>
              </a:rPr>
              <a:t>a</a:t>
            </a:r>
            <a:r>
              <a:rPr sz="2400" spc="-85" dirty="0">
                <a:latin typeface="Arial"/>
                <a:cs typeface="Arial"/>
              </a:rPr>
              <a:t>m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95" dirty="0">
                <a:latin typeface="Arial"/>
                <a:cs typeface="Arial"/>
              </a:rPr>
              <a:t>bü</a:t>
            </a:r>
            <a:r>
              <a:rPr sz="2400" spc="-90" dirty="0">
                <a:latin typeface="Arial"/>
                <a:cs typeface="Arial"/>
              </a:rPr>
              <a:t>y</a:t>
            </a:r>
            <a:r>
              <a:rPr sz="2400" spc="-95" dirty="0">
                <a:latin typeface="Arial"/>
                <a:cs typeface="Arial"/>
              </a:rPr>
              <a:t>ük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7121" y="2643098"/>
            <a:ext cx="5694045" cy="237236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12700" algn="just">
              <a:spcBef>
                <a:spcPts val="700"/>
              </a:spcBef>
            </a:pPr>
            <a:r>
              <a:rPr sz="2400" spc="-95" dirty="0">
                <a:latin typeface="Arial"/>
                <a:cs typeface="Arial"/>
              </a:rPr>
              <a:t>önem taşımaktadır </a:t>
            </a:r>
            <a:r>
              <a:rPr sz="2400" spc="-90" dirty="0">
                <a:latin typeface="Arial"/>
                <a:cs typeface="Arial"/>
              </a:rPr>
              <a:t>(Demircioğlu,</a:t>
            </a:r>
            <a:r>
              <a:rPr sz="2400" spc="-240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1997).</a:t>
            </a:r>
            <a:endParaRPr sz="2400">
              <a:latin typeface="Arial"/>
              <a:cs typeface="Arial"/>
            </a:endParaRPr>
          </a:p>
          <a:p>
            <a:pPr marL="12700" marR="5080" indent="-635" algn="just">
              <a:spcBef>
                <a:spcPts val="600"/>
              </a:spcBef>
            </a:pPr>
            <a:r>
              <a:rPr sz="2400" spc="-180" dirty="0">
                <a:latin typeface="Arial"/>
                <a:cs typeface="Arial"/>
              </a:rPr>
              <a:t>Sağlığın </a:t>
            </a:r>
            <a:r>
              <a:rPr sz="2400" spc="-110" dirty="0">
                <a:latin typeface="Arial"/>
                <a:cs typeface="Arial"/>
              </a:rPr>
              <a:t>en </a:t>
            </a:r>
            <a:r>
              <a:rPr sz="2400" spc="-145" dirty="0">
                <a:latin typeface="Arial"/>
                <a:cs typeface="Arial"/>
              </a:rPr>
              <a:t>yüksek </a:t>
            </a:r>
            <a:r>
              <a:rPr sz="2400" spc="-140" dirty="0">
                <a:latin typeface="Arial"/>
                <a:cs typeface="Arial"/>
              </a:rPr>
              <a:t>düzeyde </a:t>
            </a:r>
            <a:r>
              <a:rPr sz="2400" spc="-90" dirty="0">
                <a:latin typeface="Arial"/>
                <a:cs typeface="Arial"/>
              </a:rPr>
              <a:t>elde </a:t>
            </a:r>
            <a:r>
              <a:rPr sz="2400" spc="-85" dirty="0">
                <a:latin typeface="Arial"/>
                <a:cs typeface="Arial"/>
              </a:rPr>
              <a:t>edilmesi,  </a:t>
            </a:r>
            <a:r>
              <a:rPr sz="2400" spc="-160" dirty="0">
                <a:latin typeface="Arial"/>
                <a:cs typeface="Arial"/>
              </a:rPr>
              <a:t>sağlığı </a:t>
            </a:r>
            <a:r>
              <a:rPr sz="2400" spc="-125" dirty="0">
                <a:latin typeface="Arial"/>
                <a:cs typeface="Arial"/>
              </a:rPr>
              <a:t>korunacak </a:t>
            </a:r>
            <a:r>
              <a:rPr sz="2400" spc="-95" dirty="0">
                <a:latin typeface="Arial"/>
                <a:cs typeface="Arial"/>
              </a:rPr>
              <a:t>kişiden </a:t>
            </a:r>
            <a:r>
              <a:rPr sz="2400" spc="-135" dirty="0">
                <a:latin typeface="Arial"/>
                <a:cs typeface="Arial"/>
              </a:rPr>
              <a:t>başlayıp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110" dirty="0">
                <a:latin typeface="Arial"/>
                <a:cs typeface="Arial"/>
              </a:rPr>
              <a:t>en </a:t>
            </a:r>
            <a:r>
              <a:rPr sz="2400" spc="-105" dirty="0">
                <a:latin typeface="Arial"/>
                <a:cs typeface="Arial"/>
              </a:rPr>
              <a:t>üst  </a:t>
            </a:r>
            <a:r>
              <a:rPr sz="2400" spc="-145" dirty="0">
                <a:latin typeface="Arial"/>
                <a:cs typeface="Arial"/>
              </a:rPr>
              <a:t>düzey </a:t>
            </a:r>
            <a:r>
              <a:rPr sz="2400" spc="-80" dirty="0">
                <a:latin typeface="Arial"/>
                <a:cs typeface="Arial"/>
              </a:rPr>
              <a:t>yöneticiye </a:t>
            </a:r>
            <a:r>
              <a:rPr sz="2400" spc="-125" dirty="0">
                <a:latin typeface="Arial"/>
                <a:cs typeface="Arial"/>
              </a:rPr>
              <a:t>kadar </a:t>
            </a:r>
            <a:r>
              <a:rPr sz="2400" spc="-80" dirty="0">
                <a:latin typeface="Arial"/>
                <a:cs typeface="Arial"/>
              </a:rPr>
              <a:t>birçok </a:t>
            </a:r>
            <a:r>
              <a:rPr sz="2400" spc="-70" dirty="0">
                <a:latin typeface="Arial"/>
                <a:cs typeface="Arial"/>
              </a:rPr>
              <a:t>kişinin </a:t>
            </a:r>
            <a:r>
              <a:rPr sz="2400" spc="-114" dirty="0">
                <a:latin typeface="Arial"/>
                <a:cs typeface="Arial"/>
              </a:rPr>
              <a:t>görev  aldığı</a:t>
            </a:r>
            <a:r>
              <a:rPr sz="2400" spc="434" dirty="0">
                <a:latin typeface="Arial"/>
                <a:cs typeface="Arial"/>
              </a:rPr>
              <a:t>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75" dirty="0">
                <a:latin typeface="Arial"/>
                <a:cs typeface="Arial"/>
              </a:rPr>
              <a:t>sorumluluk </a:t>
            </a:r>
            <a:r>
              <a:rPr sz="2400" spc="-125" dirty="0">
                <a:latin typeface="Arial"/>
                <a:cs typeface="Arial"/>
              </a:rPr>
              <a:t>taşıdığı </a:t>
            </a:r>
            <a:r>
              <a:rPr sz="2400" spc="-25" dirty="0">
                <a:latin typeface="Arial"/>
                <a:cs typeface="Arial"/>
              </a:rPr>
              <a:t>bir </a:t>
            </a:r>
            <a:r>
              <a:rPr sz="2400" spc="-60" dirty="0">
                <a:latin typeface="Arial"/>
                <a:cs typeface="Arial"/>
              </a:rPr>
              <a:t>yönetim  </a:t>
            </a:r>
            <a:r>
              <a:rPr sz="2400" spc="-90" dirty="0">
                <a:latin typeface="Arial"/>
                <a:cs typeface="Arial"/>
              </a:rPr>
              <a:t>sistemini </a:t>
            </a:r>
            <a:r>
              <a:rPr sz="2400" spc="-65" dirty="0">
                <a:latin typeface="Arial"/>
                <a:cs typeface="Arial"/>
              </a:rPr>
              <a:t>gerektirmektedir </a:t>
            </a:r>
            <a:r>
              <a:rPr sz="2400" spc="-150" dirty="0">
                <a:latin typeface="Arial"/>
                <a:cs typeface="Arial"/>
              </a:rPr>
              <a:t>(Sabuncu,</a:t>
            </a:r>
            <a:r>
              <a:rPr sz="2400" spc="5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2005).</a:t>
            </a:r>
            <a:endParaRPr sz="2400">
              <a:latin typeface="Arial"/>
              <a:cs typeface="Arial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598629" y="1542287"/>
            <a:ext cx="2281555" cy="1487170"/>
            <a:chOff x="6598628" y="685037"/>
            <a:chExt cx="2281555" cy="1487170"/>
          </a:xfrm>
        </p:grpSpPr>
        <p:sp>
          <p:nvSpPr>
            <p:cNvPr id="8" name="object 8"/>
            <p:cNvSpPr/>
            <p:nvPr/>
          </p:nvSpPr>
          <p:spPr>
            <a:xfrm>
              <a:off x="6604978" y="719264"/>
              <a:ext cx="2268855" cy="1446530"/>
            </a:xfrm>
            <a:custGeom>
              <a:avLst/>
              <a:gdLst/>
              <a:ahLst/>
              <a:cxnLst/>
              <a:rect l="l" t="t" r="r" b="b"/>
              <a:pathLst>
                <a:path w="2268854" h="1446530">
                  <a:moveTo>
                    <a:pt x="2268689" y="0"/>
                  </a:moveTo>
                  <a:lnTo>
                    <a:pt x="0" y="0"/>
                  </a:lnTo>
                  <a:lnTo>
                    <a:pt x="0" y="1032967"/>
                  </a:lnTo>
                  <a:lnTo>
                    <a:pt x="378117" y="1032967"/>
                  </a:lnTo>
                  <a:lnTo>
                    <a:pt x="106718" y="1446149"/>
                  </a:lnTo>
                  <a:lnTo>
                    <a:pt x="945286" y="1032967"/>
                  </a:lnTo>
                  <a:lnTo>
                    <a:pt x="2268689" y="1032967"/>
                  </a:lnTo>
                  <a:lnTo>
                    <a:pt x="2268689" y="0"/>
                  </a:lnTo>
                  <a:close/>
                </a:path>
              </a:pathLst>
            </a:custGeom>
            <a:solidFill>
              <a:srgbClr val="FFDCD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6604978" y="719264"/>
              <a:ext cx="2268855" cy="1446530"/>
            </a:xfrm>
            <a:custGeom>
              <a:avLst/>
              <a:gdLst/>
              <a:ahLst/>
              <a:cxnLst/>
              <a:rect l="l" t="t" r="r" b="b"/>
              <a:pathLst>
                <a:path w="2268854" h="1446530">
                  <a:moveTo>
                    <a:pt x="0" y="0"/>
                  </a:moveTo>
                  <a:lnTo>
                    <a:pt x="378117" y="0"/>
                  </a:lnTo>
                  <a:lnTo>
                    <a:pt x="945286" y="0"/>
                  </a:lnTo>
                  <a:lnTo>
                    <a:pt x="2268689" y="0"/>
                  </a:lnTo>
                  <a:lnTo>
                    <a:pt x="2268689" y="602564"/>
                  </a:lnTo>
                  <a:lnTo>
                    <a:pt x="2268689" y="860806"/>
                  </a:lnTo>
                  <a:lnTo>
                    <a:pt x="2268689" y="1032967"/>
                  </a:lnTo>
                  <a:lnTo>
                    <a:pt x="945286" y="1032967"/>
                  </a:lnTo>
                  <a:lnTo>
                    <a:pt x="106718" y="1446149"/>
                  </a:lnTo>
                  <a:lnTo>
                    <a:pt x="378117" y="1032967"/>
                  </a:lnTo>
                  <a:lnTo>
                    <a:pt x="0" y="1032967"/>
                  </a:lnTo>
                  <a:lnTo>
                    <a:pt x="0" y="860806"/>
                  </a:lnTo>
                  <a:lnTo>
                    <a:pt x="0" y="602564"/>
                  </a:lnTo>
                  <a:lnTo>
                    <a:pt x="0" y="0"/>
                  </a:lnTo>
                  <a:close/>
                </a:path>
              </a:pathLst>
            </a:custGeom>
            <a:ln w="12700">
              <a:solidFill>
                <a:srgbClr val="68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986016" y="685037"/>
              <a:ext cx="334518" cy="298703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7075170" y="685037"/>
              <a:ext cx="1487424" cy="29870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7114794" y="877061"/>
              <a:ext cx="1321307" cy="29870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6737604" y="1175765"/>
              <a:ext cx="2073402" cy="298703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6665976" y="1474469"/>
              <a:ext cx="2029205" cy="298703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449818" y="1474469"/>
              <a:ext cx="384048" cy="298703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6765176" y="1583626"/>
            <a:ext cx="1948180" cy="1063112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32105" marR="324485" algn="ctr">
              <a:lnSpc>
                <a:spcPts val="1510"/>
              </a:lnSpc>
              <a:spcBef>
                <a:spcPts val="290"/>
              </a:spcBef>
            </a:pPr>
            <a:r>
              <a:rPr sz="1400" b="1" spc="-5" dirty="0">
                <a:solidFill>
                  <a:srgbClr val="CC3300"/>
                </a:solidFill>
                <a:latin typeface="Arial"/>
                <a:cs typeface="Arial"/>
              </a:rPr>
              <a:t>“İŞ SAĞLIĞI</a:t>
            </a:r>
            <a:r>
              <a:rPr sz="1400" b="1" spc="-80" dirty="0">
                <a:solidFill>
                  <a:srgbClr val="CC33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C3300"/>
                </a:solidFill>
                <a:latin typeface="Arial"/>
                <a:cs typeface="Arial"/>
              </a:rPr>
              <a:t>ve  GÜVENLİĞİ,</a:t>
            </a:r>
            <a:endParaRPr sz="1400">
              <a:latin typeface="Arial"/>
              <a:cs typeface="Arial"/>
            </a:endParaRPr>
          </a:p>
          <a:p>
            <a:pPr marL="12700" marR="5080" algn="ctr">
              <a:lnSpc>
                <a:spcPts val="2350"/>
              </a:lnSpc>
              <a:spcBef>
                <a:spcPts val="170"/>
              </a:spcBef>
            </a:pPr>
            <a:r>
              <a:rPr sz="1400" b="1" spc="-5" dirty="0">
                <a:solidFill>
                  <a:srgbClr val="CC3300"/>
                </a:solidFill>
                <a:latin typeface="Arial"/>
                <a:cs typeface="Arial"/>
              </a:rPr>
              <a:t>HERKESİN </a:t>
            </a:r>
            <a:r>
              <a:rPr sz="1400" b="1" spc="-10" dirty="0">
                <a:solidFill>
                  <a:srgbClr val="CC3300"/>
                </a:solidFill>
                <a:latin typeface="Arial"/>
                <a:cs typeface="Arial"/>
              </a:rPr>
              <a:t>HAKKI </a:t>
            </a:r>
            <a:r>
              <a:rPr sz="1400" b="1" spc="-5" dirty="0">
                <a:solidFill>
                  <a:srgbClr val="CC3300"/>
                </a:solidFill>
                <a:latin typeface="Arial"/>
                <a:cs typeface="Arial"/>
              </a:rPr>
              <a:t>ve  </a:t>
            </a:r>
            <a:r>
              <a:rPr sz="1400" b="1" spc="-10" dirty="0">
                <a:solidFill>
                  <a:srgbClr val="CC3300"/>
                </a:solidFill>
                <a:latin typeface="Arial"/>
                <a:cs typeface="Arial"/>
              </a:rPr>
              <a:t>SORUMLULUĞUDUR.”</a:t>
            </a:r>
            <a:endParaRPr sz="1400">
              <a:latin typeface="Arial"/>
              <a:cs typeface="Arial"/>
            </a:endParaRPr>
          </a:p>
        </p:txBody>
      </p:sp>
      <p:sp>
        <p:nvSpPr>
          <p:cNvPr id="17" name="object 17"/>
          <p:cNvSpPr/>
          <p:nvPr/>
        </p:nvSpPr>
        <p:spPr>
          <a:xfrm>
            <a:off x="6039177" y="3309971"/>
            <a:ext cx="1691059" cy="203199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xfrm>
            <a:off x="8173175" y="8125283"/>
            <a:ext cx="417829" cy="154529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spcBef>
                <a:spcPts val="5"/>
              </a:spcBef>
            </a:pPr>
            <a:fld id="{81D60167-4931-47E6-BA6A-407CBD079E47}" type="slidenum">
              <a:rPr spc="-40" dirty="0"/>
              <a:pPr marL="38100">
                <a:spcBef>
                  <a:spcPts val="5"/>
                </a:spcBef>
              </a:pPr>
              <a:t>7</a:t>
            </a:fld>
            <a:r>
              <a:rPr spc="-40" dirty="0"/>
              <a:t>/213</a:t>
            </a:r>
          </a:p>
        </p:txBody>
      </p:sp>
    </p:spTree>
    <p:extLst>
      <p:ext uri="{BB962C8B-B14F-4D97-AF65-F5344CB8AC3E}">
        <p14:creationId xmlns:p14="http://schemas.microsoft.com/office/powerpoint/2010/main" val="33759639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72674" y="505955"/>
            <a:ext cx="92138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14" dirty="0"/>
              <a:t>G</a:t>
            </a:r>
            <a:r>
              <a:rPr spc="-45" dirty="0"/>
              <a:t>İ</a:t>
            </a:r>
            <a:r>
              <a:rPr spc="-135" dirty="0"/>
              <a:t>R</a:t>
            </a:r>
            <a:r>
              <a:rPr spc="-70" dirty="0"/>
              <a:t>İ</a:t>
            </a:r>
            <a:r>
              <a:rPr spc="-125" dirty="0"/>
              <a:t>Ş</a:t>
            </a:r>
          </a:p>
        </p:txBody>
      </p:sp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xfrm>
            <a:off x="8173175" y="8125283"/>
            <a:ext cx="417829" cy="154529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spcBef>
                <a:spcPts val="5"/>
              </a:spcBef>
            </a:pPr>
            <a:fld id="{81D60167-4931-47E6-BA6A-407CBD079E47}" type="slidenum">
              <a:rPr spc="-40" dirty="0"/>
              <a:pPr marL="38100">
                <a:spcBef>
                  <a:spcPts val="5"/>
                </a:spcBef>
              </a:pPr>
              <a:t>8</a:t>
            </a:fld>
            <a:r>
              <a:rPr spc="-40" dirty="0"/>
              <a:t>/213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67425" y="1656740"/>
            <a:ext cx="8628380" cy="187487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22225" algn="just">
              <a:spcBef>
                <a:spcPts val="100"/>
              </a:spcBef>
              <a:buClr>
                <a:srgbClr val="000000"/>
              </a:buClr>
              <a:buChar char="•"/>
              <a:tabLst>
                <a:tab pos="244475" algn="l"/>
              </a:tabLst>
            </a:pPr>
            <a:r>
              <a:rPr sz="2400" spc="-165" dirty="0">
                <a:solidFill>
                  <a:srgbClr val="C00000"/>
                </a:solidFill>
                <a:latin typeface="Arial"/>
                <a:cs typeface="Arial"/>
              </a:rPr>
              <a:t>İş </a:t>
            </a:r>
            <a:r>
              <a:rPr sz="2400" spc="-175" dirty="0">
                <a:solidFill>
                  <a:srgbClr val="C00000"/>
                </a:solidFill>
                <a:latin typeface="Arial"/>
                <a:cs typeface="Arial"/>
              </a:rPr>
              <a:t>Sağlığı; </a:t>
            </a:r>
            <a:r>
              <a:rPr sz="2400" spc="-185" dirty="0">
                <a:latin typeface="Arial"/>
                <a:cs typeface="Arial"/>
              </a:rPr>
              <a:t>Çalışma </a:t>
            </a:r>
            <a:r>
              <a:rPr sz="2400" spc="-100" dirty="0">
                <a:latin typeface="Arial"/>
                <a:cs typeface="Arial"/>
              </a:rPr>
              <a:t>koşullarını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35" dirty="0">
                <a:latin typeface="Arial"/>
                <a:cs typeface="Arial"/>
              </a:rPr>
              <a:t>üretim </a:t>
            </a:r>
            <a:r>
              <a:rPr sz="2400" spc="-105" dirty="0">
                <a:latin typeface="Arial"/>
                <a:cs typeface="Arial"/>
              </a:rPr>
              <a:t>araçlarını </a:t>
            </a:r>
            <a:r>
              <a:rPr sz="2400" spc="-175" dirty="0">
                <a:latin typeface="Arial"/>
                <a:cs typeface="Arial"/>
              </a:rPr>
              <a:t>sağlığa </a:t>
            </a:r>
            <a:r>
              <a:rPr sz="2400" spc="-120" dirty="0">
                <a:latin typeface="Arial"/>
                <a:cs typeface="Arial"/>
              </a:rPr>
              <a:t>uygun </a:t>
            </a:r>
            <a:r>
              <a:rPr sz="2400" spc="-100" dirty="0">
                <a:latin typeface="Arial"/>
                <a:cs typeface="Arial"/>
              </a:rPr>
              <a:t>hale  </a:t>
            </a:r>
            <a:r>
              <a:rPr sz="2400" spc="-70" dirty="0">
                <a:latin typeface="Arial"/>
                <a:cs typeface="Arial"/>
              </a:rPr>
              <a:t>getirmek, </a:t>
            </a:r>
            <a:r>
              <a:rPr sz="2400" spc="-120" dirty="0">
                <a:latin typeface="Arial"/>
                <a:cs typeface="Arial"/>
              </a:rPr>
              <a:t>çalışanları </a:t>
            </a:r>
            <a:r>
              <a:rPr sz="2400" spc="-110" dirty="0">
                <a:latin typeface="Arial"/>
                <a:cs typeface="Arial"/>
              </a:rPr>
              <a:t>zararlı </a:t>
            </a:r>
            <a:r>
              <a:rPr sz="2400" spc="-70" dirty="0">
                <a:latin typeface="Arial"/>
                <a:cs typeface="Arial"/>
              </a:rPr>
              <a:t>etkilerden </a:t>
            </a:r>
            <a:r>
              <a:rPr sz="2400" spc="-110" dirty="0">
                <a:latin typeface="Arial"/>
                <a:cs typeface="Arial"/>
              </a:rPr>
              <a:t>koruyarak, </a:t>
            </a:r>
            <a:r>
              <a:rPr sz="2400" spc="-80" dirty="0">
                <a:latin typeface="Arial"/>
                <a:cs typeface="Arial"/>
              </a:rPr>
              <a:t>işin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135" dirty="0">
                <a:latin typeface="Arial"/>
                <a:cs typeface="Arial"/>
              </a:rPr>
              <a:t>çalışanın  </a:t>
            </a:r>
            <a:r>
              <a:rPr sz="2400" spc="-40" dirty="0">
                <a:latin typeface="Arial"/>
                <a:cs typeface="Arial"/>
              </a:rPr>
              <a:t>birbirine </a:t>
            </a:r>
            <a:r>
              <a:rPr sz="2400" spc="-85" dirty="0">
                <a:latin typeface="Arial"/>
                <a:cs typeface="Arial"/>
              </a:rPr>
              <a:t>uyumunu </a:t>
            </a:r>
            <a:r>
              <a:rPr sz="2400" spc="-155" dirty="0">
                <a:latin typeface="Arial"/>
                <a:cs typeface="Arial"/>
              </a:rPr>
              <a:t>sağlamak </a:t>
            </a:r>
            <a:r>
              <a:rPr sz="2400" spc="-140" dirty="0">
                <a:latin typeface="Arial"/>
                <a:cs typeface="Arial"/>
              </a:rPr>
              <a:t>üzere </a:t>
            </a:r>
            <a:r>
              <a:rPr sz="2400" spc="-110" dirty="0">
                <a:latin typeface="Arial"/>
                <a:cs typeface="Arial"/>
              </a:rPr>
              <a:t>yapılan </a:t>
            </a:r>
            <a:r>
              <a:rPr sz="2400" spc="-120" dirty="0">
                <a:latin typeface="Arial"/>
                <a:cs typeface="Arial"/>
              </a:rPr>
              <a:t>çalışmalar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bütünüdür.</a:t>
            </a:r>
            <a:endParaRPr sz="2400">
              <a:latin typeface="Arial"/>
              <a:cs typeface="Arial"/>
            </a:endParaRPr>
          </a:p>
          <a:p>
            <a:pPr>
              <a:spcBef>
                <a:spcPts val="5"/>
              </a:spcBef>
              <a:buFont typeface="Arial"/>
              <a:buChar char="•"/>
            </a:pPr>
            <a:endParaRPr sz="2500">
              <a:latin typeface="Arial"/>
              <a:cs typeface="Arial"/>
            </a:endParaRPr>
          </a:p>
          <a:p>
            <a:pPr marL="263525" indent="-229235" algn="just">
              <a:buClr>
                <a:srgbClr val="000000"/>
              </a:buClr>
              <a:buChar char="•"/>
              <a:tabLst>
                <a:tab pos="264160" algn="l"/>
              </a:tabLst>
            </a:pPr>
            <a:r>
              <a:rPr sz="2400" spc="-165" dirty="0">
                <a:solidFill>
                  <a:srgbClr val="C00000"/>
                </a:solidFill>
                <a:latin typeface="Arial"/>
                <a:cs typeface="Arial"/>
              </a:rPr>
              <a:t>İş </a:t>
            </a:r>
            <a:r>
              <a:rPr sz="2400" spc="-100" dirty="0">
                <a:solidFill>
                  <a:srgbClr val="C00000"/>
                </a:solidFill>
                <a:latin typeface="Arial"/>
                <a:cs typeface="Arial"/>
              </a:rPr>
              <a:t>Güvenliği; </a:t>
            </a:r>
            <a:r>
              <a:rPr sz="2400" spc="-85" dirty="0">
                <a:latin typeface="Arial"/>
                <a:cs typeface="Arial"/>
              </a:rPr>
              <a:t>İşyerlerinde </a:t>
            </a:r>
            <a:r>
              <a:rPr sz="2400" spc="-80" dirty="0">
                <a:latin typeface="Arial"/>
                <a:cs typeface="Arial"/>
              </a:rPr>
              <a:t>işin </a:t>
            </a:r>
            <a:r>
              <a:rPr sz="2400" spc="-65" dirty="0">
                <a:latin typeface="Arial"/>
                <a:cs typeface="Arial"/>
              </a:rPr>
              <a:t>yürütülmesi </a:t>
            </a:r>
            <a:r>
              <a:rPr sz="2400" spc="-145" dirty="0">
                <a:latin typeface="Arial"/>
                <a:cs typeface="Arial"/>
              </a:rPr>
              <a:t>sırasında </a:t>
            </a:r>
            <a:r>
              <a:rPr sz="2400" spc="-150" dirty="0">
                <a:latin typeface="Arial"/>
                <a:cs typeface="Arial"/>
              </a:rPr>
              <a:t>çalışma</a:t>
            </a:r>
            <a:r>
              <a:rPr sz="2400" spc="-130" dirty="0">
                <a:latin typeface="Arial"/>
                <a:cs typeface="Arial"/>
              </a:rPr>
              <a:t> </a:t>
            </a:r>
            <a:r>
              <a:rPr sz="2400" spc="-70" dirty="0">
                <a:latin typeface="Arial"/>
                <a:cs typeface="Arial"/>
              </a:rPr>
              <a:t>şartları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67425" y="3485540"/>
            <a:ext cx="127762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  <a:tabLst>
                <a:tab pos="510540" algn="l"/>
              </a:tabLst>
            </a:pPr>
            <a:r>
              <a:rPr sz="2400" spc="-140" dirty="0">
                <a:latin typeface="Arial"/>
                <a:cs typeface="Arial"/>
              </a:rPr>
              <a:t>ve	</a:t>
            </a:r>
            <a:r>
              <a:rPr sz="2400" spc="-80" dirty="0">
                <a:latin typeface="Arial"/>
                <a:cs typeface="Arial"/>
              </a:rPr>
              <a:t>teknik  </a:t>
            </a:r>
            <a:r>
              <a:rPr sz="2400" spc="-85" dirty="0">
                <a:latin typeface="Arial"/>
                <a:cs typeface="Arial"/>
              </a:rPr>
              <a:t>e</a:t>
            </a:r>
            <a:r>
              <a:rPr sz="2400" spc="65" dirty="0">
                <a:latin typeface="Arial"/>
                <a:cs typeface="Arial"/>
              </a:rPr>
              <a:t>t</a:t>
            </a:r>
            <a:r>
              <a:rPr sz="2400" spc="-55" dirty="0">
                <a:latin typeface="Arial"/>
                <a:cs typeface="Arial"/>
              </a:rPr>
              <a:t>ki</a:t>
            </a:r>
            <a:r>
              <a:rPr sz="2400" spc="10" dirty="0">
                <a:latin typeface="Arial"/>
                <a:cs typeface="Arial"/>
              </a:rPr>
              <a:t>l</a:t>
            </a:r>
            <a:r>
              <a:rPr sz="2400" spc="-145" dirty="0">
                <a:latin typeface="Arial"/>
                <a:cs typeface="Arial"/>
              </a:rPr>
              <a:t>e</a:t>
            </a:r>
            <a:r>
              <a:rPr sz="2400" spc="-15" dirty="0">
                <a:latin typeface="Arial"/>
                <a:cs typeface="Arial"/>
              </a:rPr>
              <a:t>r</a:t>
            </a:r>
            <a:r>
              <a:rPr sz="2400" spc="-70" dirty="0">
                <a:latin typeface="Arial"/>
                <a:cs typeface="Arial"/>
              </a:rPr>
              <a:t>d</a:t>
            </a:r>
            <a:r>
              <a:rPr sz="2400" spc="-145" dirty="0">
                <a:latin typeface="Arial"/>
                <a:cs typeface="Arial"/>
              </a:rPr>
              <a:t>e</a:t>
            </a:r>
            <a:r>
              <a:rPr sz="2400" spc="-75" dirty="0">
                <a:latin typeface="Arial"/>
                <a:cs typeface="Arial"/>
              </a:rPr>
              <a:t>n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618882" y="3485540"/>
            <a:ext cx="7176134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26060" marR="5080" indent="-213995">
              <a:spcBef>
                <a:spcPts val="100"/>
              </a:spcBef>
              <a:tabLst>
                <a:tab pos="1838325" algn="l"/>
                <a:tab pos="1873250" algn="l"/>
                <a:tab pos="2566670" algn="l"/>
                <a:tab pos="3055620" algn="l"/>
                <a:tab pos="3585210" algn="l"/>
                <a:tab pos="4269740" algn="l"/>
                <a:tab pos="4639945" algn="l"/>
                <a:tab pos="5012690" algn="l"/>
                <a:tab pos="5675630" algn="l"/>
                <a:tab pos="6338570" algn="l"/>
              </a:tabLst>
            </a:pPr>
            <a:r>
              <a:rPr sz="2400" spc="-150" dirty="0">
                <a:latin typeface="Arial"/>
                <a:cs typeface="Arial"/>
              </a:rPr>
              <a:t>e</a:t>
            </a:r>
            <a:r>
              <a:rPr sz="2400" spc="-110" dirty="0">
                <a:latin typeface="Arial"/>
                <a:cs typeface="Arial"/>
              </a:rPr>
              <a:t>k</a:t>
            </a:r>
            <a:r>
              <a:rPr sz="2400" spc="-20" dirty="0">
                <a:latin typeface="Arial"/>
                <a:cs typeface="Arial"/>
              </a:rPr>
              <a:t>i</a:t>
            </a:r>
            <a:r>
              <a:rPr sz="2400" spc="-50" dirty="0">
                <a:latin typeface="Arial"/>
                <a:cs typeface="Arial"/>
              </a:rPr>
              <a:t>p</a:t>
            </a:r>
            <a:r>
              <a:rPr sz="2400" spc="-90" dirty="0">
                <a:latin typeface="Arial"/>
                <a:cs typeface="Arial"/>
              </a:rPr>
              <a:t>m</a:t>
            </a:r>
            <a:r>
              <a:rPr sz="2400" spc="-130" dirty="0">
                <a:latin typeface="Arial"/>
                <a:cs typeface="Arial"/>
              </a:rPr>
              <a:t>a</a:t>
            </a:r>
            <a:r>
              <a:rPr sz="2400" spc="-135" dirty="0">
                <a:latin typeface="Arial"/>
                <a:cs typeface="Arial"/>
              </a:rPr>
              <a:t>n</a:t>
            </a:r>
            <a:r>
              <a:rPr sz="2400" spc="-50" dirty="0">
                <a:latin typeface="Arial"/>
                <a:cs typeface="Arial"/>
              </a:rPr>
              <a:t>la</a:t>
            </a:r>
            <a:r>
              <a:rPr sz="2400" spc="-45" dirty="0">
                <a:latin typeface="Arial"/>
                <a:cs typeface="Arial"/>
              </a:rPr>
              <a:t>r</a:t>
            </a:r>
            <a:r>
              <a:rPr sz="2400" spc="-95" dirty="0">
                <a:latin typeface="Arial"/>
                <a:cs typeface="Arial"/>
              </a:rPr>
              <a:t>ın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55" dirty="0">
                <a:latin typeface="Arial"/>
                <a:cs typeface="Arial"/>
              </a:rPr>
              <a:t>y</a:t>
            </a:r>
            <a:r>
              <a:rPr sz="2400" spc="-190" dirty="0">
                <a:latin typeface="Arial"/>
                <a:cs typeface="Arial"/>
              </a:rPr>
              <a:t>a</a:t>
            </a:r>
            <a:r>
              <a:rPr sz="2400" spc="-10" dirty="0">
                <a:latin typeface="Arial"/>
                <a:cs typeface="Arial"/>
              </a:rPr>
              <a:t>r</a:t>
            </a:r>
            <a:r>
              <a:rPr sz="2400" spc="-215" dirty="0">
                <a:latin typeface="Arial"/>
                <a:cs typeface="Arial"/>
              </a:rPr>
              <a:t>a</a:t>
            </a:r>
            <a:r>
              <a:rPr sz="2400" spc="95" dirty="0">
                <a:latin typeface="Arial"/>
                <a:cs typeface="Arial"/>
              </a:rPr>
              <a:t>t</a:t>
            </a:r>
            <a:r>
              <a:rPr sz="2400" spc="135" dirty="0">
                <a:latin typeface="Arial"/>
                <a:cs typeface="Arial"/>
              </a:rPr>
              <a:t>t</a:t>
            </a:r>
            <a:r>
              <a:rPr sz="2400" spc="-125" dirty="0">
                <a:latin typeface="Arial"/>
                <a:cs typeface="Arial"/>
              </a:rPr>
              <a:t>ı</a:t>
            </a:r>
            <a:r>
              <a:rPr sz="2400" spc="-215" dirty="0">
                <a:latin typeface="Arial"/>
                <a:cs typeface="Arial"/>
              </a:rPr>
              <a:t>ğ</a:t>
            </a:r>
            <a:r>
              <a:rPr sz="2400" spc="-120" dirty="0">
                <a:latin typeface="Arial"/>
                <a:cs typeface="Arial"/>
              </a:rPr>
              <a:t>ı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25" dirty="0">
                <a:latin typeface="Arial"/>
                <a:cs typeface="Arial"/>
              </a:rPr>
              <a:t>t</a:t>
            </a:r>
            <a:r>
              <a:rPr sz="2400" spc="-145" dirty="0">
                <a:latin typeface="Arial"/>
                <a:cs typeface="Arial"/>
              </a:rPr>
              <a:t>e</a:t>
            </a:r>
            <a:r>
              <a:rPr sz="2400" spc="-75" dirty="0">
                <a:latin typeface="Arial"/>
                <a:cs typeface="Arial"/>
              </a:rPr>
              <a:t>h</a:t>
            </a:r>
            <a:r>
              <a:rPr sz="2400" spc="-20" dirty="0">
                <a:latin typeface="Arial"/>
                <a:cs typeface="Arial"/>
              </a:rPr>
              <a:t>li</a:t>
            </a:r>
            <a:r>
              <a:rPr sz="2400" spc="-130" dirty="0">
                <a:latin typeface="Arial"/>
                <a:cs typeface="Arial"/>
              </a:rPr>
              <a:t>k</a:t>
            </a:r>
            <a:r>
              <a:rPr sz="2400" spc="-145" dirty="0">
                <a:latin typeface="Arial"/>
                <a:cs typeface="Arial"/>
              </a:rPr>
              <a:t>e</a:t>
            </a:r>
            <a:r>
              <a:rPr sz="2400" spc="-60" dirty="0">
                <a:latin typeface="Arial"/>
                <a:cs typeface="Arial"/>
              </a:rPr>
              <a:t>le</a:t>
            </a:r>
            <a:r>
              <a:rPr sz="2400" spc="15" dirty="0">
                <a:latin typeface="Arial"/>
                <a:cs typeface="Arial"/>
              </a:rPr>
              <a:t>r</a:t>
            </a:r>
            <a:r>
              <a:rPr sz="2400" spc="-15" dirty="0">
                <a:latin typeface="Arial"/>
                <a:cs typeface="Arial"/>
              </a:rPr>
              <a:t>i</a:t>
            </a:r>
            <a:r>
              <a:rPr sz="2400" spc="-55" dirty="0">
                <a:latin typeface="Arial"/>
                <a:cs typeface="Arial"/>
              </a:rPr>
              <a:t>n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220" dirty="0">
                <a:latin typeface="Arial"/>
                <a:cs typeface="Arial"/>
              </a:rPr>
              <a:t>s</a:t>
            </a:r>
            <a:r>
              <a:rPr sz="2400" spc="-240" dirty="0">
                <a:latin typeface="Arial"/>
                <a:cs typeface="Arial"/>
              </a:rPr>
              <a:t>a</a:t>
            </a:r>
            <a:r>
              <a:rPr sz="2400" spc="-140" dirty="0">
                <a:latin typeface="Arial"/>
                <a:cs typeface="Arial"/>
              </a:rPr>
              <a:t>ğ</a:t>
            </a:r>
            <a:r>
              <a:rPr sz="2400" spc="-55" dirty="0">
                <a:latin typeface="Arial"/>
                <a:cs typeface="Arial"/>
              </a:rPr>
              <a:t>l</a:t>
            </a:r>
            <a:r>
              <a:rPr sz="2400" spc="-125" dirty="0">
                <a:latin typeface="Arial"/>
                <a:cs typeface="Arial"/>
              </a:rPr>
              <a:t>ı</a:t>
            </a:r>
            <a:r>
              <a:rPr sz="2400" spc="-254" dirty="0">
                <a:latin typeface="Arial"/>
                <a:cs typeface="Arial"/>
              </a:rPr>
              <a:t>ğ</a:t>
            </a:r>
            <a:r>
              <a:rPr sz="2400" spc="-19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50" dirty="0">
                <a:latin typeface="Arial"/>
                <a:cs typeface="Arial"/>
              </a:rPr>
              <a:t>ve</a:t>
            </a:r>
            <a:r>
              <a:rPr sz="2400" spc="5" dirty="0">
                <a:latin typeface="Arial"/>
                <a:cs typeface="Arial"/>
              </a:rPr>
              <a:t>r</a:t>
            </a:r>
            <a:r>
              <a:rPr sz="2400" spc="-140" dirty="0">
                <a:latin typeface="Arial"/>
                <a:cs typeface="Arial"/>
              </a:rPr>
              <a:t>e</a:t>
            </a:r>
            <a:r>
              <a:rPr sz="2400" spc="-50" dirty="0">
                <a:latin typeface="Arial"/>
                <a:cs typeface="Arial"/>
              </a:rPr>
              <a:t>b</a:t>
            </a:r>
            <a:r>
              <a:rPr sz="2400" spc="-20" dirty="0">
                <a:latin typeface="Arial"/>
                <a:cs typeface="Arial"/>
              </a:rPr>
              <a:t>i</a:t>
            </a:r>
            <a:r>
              <a:rPr sz="2400" spc="15" dirty="0">
                <a:latin typeface="Arial"/>
                <a:cs typeface="Arial"/>
              </a:rPr>
              <a:t>l</a:t>
            </a:r>
            <a:r>
              <a:rPr sz="2400" spc="-150" dirty="0">
                <a:latin typeface="Arial"/>
                <a:cs typeface="Arial"/>
              </a:rPr>
              <a:t>e</a:t>
            </a:r>
            <a:r>
              <a:rPr sz="2400" spc="-185" dirty="0">
                <a:latin typeface="Arial"/>
                <a:cs typeface="Arial"/>
              </a:rPr>
              <a:t>c</a:t>
            </a:r>
            <a:r>
              <a:rPr sz="2400" spc="-150" dirty="0">
                <a:latin typeface="Arial"/>
                <a:cs typeface="Arial"/>
              </a:rPr>
              <a:t>e</a:t>
            </a:r>
            <a:r>
              <a:rPr sz="2400" spc="-215" dirty="0">
                <a:latin typeface="Arial"/>
                <a:cs typeface="Arial"/>
              </a:rPr>
              <a:t>ğ</a:t>
            </a:r>
            <a:r>
              <a:rPr sz="2400" spc="20" dirty="0">
                <a:latin typeface="Arial"/>
                <a:cs typeface="Arial"/>
              </a:rPr>
              <a:t>i  </a:t>
            </a:r>
            <a:r>
              <a:rPr sz="2400" spc="-200" dirty="0">
                <a:latin typeface="Arial"/>
                <a:cs typeface="Arial"/>
              </a:rPr>
              <a:t>k</a:t>
            </a:r>
            <a:r>
              <a:rPr sz="2400" spc="-75" dirty="0">
                <a:latin typeface="Arial"/>
                <a:cs typeface="Arial"/>
              </a:rPr>
              <a:t>o</a:t>
            </a:r>
            <a:r>
              <a:rPr sz="2400" spc="15" dirty="0">
                <a:latin typeface="Arial"/>
                <a:cs typeface="Arial"/>
              </a:rPr>
              <a:t>r</a:t>
            </a:r>
            <a:r>
              <a:rPr sz="2400" spc="-80" dirty="0">
                <a:latin typeface="Arial"/>
                <a:cs typeface="Arial"/>
              </a:rPr>
              <a:t>unm</a:t>
            </a:r>
            <a:r>
              <a:rPr sz="2400" spc="-190" dirty="0">
                <a:latin typeface="Arial"/>
                <a:cs typeface="Arial"/>
              </a:rPr>
              <a:t>a</a:t>
            </a:r>
            <a:r>
              <a:rPr sz="2400" spc="-110" dirty="0">
                <a:latin typeface="Arial"/>
                <a:cs typeface="Arial"/>
              </a:rPr>
              <a:t>k</a:t>
            </a:r>
            <a:r>
              <a:rPr sz="2400" dirty="0">
                <a:latin typeface="Arial"/>
                <a:cs typeface="Arial"/>
              </a:rPr>
              <a:t>		</a:t>
            </a:r>
            <a:r>
              <a:rPr sz="2400" spc="-145" dirty="0">
                <a:latin typeface="Arial"/>
                <a:cs typeface="Arial"/>
              </a:rPr>
              <a:t>v</a:t>
            </a:r>
            <a:r>
              <a:rPr sz="2400" spc="-140" dirty="0">
                <a:latin typeface="Arial"/>
                <a:cs typeface="Arial"/>
              </a:rPr>
              <a:t>e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130" dirty="0">
                <a:latin typeface="Arial"/>
                <a:cs typeface="Arial"/>
              </a:rPr>
              <a:t>daha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10" dirty="0">
                <a:latin typeface="Arial"/>
                <a:cs typeface="Arial"/>
              </a:rPr>
              <a:t>i</a:t>
            </a:r>
            <a:r>
              <a:rPr sz="2400" spc="-120" dirty="0">
                <a:latin typeface="Arial"/>
                <a:cs typeface="Arial"/>
              </a:rPr>
              <a:t>y</a:t>
            </a:r>
            <a:r>
              <a:rPr sz="2400" dirty="0">
                <a:latin typeface="Arial"/>
                <a:cs typeface="Arial"/>
              </a:rPr>
              <a:t>i	</a:t>
            </a:r>
            <a:r>
              <a:rPr sz="2400" spc="-40" dirty="0">
                <a:latin typeface="Arial"/>
                <a:cs typeface="Arial"/>
              </a:rPr>
              <a:t>bi</a:t>
            </a:r>
            <a:r>
              <a:rPr sz="2400" dirty="0">
                <a:latin typeface="Arial"/>
                <a:cs typeface="Arial"/>
              </a:rPr>
              <a:t>r		</a:t>
            </a:r>
            <a:r>
              <a:rPr sz="2400" spc="-210" dirty="0">
                <a:latin typeface="Arial"/>
                <a:cs typeface="Arial"/>
              </a:rPr>
              <a:t>ç</a:t>
            </a:r>
            <a:r>
              <a:rPr sz="2400" spc="-190" dirty="0">
                <a:latin typeface="Arial"/>
                <a:cs typeface="Arial"/>
              </a:rPr>
              <a:t>a</a:t>
            </a:r>
            <a:r>
              <a:rPr sz="2400" spc="10" dirty="0">
                <a:latin typeface="Arial"/>
                <a:cs typeface="Arial"/>
              </a:rPr>
              <a:t>l</a:t>
            </a:r>
            <a:r>
              <a:rPr sz="2400" spc="-120" dirty="0">
                <a:latin typeface="Arial"/>
                <a:cs typeface="Arial"/>
              </a:rPr>
              <a:t>ı</a:t>
            </a:r>
            <a:r>
              <a:rPr sz="2400" spc="-180" dirty="0">
                <a:latin typeface="Arial"/>
                <a:cs typeface="Arial"/>
              </a:rPr>
              <a:t>şm</a:t>
            </a:r>
            <a:r>
              <a:rPr sz="2400" spc="-190" dirty="0">
                <a:latin typeface="Arial"/>
                <a:cs typeface="Arial"/>
              </a:rPr>
              <a:t>a</a:t>
            </a:r>
            <a:r>
              <a:rPr sz="2400" dirty="0">
                <a:latin typeface="Arial"/>
                <a:cs typeface="Arial"/>
              </a:rPr>
              <a:t>	</a:t>
            </a:r>
            <a:r>
              <a:rPr sz="2400" spc="-70" dirty="0">
                <a:latin typeface="Arial"/>
                <a:cs typeface="Arial"/>
              </a:rPr>
              <a:t>o</a:t>
            </a:r>
            <a:r>
              <a:rPr sz="2400" spc="30" dirty="0">
                <a:latin typeface="Arial"/>
                <a:cs typeface="Arial"/>
              </a:rPr>
              <a:t>r</a:t>
            </a:r>
            <a:r>
              <a:rPr sz="2400" spc="95" dirty="0">
                <a:latin typeface="Arial"/>
                <a:cs typeface="Arial"/>
              </a:rPr>
              <a:t>t</a:t>
            </a:r>
            <a:r>
              <a:rPr sz="2400" spc="-195" dirty="0">
                <a:latin typeface="Arial"/>
                <a:cs typeface="Arial"/>
              </a:rPr>
              <a:t>a</a:t>
            </a:r>
            <a:r>
              <a:rPr sz="2400" spc="-85" dirty="0">
                <a:latin typeface="Arial"/>
                <a:cs typeface="Arial"/>
              </a:rPr>
              <a:t>m</a:t>
            </a:r>
            <a:r>
              <a:rPr sz="2400" spc="-120" dirty="0">
                <a:latin typeface="Arial"/>
                <a:cs typeface="Arial"/>
              </a:rPr>
              <a:t>ı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7731" y="4217060"/>
            <a:ext cx="79622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400" spc="-85" dirty="0">
                <a:latin typeface="Arial"/>
                <a:cs typeface="Arial"/>
              </a:rPr>
              <a:t>gerçekleştirebilmek </a:t>
            </a:r>
            <a:r>
              <a:rPr sz="2400" spc="-60" dirty="0">
                <a:latin typeface="Arial"/>
                <a:cs typeface="Arial"/>
              </a:rPr>
              <a:t>için </a:t>
            </a:r>
            <a:r>
              <a:rPr sz="2400" spc="-110" dirty="0">
                <a:latin typeface="Arial"/>
                <a:cs typeface="Arial"/>
              </a:rPr>
              <a:t>yapılan </a:t>
            </a:r>
            <a:r>
              <a:rPr sz="2400" spc="-95" dirty="0">
                <a:latin typeface="Arial"/>
                <a:cs typeface="Arial"/>
              </a:rPr>
              <a:t>sistemli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65" dirty="0">
                <a:latin typeface="Arial"/>
                <a:cs typeface="Arial"/>
              </a:rPr>
              <a:t>bilimsel</a:t>
            </a:r>
            <a:r>
              <a:rPr sz="2400" spc="-210" dirty="0">
                <a:latin typeface="Arial"/>
                <a:cs typeface="Arial"/>
              </a:rPr>
              <a:t> </a:t>
            </a:r>
            <a:r>
              <a:rPr sz="2400" spc="-120" dirty="0">
                <a:latin typeface="Arial"/>
                <a:cs typeface="Arial"/>
              </a:rPr>
              <a:t>çalışmalardır.</a:t>
            </a:r>
            <a:endParaRPr sz="24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409150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12440</TotalTime>
  <Words>388</Words>
  <Application>Microsoft Office PowerPoint</Application>
  <PresentationFormat>Ekran Gösterisi (4:3)</PresentationFormat>
  <Paragraphs>47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TAKDİM PLANI</vt:lpstr>
      <vt:lpstr>GİRİŞ</vt:lpstr>
      <vt:lpstr>GİRİŞ</vt:lpstr>
      <vt:lpstr>GİRİŞ</vt:lpstr>
      <vt:lpstr>GİRİŞ</vt:lpstr>
      <vt:lpstr>GİRİŞ</vt:lpstr>
      <vt:lpstr>GİRİŞ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809</cp:revision>
  <cp:lastPrinted>2016-10-24T07:53:35Z</cp:lastPrinted>
  <dcterms:created xsi:type="dcterms:W3CDTF">2016-09-18T09:35:24Z</dcterms:created>
  <dcterms:modified xsi:type="dcterms:W3CDTF">2020-02-27T08:24:45Z</dcterms:modified>
</cp:coreProperties>
</file>