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3" r:id="rId13"/>
    <p:sldId id="274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5" r:id="rId22"/>
    <p:sldId id="286" r:id="rId23"/>
    <p:sldId id="287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58334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Demir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Ana </a:t>
            </a:r>
            <a:r>
              <a:rPr lang="en-US" sz="2400" dirty="0" err="1" smtClean="0"/>
              <a:t>bileşeni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dünyada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fazla</a:t>
            </a:r>
            <a:r>
              <a:rPr lang="en-US" sz="2400" dirty="0" smtClean="0"/>
              <a:t> </a:t>
            </a:r>
            <a:r>
              <a:rPr lang="en-US" sz="2400" dirty="0" err="1" smtClean="0"/>
              <a:t>üretilen</a:t>
            </a:r>
            <a:r>
              <a:rPr lang="en-US" sz="2400" dirty="0" smtClean="0"/>
              <a:t> metal </a:t>
            </a:r>
            <a:r>
              <a:rPr lang="en-US" sz="2400" dirty="0" err="1" smtClean="0"/>
              <a:t>alaşımlardır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yapı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malzemeleri</a:t>
            </a:r>
            <a:r>
              <a:rPr lang="en-US" sz="2400" dirty="0" smtClean="0"/>
              <a:t> </a:t>
            </a:r>
            <a:r>
              <a:rPr lang="en-US" sz="2400" dirty="0" err="1" smtClean="0"/>
              <a:t>açısından</a:t>
            </a:r>
            <a:r>
              <a:rPr lang="en-US" sz="2400" dirty="0" smtClean="0"/>
              <a:t> </a:t>
            </a:r>
            <a:r>
              <a:rPr lang="en-US" sz="2400" dirty="0" err="1" smtClean="0"/>
              <a:t>büyük</a:t>
            </a:r>
            <a:r>
              <a:rPr lang="en-US" sz="2400" dirty="0" smtClean="0"/>
              <a:t> </a:t>
            </a:r>
            <a:r>
              <a:rPr lang="en-US" sz="2400" dirty="0" err="1" smtClean="0"/>
              <a:t>öneme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yaygın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kullanılmasının</a:t>
            </a:r>
            <a:r>
              <a:rPr lang="en-US" sz="2400" dirty="0" smtClean="0"/>
              <a:t> </a:t>
            </a:r>
            <a:r>
              <a:rPr lang="en-US" sz="2400" dirty="0" err="1" smtClean="0"/>
              <a:t>sebebi</a:t>
            </a:r>
            <a:r>
              <a:rPr lang="en-US" sz="2400" dirty="0" smtClean="0"/>
              <a:t> </a:t>
            </a:r>
            <a:r>
              <a:rPr lang="en-US" sz="2400" dirty="0" err="1" smtClean="0"/>
              <a:t>üç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faktöre</a:t>
            </a:r>
            <a:r>
              <a:rPr lang="en-US" sz="2400" dirty="0" smtClean="0"/>
              <a:t> </a:t>
            </a:r>
            <a:r>
              <a:rPr lang="en-US" sz="2400" dirty="0" err="1" smtClean="0"/>
              <a:t>bağlanabilir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içeren</a:t>
            </a:r>
            <a:r>
              <a:rPr lang="en-US" sz="2400" dirty="0" smtClean="0"/>
              <a:t> </a:t>
            </a:r>
            <a:r>
              <a:rPr lang="en-US" sz="2400" dirty="0" err="1" smtClean="0"/>
              <a:t>bileşikler</a:t>
            </a:r>
            <a:r>
              <a:rPr lang="en-US" sz="2400" dirty="0" smtClean="0"/>
              <a:t> </a:t>
            </a:r>
            <a:r>
              <a:rPr lang="en-US" sz="2400" dirty="0" err="1" smtClean="0"/>
              <a:t>yerkabuğunda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fazla</a:t>
            </a:r>
            <a:r>
              <a:rPr lang="en-US" sz="2400" dirty="0" smtClean="0"/>
              <a:t> </a:t>
            </a:r>
            <a:r>
              <a:rPr lang="en-US" sz="2400" dirty="0" err="1" smtClean="0"/>
              <a:t>bulunmaktadır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Metalik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üretimi</a:t>
            </a:r>
            <a:r>
              <a:rPr lang="en-US" sz="2400" dirty="0" smtClean="0"/>
              <a:t>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ucuz</a:t>
            </a:r>
            <a:r>
              <a:rPr lang="en-US" sz="2400" dirty="0" smtClean="0"/>
              <a:t> </a:t>
            </a:r>
            <a:r>
              <a:rPr lang="en-US" sz="2400" dirty="0" err="1" smtClean="0"/>
              <a:t>yöntemlerle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yapılabilir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bazlı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fiziksel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çeşitliliği</a:t>
            </a:r>
            <a:r>
              <a:rPr lang="en-US" sz="2400" dirty="0" smtClean="0"/>
              <a:t> </a:t>
            </a:r>
            <a:r>
              <a:rPr lang="en-US" sz="2400" dirty="0" err="1" smtClean="0"/>
              <a:t>sebebiyle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çeşitli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önemli</a:t>
            </a:r>
            <a:r>
              <a:rPr lang="en-US" sz="2400" dirty="0" smtClean="0"/>
              <a:t> </a:t>
            </a:r>
            <a:r>
              <a:rPr lang="en-US" sz="2400" dirty="0" err="1" smtClean="0"/>
              <a:t>dezavantajı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korozyona</a:t>
            </a:r>
            <a:r>
              <a:rPr lang="en-US" sz="2400" dirty="0" smtClean="0"/>
              <a:t> </a:t>
            </a:r>
            <a:r>
              <a:rPr lang="en-US" sz="2400" dirty="0" err="1" smtClean="0"/>
              <a:t>kolayca</a:t>
            </a:r>
            <a:r>
              <a:rPr lang="en-US" sz="2400" dirty="0" smtClean="0"/>
              <a:t> </a:t>
            </a:r>
            <a:r>
              <a:rPr lang="en-US" sz="2400" dirty="0" err="1" smtClean="0"/>
              <a:t>uğrayabilmesidir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78348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7344214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Dökme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Demir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Grafit</a:t>
            </a:r>
            <a:r>
              <a:rPr lang="en-US" sz="2400" dirty="0" smtClean="0"/>
              <a:t> (%100 C) </a:t>
            </a:r>
            <a:r>
              <a:rPr lang="en-US" sz="2400" dirty="0" err="1" smtClean="0"/>
              <a:t>faz</a:t>
            </a:r>
            <a:r>
              <a:rPr lang="en-US" sz="2400" dirty="0" smtClean="0"/>
              <a:t> </a:t>
            </a:r>
            <a:r>
              <a:rPr lang="en-US" sz="2400" dirty="0" err="1" smtClean="0"/>
              <a:t>diyagramında</a:t>
            </a:r>
            <a:r>
              <a:rPr lang="en-US" sz="2400" dirty="0" smtClean="0"/>
              <a:t> </a:t>
            </a:r>
            <a:r>
              <a:rPr lang="en-US" sz="2400" dirty="0" err="1" smtClean="0"/>
              <a:t>sementit</a:t>
            </a:r>
            <a:r>
              <a:rPr lang="en-US" sz="2400" dirty="0" smtClean="0"/>
              <a:t> </a:t>
            </a:r>
            <a:r>
              <a:rPr lang="en-US" sz="2400" dirty="0" err="1" smtClean="0"/>
              <a:t>yerine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Grafit</a:t>
            </a:r>
            <a:r>
              <a:rPr lang="en-US" sz="2400" dirty="0" smtClean="0"/>
              <a:t> </a:t>
            </a:r>
            <a:r>
              <a:rPr lang="en-US" sz="2400" dirty="0" err="1" smtClean="0"/>
              <a:t>oluşturma</a:t>
            </a:r>
            <a:r>
              <a:rPr lang="en-US" sz="2400" dirty="0" smtClean="0"/>
              <a:t> </a:t>
            </a:r>
            <a:r>
              <a:rPr lang="en-US" sz="2400" dirty="0" err="1" smtClean="0"/>
              <a:t>eğilimi</a:t>
            </a:r>
            <a:r>
              <a:rPr lang="en-US" sz="2400" dirty="0" smtClean="0"/>
              <a:t>, </a:t>
            </a:r>
            <a:r>
              <a:rPr lang="en-US" sz="2400" dirty="0" err="1" smtClean="0"/>
              <a:t>bileşim</a:t>
            </a:r>
            <a:r>
              <a:rPr lang="en-US" sz="2400" dirty="0" smtClean="0"/>
              <a:t> </a:t>
            </a:r>
            <a:r>
              <a:rPr lang="en-US" sz="2400" dirty="0" err="1" smtClean="0"/>
              <a:t>soğutma</a:t>
            </a:r>
            <a:r>
              <a:rPr lang="en-US" sz="2400" dirty="0" smtClean="0"/>
              <a:t> </a:t>
            </a:r>
            <a:r>
              <a:rPr lang="en-US" sz="2400" dirty="0" err="1" smtClean="0"/>
              <a:t>hızı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düzenlenir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Grafit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</a:t>
            </a:r>
            <a:r>
              <a:rPr lang="en-US" sz="2400" dirty="0" smtClean="0"/>
              <a:t>, %1’ </a:t>
            </a:r>
            <a:r>
              <a:rPr lang="en-US" sz="2400" dirty="0" err="1" smtClean="0"/>
              <a:t>üzerinde</a:t>
            </a:r>
            <a:r>
              <a:rPr lang="en-US" sz="2400" dirty="0" smtClean="0"/>
              <a:t> </a:t>
            </a:r>
            <a:r>
              <a:rPr lang="en-US" sz="2400" dirty="0" err="1" smtClean="0"/>
              <a:t>silikon</a:t>
            </a:r>
            <a:r>
              <a:rPr lang="en-US" sz="2400" dirty="0" smtClean="0"/>
              <a:t> </a:t>
            </a:r>
            <a:r>
              <a:rPr lang="en-US" sz="2400" dirty="0" err="1" smtClean="0"/>
              <a:t>eklenmesi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desteklenebilir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Katılaşma</a:t>
            </a:r>
            <a:r>
              <a:rPr lang="en-US" sz="2400" dirty="0" smtClean="0"/>
              <a:t> </a:t>
            </a:r>
            <a:r>
              <a:rPr lang="en-US" sz="2400" dirty="0" err="1" smtClean="0"/>
              <a:t>sırsaındaki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yavaş</a:t>
            </a:r>
            <a:r>
              <a:rPr lang="en-US" sz="2400" dirty="0" smtClean="0"/>
              <a:t> </a:t>
            </a:r>
            <a:r>
              <a:rPr lang="en-US" sz="2400" dirty="0" err="1" smtClean="0"/>
              <a:t>soğuma</a:t>
            </a:r>
            <a:r>
              <a:rPr lang="en-US" sz="2400" dirty="0" smtClean="0"/>
              <a:t> </a:t>
            </a:r>
            <a:r>
              <a:rPr lang="en-US" sz="2400" dirty="0" err="1" smtClean="0"/>
              <a:t>hızları</a:t>
            </a:r>
            <a:r>
              <a:rPr lang="en-US" sz="2400" dirty="0" smtClean="0"/>
              <a:t> da </a:t>
            </a:r>
            <a:r>
              <a:rPr lang="en-US" sz="2400" dirty="0" err="1" smtClean="0"/>
              <a:t>grafit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oluşumunu</a:t>
            </a:r>
            <a:r>
              <a:rPr lang="en-US" sz="2400" dirty="0" smtClean="0"/>
              <a:t> </a:t>
            </a:r>
            <a:r>
              <a:rPr lang="en-US" sz="2400" dirty="0" err="1" smtClean="0"/>
              <a:t>kolaylaştırır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Birçok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demirde</a:t>
            </a:r>
            <a:r>
              <a:rPr lang="en-US" sz="2400" dirty="0" smtClean="0"/>
              <a:t>,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grafit</a:t>
            </a:r>
            <a:r>
              <a:rPr lang="en-US" sz="2400" dirty="0" smtClean="0"/>
              <a:t> </a:t>
            </a:r>
            <a:r>
              <a:rPr lang="en-US" sz="2400" dirty="0" err="1" smtClean="0"/>
              <a:t>şeklinde</a:t>
            </a:r>
            <a:r>
              <a:rPr lang="en-US" sz="2400" dirty="0" smtClean="0"/>
              <a:t> </a:t>
            </a:r>
            <a:r>
              <a:rPr lang="en-US" sz="2400" dirty="0" err="1" smtClean="0"/>
              <a:t>bulunur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Mikroyapısı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davranışları</a:t>
            </a:r>
            <a:r>
              <a:rPr lang="en-US" sz="2400" dirty="0" smtClean="0"/>
              <a:t> </a:t>
            </a:r>
            <a:r>
              <a:rPr lang="en-US" sz="2400" dirty="0" err="1" smtClean="0"/>
              <a:t>kompozisyon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bilinen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çeşitleri</a:t>
            </a:r>
            <a:r>
              <a:rPr lang="en-US" sz="2400" dirty="0" smtClean="0"/>
              <a:t>: </a:t>
            </a:r>
            <a:r>
              <a:rPr lang="en-US" sz="2400" dirty="0" err="1" smtClean="0"/>
              <a:t>gri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, </a:t>
            </a:r>
            <a:r>
              <a:rPr lang="en-US" sz="2400" dirty="0" err="1" smtClean="0"/>
              <a:t>beyaz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, </a:t>
            </a:r>
            <a:r>
              <a:rPr lang="en-US" sz="2400" dirty="0" err="1" smtClean="0"/>
              <a:t>dövülebilir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, </a:t>
            </a:r>
            <a:r>
              <a:rPr lang="en-US" sz="2400" dirty="0" err="1" smtClean="0"/>
              <a:t>nodülar</a:t>
            </a:r>
            <a:r>
              <a:rPr lang="en-US" sz="2400" dirty="0" smtClean="0"/>
              <a:t> (</a:t>
            </a:r>
            <a:r>
              <a:rPr lang="en-US" sz="2400" dirty="0" err="1" smtClean="0"/>
              <a:t>sünek</a:t>
            </a:r>
            <a:r>
              <a:rPr lang="en-US" sz="2400" dirty="0" smtClean="0"/>
              <a:t>)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kompaklanmış</a:t>
            </a:r>
            <a:r>
              <a:rPr lang="en-US" sz="2400" dirty="0" smtClean="0"/>
              <a:t> (</a:t>
            </a:r>
            <a:r>
              <a:rPr lang="en-US" sz="2400" dirty="0" err="1" smtClean="0"/>
              <a:t>grafit</a:t>
            </a:r>
            <a:r>
              <a:rPr lang="en-US" sz="2400" dirty="0" smtClean="0"/>
              <a:t>)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b="1" dirty="0"/>
              <a:t>.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047" y="1169049"/>
            <a:ext cx="4720175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69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2013032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/>
              <a:t>Gri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Dökme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Demir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 err="1" smtClean="0"/>
              <a:t>Karbon</a:t>
            </a:r>
            <a:r>
              <a:rPr lang="en-US" sz="2000" dirty="0" smtClean="0"/>
              <a:t> </a:t>
            </a:r>
            <a:r>
              <a:rPr lang="en-US" sz="2000" dirty="0" err="1" smtClean="0"/>
              <a:t>konsantrasyonu</a:t>
            </a:r>
            <a:r>
              <a:rPr lang="en-US" sz="2000" dirty="0" smtClean="0"/>
              <a:t> %2.5 - %4.0 </a:t>
            </a:r>
            <a:r>
              <a:rPr lang="en-US" sz="2000" dirty="0" err="1" smtClean="0"/>
              <a:t>arasında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silisyum</a:t>
            </a:r>
            <a:r>
              <a:rPr lang="en-US" sz="2000" dirty="0" smtClean="0"/>
              <a:t> </a:t>
            </a:r>
            <a:r>
              <a:rPr lang="en-US" sz="2000" dirty="0" err="1" smtClean="0"/>
              <a:t>konsantrasyonu</a:t>
            </a:r>
            <a:r>
              <a:rPr lang="en-US" sz="2000" dirty="0" smtClean="0"/>
              <a:t> %1.0 - %3.0 </a:t>
            </a:r>
            <a:r>
              <a:rPr lang="en-US" sz="2000" dirty="0" err="1" smtClean="0"/>
              <a:t>arasındadır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Bu tip </a:t>
            </a:r>
            <a:r>
              <a:rPr lang="en-US" sz="2000" dirty="0" err="1" smtClean="0"/>
              <a:t>demirlerin</a:t>
            </a:r>
            <a:r>
              <a:rPr lang="en-US" sz="2000" dirty="0" smtClean="0"/>
              <a:t> </a:t>
            </a:r>
            <a:r>
              <a:rPr lang="en-US" sz="2000" dirty="0" err="1" smtClean="0"/>
              <a:t>çoğunda</a:t>
            </a:r>
            <a:r>
              <a:rPr lang="en-US" sz="2000" dirty="0" smtClean="0"/>
              <a:t>, </a:t>
            </a:r>
            <a:r>
              <a:rPr lang="en-US" sz="2000" dirty="0" err="1" smtClean="0"/>
              <a:t>grafit</a:t>
            </a:r>
            <a:r>
              <a:rPr lang="en-US" sz="2000" dirty="0" smtClean="0"/>
              <a:t> </a:t>
            </a:r>
            <a:r>
              <a:rPr lang="en-US" sz="2000" dirty="0" err="1" smtClean="0"/>
              <a:t>yapraksı</a:t>
            </a:r>
            <a:r>
              <a:rPr lang="en-US" sz="2000" dirty="0" smtClean="0"/>
              <a:t> (</a:t>
            </a:r>
            <a:r>
              <a:rPr lang="en-US" sz="2000" dirty="0" err="1" smtClean="0"/>
              <a:t>pulsu</a:t>
            </a:r>
            <a:r>
              <a:rPr lang="en-US" sz="2000" dirty="0" smtClean="0"/>
              <a:t>) </a:t>
            </a:r>
            <a:r>
              <a:rPr lang="en-US" sz="2000" dirty="0" err="1" smtClean="0"/>
              <a:t>şekilde</a:t>
            </a:r>
            <a:r>
              <a:rPr lang="en-US" sz="2000" dirty="0" smtClean="0"/>
              <a:t> </a:t>
            </a:r>
            <a:r>
              <a:rPr lang="en-US" sz="2000" dirty="0" err="1" smtClean="0"/>
              <a:t>bulunur</a:t>
            </a:r>
            <a:r>
              <a:rPr lang="en-US" sz="2000" dirty="0" smtClean="0"/>
              <a:t>. Bu </a:t>
            </a:r>
            <a:r>
              <a:rPr lang="en-US" sz="2000" dirty="0" err="1" smtClean="0"/>
              <a:t>grafitlerde</a:t>
            </a:r>
            <a:r>
              <a:rPr lang="en-US" sz="2000" dirty="0" smtClean="0"/>
              <a:t> </a:t>
            </a:r>
            <a:r>
              <a:rPr lang="en-US" sz="2000" dirty="0" err="1" smtClean="0"/>
              <a:t>ferrit</a:t>
            </a:r>
            <a:r>
              <a:rPr lang="en-US" sz="2000" dirty="0" smtClean="0"/>
              <a:t> </a:t>
            </a:r>
            <a:r>
              <a:rPr lang="en-US" sz="2000" dirty="0" err="1" smtClean="0"/>
              <a:t>veya</a:t>
            </a:r>
            <a:r>
              <a:rPr lang="en-US" sz="2000" dirty="0" smtClean="0"/>
              <a:t> </a:t>
            </a:r>
            <a:r>
              <a:rPr lang="en-US" sz="2000" dirty="0" err="1" smtClean="0"/>
              <a:t>perlit</a:t>
            </a:r>
            <a:r>
              <a:rPr lang="en-US" sz="2000" dirty="0" smtClean="0"/>
              <a:t> </a:t>
            </a:r>
            <a:r>
              <a:rPr lang="en-US" sz="2000" dirty="0" err="1" smtClean="0"/>
              <a:t>tarafından</a:t>
            </a:r>
            <a:r>
              <a:rPr lang="en-US" sz="2000" dirty="0" smtClean="0"/>
              <a:t> </a:t>
            </a:r>
            <a:r>
              <a:rPr lang="en-US" sz="2000" dirty="0" err="1" smtClean="0"/>
              <a:t>kuşatılır</a:t>
            </a:r>
            <a:r>
              <a:rPr lang="en-US" sz="2000" dirty="0" smtClean="0"/>
              <a:t>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Bu </a:t>
            </a:r>
            <a:r>
              <a:rPr lang="en-US" sz="2000" dirty="0" err="1" smtClean="0"/>
              <a:t>mikrayapı</a:t>
            </a:r>
            <a:r>
              <a:rPr lang="en-US" sz="2000" dirty="0" smtClean="0"/>
              <a:t> </a:t>
            </a:r>
            <a:r>
              <a:rPr lang="en-US" sz="2000" dirty="0" err="1" smtClean="0"/>
              <a:t>sebebiyle</a:t>
            </a:r>
            <a:r>
              <a:rPr lang="en-US" sz="2000" dirty="0" smtClean="0"/>
              <a:t>, </a:t>
            </a:r>
            <a:r>
              <a:rPr lang="en-US" sz="2000" dirty="0" err="1" smtClean="0"/>
              <a:t>mekanik</a:t>
            </a:r>
            <a:r>
              <a:rPr lang="en-US" sz="2000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çekme</a:t>
            </a:r>
            <a:r>
              <a:rPr lang="en-US" sz="2000" dirty="0" smtClean="0"/>
              <a:t> </a:t>
            </a:r>
            <a:r>
              <a:rPr lang="en-US" sz="2000" dirty="0" err="1" smtClean="0"/>
              <a:t>stresi</a:t>
            </a:r>
            <a:r>
              <a:rPr lang="en-US" sz="2000" dirty="0" smtClean="0"/>
              <a:t> </a:t>
            </a:r>
            <a:r>
              <a:rPr lang="en-US" sz="2000" dirty="0" err="1" smtClean="0"/>
              <a:t>altında</a:t>
            </a:r>
            <a:r>
              <a:rPr lang="en-US" sz="2000" dirty="0" smtClean="0"/>
              <a:t> </a:t>
            </a:r>
            <a:r>
              <a:rPr lang="en-US" sz="2000" dirty="0" err="1" smtClean="0"/>
              <a:t>nispeten</a:t>
            </a:r>
            <a:r>
              <a:rPr lang="en-US" sz="2000" dirty="0" smtClean="0"/>
              <a:t> </a:t>
            </a:r>
            <a:r>
              <a:rPr lang="en-US" sz="2000" dirty="0" err="1" smtClean="0"/>
              <a:t>güçsüzdür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kırılgandır</a:t>
            </a:r>
            <a:r>
              <a:rPr lang="en-US" sz="2000" dirty="0" smtClean="0"/>
              <a:t>. </a:t>
            </a:r>
            <a:r>
              <a:rPr lang="en-US" sz="2000" dirty="0" err="1" smtClean="0"/>
              <a:t>Yapraksı</a:t>
            </a:r>
            <a:r>
              <a:rPr lang="en-US" sz="2000" dirty="0" smtClean="0"/>
              <a:t> </a:t>
            </a:r>
            <a:r>
              <a:rPr lang="en-US" sz="2000" dirty="0" err="1" smtClean="0"/>
              <a:t>yapının</a:t>
            </a:r>
            <a:r>
              <a:rPr lang="en-US" sz="2000" dirty="0" smtClean="0"/>
              <a:t> </a:t>
            </a:r>
            <a:r>
              <a:rPr lang="en-US" sz="2000" dirty="0" err="1" smtClean="0"/>
              <a:t>uç</a:t>
            </a:r>
            <a:r>
              <a:rPr lang="en-US" sz="2000" dirty="0" smtClean="0"/>
              <a:t> </a:t>
            </a:r>
            <a:r>
              <a:rPr lang="en-US" sz="2000" dirty="0" err="1" smtClean="0"/>
              <a:t>kısımları</a:t>
            </a:r>
            <a:r>
              <a:rPr lang="en-US" sz="2000" dirty="0" smtClean="0"/>
              <a:t> </a:t>
            </a:r>
            <a:r>
              <a:rPr lang="en-US" sz="2000" dirty="0" err="1" smtClean="0"/>
              <a:t>sivridir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stres</a:t>
            </a:r>
            <a:r>
              <a:rPr lang="en-US" sz="2000" dirty="0" smtClean="0"/>
              <a:t> </a:t>
            </a:r>
            <a:r>
              <a:rPr lang="en-US" sz="2000" dirty="0" err="1" smtClean="0"/>
              <a:t>yoğunlaştırıcı</a:t>
            </a:r>
            <a:r>
              <a:rPr lang="en-US" sz="2000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davranır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Basma</a:t>
            </a:r>
            <a:r>
              <a:rPr lang="en-US" sz="2000" dirty="0" smtClean="0"/>
              <a:t> </a:t>
            </a:r>
            <a:r>
              <a:rPr lang="en-US" sz="2000" dirty="0" err="1" smtClean="0"/>
              <a:t>stresi</a:t>
            </a:r>
            <a:r>
              <a:rPr lang="en-US" sz="2000" dirty="0" smtClean="0"/>
              <a:t> </a:t>
            </a:r>
            <a:r>
              <a:rPr lang="en-US" sz="2000" dirty="0" err="1" smtClean="0"/>
              <a:t>altında</a:t>
            </a:r>
            <a:r>
              <a:rPr lang="en-US" sz="2000" dirty="0" smtClean="0"/>
              <a:t> </a:t>
            </a:r>
            <a:r>
              <a:rPr lang="en-US" sz="2000" dirty="0" err="1" smtClean="0"/>
              <a:t>mukavemet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sünekliği</a:t>
            </a:r>
            <a:r>
              <a:rPr lang="en-US" sz="2000" dirty="0" smtClean="0"/>
              <a:t> </a:t>
            </a:r>
            <a:r>
              <a:rPr lang="en-US" sz="2000" dirty="0" err="1" smtClean="0"/>
              <a:t>daha</a:t>
            </a:r>
            <a:r>
              <a:rPr lang="en-US" sz="2000" dirty="0" smtClean="0"/>
              <a:t> </a:t>
            </a:r>
            <a:r>
              <a:rPr lang="en-US" sz="2000" dirty="0" err="1" smtClean="0"/>
              <a:t>yüksektir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Titreşim</a:t>
            </a:r>
            <a:r>
              <a:rPr lang="en-US" sz="2000" dirty="0" smtClean="0"/>
              <a:t> </a:t>
            </a:r>
            <a:r>
              <a:rPr lang="en-US" sz="2000" dirty="0" err="1" smtClean="0"/>
              <a:t>enerjisini</a:t>
            </a:r>
            <a:r>
              <a:rPr lang="en-US" sz="2000" dirty="0" smtClean="0"/>
              <a:t> </a:t>
            </a:r>
            <a:r>
              <a:rPr lang="en-US" sz="2000" dirty="0" err="1" smtClean="0"/>
              <a:t>sönümlemede</a:t>
            </a:r>
            <a:r>
              <a:rPr lang="en-US" sz="2000" dirty="0" smtClean="0"/>
              <a:t> </a:t>
            </a:r>
            <a:r>
              <a:rPr lang="en-US" sz="2000" dirty="0" err="1" smtClean="0"/>
              <a:t>çok</a:t>
            </a:r>
            <a:r>
              <a:rPr lang="en-US" sz="2000" dirty="0" smtClean="0"/>
              <a:t> </a:t>
            </a:r>
            <a:r>
              <a:rPr lang="en-US" sz="2000" dirty="0" err="1" smtClean="0"/>
              <a:t>iyidir</a:t>
            </a:r>
            <a:r>
              <a:rPr lang="en-US" sz="2000" dirty="0" smtClean="0"/>
              <a:t>. </a:t>
            </a:r>
            <a:r>
              <a:rPr lang="en-US" sz="2000" dirty="0" err="1" smtClean="0"/>
              <a:t>Titreşime</a:t>
            </a:r>
            <a:r>
              <a:rPr lang="en-US" sz="2000" dirty="0" smtClean="0"/>
              <a:t> </a:t>
            </a:r>
            <a:r>
              <a:rPr lang="en-US" sz="2000" dirty="0" err="1" smtClean="0"/>
              <a:t>dayanması</a:t>
            </a:r>
            <a:r>
              <a:rPr lang="en-US" sz="2000" dirty="0" smtClean="0"/>
              <a:t> </a:t>
            </a:r>
            <a:r>
              <a:rPr lang="en-US" sz="2000" dirty="0" err="1" smtClean="0"/>
              <a:t>gereken</a:t>
            </a:r>
            <a:r>
              <a:rPr lang="en-US" sz="2000" dirty="0" smtClean="0"/>
              <a:t> </a:t>
            </a:r>
            <a:r>
              <a:rPr lang="en-US" sz="2000" dirty="0" err="1" smtClean="0"/>
              <a:t>çoğu</a:t>
            </a:r>
            <a:r>
              <a:rPr lang="en-US" sz="2000" dirty="0" smtClean="0"/>
              <a:t> </a:t>
            </a:r>
            <a:r>
              <a:rPr lang="en-US" sz="2000" dirty="0" err="1" smtClean="0"/>
              <a:t>makina</a:t>
            </a:r>
            <a:r>
              <a:rPr lang="en-US" sz="2000" dirty="0" smtClean="0"/>
              <a:t> </a:t>
            </a:r>
            <a:r>
              <a:rPr lang="en-US" sz="2000" dirty="0" err="1" smtClean="0"/>
              <a:t>gri</a:t>
            </a:r>
            <a:r>
              <a:rPr lang="en-US" sz="2000" dirty="0" smtClean="0"/>
              <a:t> </a:t>
            </a:r>
            <a:r>
              <a:rPr lang="en-US" sz="2000" dirty="0" err="1" smtClean="0"/>
              <a:t>dökme</a:t>
            </a:r>
            <a:r>
              <a:rPr lang="en-US" sz="2000" dirty="0" smtClean="0"/>
              <a:t> </a:t>
            </a:r>
            <a:r>
              <a:rPr lang="en-US" sz="2000" dirty="0" err="1" smtClean="0"/>
              <a:t>demirden</a:t>
            </a:r>
            <a:r>
              <a:rPr lang="en-US" sz="2000" dirty="0" smtClean="0"/>
              <a:t> </a:t>
            </a:r>
            <a:r>
              <a:rPr lang="en-US" sz="2000" dirty="0" err="1" smtClean="0"/>
              <a:t>yapılır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Aşınma</a:t>
            </a:r>
            <a:r>
              <a:rPr lang="en-US" sz="2000" dirty="0" smtClean="0"/>
              <a:t> </a:t>
            </a:r>
            <a:r>
              <a:rPr lang="en-US" sz="2000" dirty="0" err="1" smtClean="0"/>
              <a:t>direnci</a:t>
            </a:r>
            <a:r>
              <a:rPr lang="en-US" sz="2000" dirty="0" smtClean="0"/>
              <a:t> </a:t>
            </a:r>
            <a:r>
              <a:rPr lang="en-US" sz="2000" dirty="0" err="1" smtClean="0"/>
              <a:t>yüksektir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Eriyik</a:t>
            </a:r>
            <a:r>
              <a:rPr lang="en-US" sz="2000" dirty="0" smtClean="0"/>
              <a:t> </a:t>
            </a:r>
            <a:r>
              <a:rPr lang="en-US" sz="2000" dirty="0" err="1" smtClean="0"/>
              <a:t>halde</a:t>
            </a:r>
            <a:r>
              <a:rPr lang="en-US" sz="2000" dirty="0" smtClean="0"/>
              <a:t> </a:t>
            </a:r>
            <a:r>
              <a:rPr lang="en-US" sz="2000" dirty="0" err="1" smtClean="0"/>
              <a:t>akışkanlıkları</a:t>
            </a:r>
            <a:r>
              <a:rPr lang="en-US" sz="2000" dirty="0" smtClean="0"/>
              <a:t> </a:t>
            </a:r>
            <a:r>
              <a:rPr lang="en-US" sz="2000" dirty="0" err="1" smtClean="0"/>
              <a:t>yüksektir</a:t>
            </a:r>
            <a:r>
              <a:rPr lang="en-US" sz="2000" dirty="0" smtClean="0"/>
              <a:t>,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sayede</a:t>
            </a:r>
            <a:r>
              <a:rPr lang="en-US" sz="2000" dirty="0" smtClean="0"/>
              <a:t> </a:t>
            </a:r>
            <a:r>
              <a:rPr lang="en-US" sz="2000" dirty="0" err="1" smtClean="0"/>
              <a:t>karmaşık</a:t>
            </a:r>
            <a:r>
              <a:rPr lang="en-US" sz="2000" dirty="0" smtClean="0"/>
              <a:t> </a:t>
            </a:r>
            <a:r>
              <a:rPr lang="en-US" sz="2000" dirty="0" err="1" smtClean="0"/>
              <a:t>şekillere</a:t>
            </a:r>
            <a:r>
              <a:rPr lang="en-US" sz="2000" dirty="0" smtClean="0"/>
              <a:t> </a:t>
            </a:r>
            <a:r>
              <a:rPr lang="en-US" sz="2000" dirty="0" err="1" smtClean="0"/>
              <a:t>sahip</a:t>
            </a:r>
            <a:r>
              <a:rPr lang="en-US" sz="2000" dirty="0" smtClean="0"/>
              <a:t> </a:t>
            </a:r>
            <a:r>
              <a:rPr lang="en-US" sz="2000" dirty="0" err="1" smtClean="0"/>
              <a:t>parçaların</a:t>
            </a:r>
            <a:r>
              <a:rPr lang="en-US" sz="2000" dirty="0" smtClean="0"/>
              <a:t> </a:t>
            </a:r>
            <a:r>
              <a:rPr lang="en-US" sz="2000" dirty="0" err="1" smtClean="0"/>
              <a:t>dökümü</a:t>
            </a:r>
            <a:r>
              <a:rPr lang="en-US" sz="2000" dirty="0" smtClean="0"/>
              <a:t> </a:t>
            </a:r>
            <a:r>
              <a:rPr lang="en-US" sz="2000" dirty="0" err="1" smtClean="0"/>
              <a:t>kolay</a:t>
            </a:r>
            <a:r>
              <a:rPr lang="en-US" sz="2000" dirty="0" smtClean="0"/>
              <a:t> </a:t>
            </a:r>
            <a:r>
              <a:rPr lang="en-US" sz="2000" dirty="0" err="1" smtClean="0"/>
              <a:t>olur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 smtClean="0"/>
              <a:t>Tüm</a:t>
            </a:r>
            <a:r>
              <a:rPr lang="en-US" sz="2000" dirty="0" smtClean="0"/>
              <a:t> </a:t>
            </a:r>
            <a:r>
              <a:rPr lang="en-US" sz="2000" dirty="0" err="1" smtClean="0"/>
              <a:t>metalik</a:t>
            </a:r>
            <a:r>
              <a:rPr lang="en-US" sz="2000" dirty="0" smtClean="0"/>
              <a:t> </a:t>
            </a:r>
            <a:r>
              <a:rPr lang="en-US" sz="2000" dirty="0" err="1" smtClean="0"/>
              <a:t>malzemeler</a:t>
            </a:r>
            <a:r>
              <a:rPr lang="en-US" sz="2000" dirty="0" smtClean="0"/>
              <a:t> </a:t>
            </a:r>
            <a:r>
              <a:rPr lang="en-US" sz="2000" dirty="0" err="1" smtClean="0"/>
              <a:t>arasında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</a:t>
            </a:r>
            <a:r>
              <a:rPr lang="en-US" sz="2000" dirty="0" err="1" smtClean="0"/>
              <a:t>ucuz</a:t>
            </a:r>
            <a:r>
              <a:rPr lang="en-US" sz="2000" dirty="0" smtClean="0"/>
              <a:t> </a:t>
            </a:r>
            <a:r>
              <a:rPr lang="en-US" sz="2000" dirty="0" err="1" smtClean="0"/>
              <a:t>olanıdır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err="1"/>
              <a:t>Uygun</a:t>
            </a:r>
            <a:r>
              <a:rPr lang="en-US" sz="2000" dirty="0"/>
              <a:t> </a:t>
            </a:r>
            <a:r>
              <a:rPr lang="en-US" sz="2000" dirty="0" err="1"/>
              <a:t>yaklaşımlar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kompozisyon</a:t>
            </a:r>
            <a:r>
              <a:rPr lang="en-US" sz="2000" dirty="0"/>
              <a:t> </a:t>
            </a:r>
            <a:r>
              <a:rPr lang="en-US" sz="2000" dirty="0" err="1"/>
              <a:t>ayarlamaları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farklı</a:t>
            </a:r>
            <a:r>
              <a:rPr lang="en-US" sz="2000" dirty="0"/>
              <a:t> </a:t>
            </a:r>
            <a:r>
              <a:rPr lang="en-US" sz="2000" dirty="0" err="1"/>
              <a:t>mikroyapıya</a:t>
            </a:r>
            <a:r>
              <a:rPr lang="en-US" sz="2000" dirty="0"/>
              <a:t> </a:t>
            </a:r>
            <a:r>
              <a:rPr lang="en-US" sz="2000" dirty="0" err="1"/>
              <a:t>sahip</a:t>
            </a:r>
            <a:r>
              <a:rPr lang="en-US" sz="2000" dirty="0"/>
              <a:t> </a:t>
            </a:r>
            <a:r>
              <a:rPr lang="en-US" sz="2000" dirty="0" err="1"/>
              <a:t>gri</a:t>
            </a:r>
            <a:r>
              <a:rPr lang="en-US" sz="2000" dirty="0"/>
              <a:t> </a:t>
            </a:r>
            <a:r>
              <a:rPr lang="en-US" sz="2000" dirty="0" err="1"/>
              <a:t>dökme</a:t>
            </a:r>
            <a:r>
              <a:rPr lang="en-US" sz="2000" dirty="0"/>
              <a:t> </a:t>
            </a:r>
            <a:r>
              <a:rPr lang="en-US" sz="2000" dirty="0" err="1"/>
              <a:t>demirler</a:t>
            </a:r>
            <a:r>
              <a:rPr lang="en-US" sz="2000" dirty="0"/>
              <a:t>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edilebilir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Örneğin</a:t>
            </a:r>
            <a:r>
              <a:rPr lang="en-US" sz="2000" dirty="0"/>
              <a:t>, </a:t>
            </a:r>
            <a:r>
              <a:rPr lang="en-US" sz="2000" dirty="0" err="1"/>
              <a:t>silisyum</a:t>
            </a:r>
            <a:r>
              <a:rPr lang="en-US" sz="2000" dirty="0"/>
              <a:t> </a:t>
            </a:r>
            <a:r>
              <a:rPr lang="en-US" sz="2000" dirty="0" err="1"/>
              <a:t>yüzdesini</a:t>
            </a:r>
            <a:r>
              <a:rPr lang="en-US" sz="2000" dirty="0"/>
              <a:t> </a:t>
            </a:r>
            <a:r>
              <a:rPr lang="en-US" sz="2000" dirty="0" err="1"/>
              <a:t>azaltmak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soğuma</a:t>
            </a:r>
            <a:r>
              <a:rPr lang="en-US" sz="2000" dirty="0"/>
              <a:t> </a:t>
            </a:r>
            <a:r>
              <a:rPr lang="en-US" sz="2000" dirty="0" err="1"/>
              <a:t>hızını</a:t>
            </a:r>
            <a:r>
              <a:rPr lang="en-US" sz="2000" dirty="0"/>
              <a:t> </a:t>
            </a:r>
            <a:r>
              <a:rPr lang="en-US" sz="2000" dirty="0" err="1"/>
              <a:t>arttırmak</a:t>
            </a:r>
            <a:r>
              <a:rPr lang="en-US" sz="2000" dirty="0"/>
              <a:t>, </a:t>
            </a:r>
            <a:r>
              <a:rPr lang="en-US" sz="2000" dirty="0" err="1"/>
              <a:t>sementitin</a:t>
            </a:r>
            <a:r>
              <a:rPr lang="en-US" sz="2000" dirty="0"/>
              <a:t> </a:t>
            </a:r>
            <a:r>
              <a:rPr lang="en-US" sz="2000" dirty="0" err="1"/>
              <a:t>tamamen</a:t>
            </a:r>
            <a:r>
              <a:rPr lang="en-US" sz="2000" dirty="0"/>
              <a:t> </a:t>
            </a:r>
            <a:r>
              <a:rPr lang="en-US" sz="2000" dirty="0" err="1"/>
              <a:t>grafite</a:t>
            </a:r>
            <a:r>
              <a:rPr lang="en-US" sz="2000" dirty="0"/>
              <a:t> </a:t>
            </a:r>
            <a:r>
              <a:rPr lang="en-US" sz="2000" dirty="0" err="1"/>
              <a:t>dönüşmesini</a:t>
            </a:r>
            <a:r>
              <a:rPr lang="en-US" sz="2000" dirty="0"/>
              <a:t> </a:t>
            </a:r>
            <a:r>
              <a:rPr lang="en-US" sz="2000" dirty="0" err="1"/>
              <a:t>engeller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Bu </a:t>
            </a:r>
            <a:r>
              <a:rPr lang="en-US" sz="2000" dirty="0" err="1"/>
              <a:t>koşullar</a:t>
            </a:r>
            <a:r>
              <a:rPr lang="en-US" sz="2000" dirty="0"/>
              <a:t> </a:t>
            </a:r>
            <a:r>
              <a:rPr lang="en-US" sz="2000" dirty="0" err="1"/>
              <a:t>altında</a:t>
            </a:r>
            <a:r>
              <a:rPr lang="en-US" sz="2000" dirty="0"/>
              <a:t>, </a:t>
            </a:r>
            <a:r>
              <a:rPr lang="en-US" sz="2000" dirty="0" err="1"/>
              <a:t>perlit</a:t>
            </a:r>
            <a:r>
              <a:rPr lang="en-US" sz="2000" dirty="0"/>
              <a:t> </a:t>
            </a:r>
            <a:r>
              <a:rPr lang="en-US" sz="2000" dirty="0" err="1"/>
              <a:t>matriks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kuşatılmış</a:t>
            </a:r>
            <a:r>
              <a:rPr lang="en-US" sz="2000" dirty="0"/>
              <a:t> </a:t>
            </a:r>
            <a:r>
              <a:rPr lang="en-US" sz="2000" dirty="0" err="1"/>
              <a:t>grafit</a:t>
            </a:r>
            <a:r>
              <a:rPr lang="en-US" sz="2000" dirty="0"/>
              <a:t> </a:t>
            </a:r>
            <a:r>
              <a:rPr lang="en-US" sz="2000" dirty="0" err="1"/>
              <a:t>yapraksılarından</a:t>
            </a:r>
            <a:r>
              <a:rPr lang="en-US" sz="2000" dirty="0"/>
              <a:t> </a:t>
            </a:r>
            <a:r>
              <a:rPr lang="en-US" sz="2000" dirty="0" err="1"/>
              <a:t>oluşan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mikroyapı</a:t>
            </a:r>
            <a:r>
              <a:rPr lang="en-US" sz="2000" dirty="0"/>
              <a:t> </a:t>
            </a:r>
            <a:r>
              <a:rPr lang="en-US" sz="2000" dirty="0" err="1"/>
              <a:t>meydana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83767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894698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Sünek</a:t>
            </a:r>
            <a:r>
              <a:rPr lang="en-US" sz="2400" b="1" dirty="0" smtClean="0"/>
              <a:t> (</a:t>
            </a:r>
            <a:r>
              <a:rPr lang="en-US" sz="2400" b="1" dirty="0" err="1"/>
              <a:t>N</a:t>
            </a:r>
            <a:r>
              <a:rPr lang="en-US" sz="2400" b="1" dirty="0" err="1" smtClean="0"/>
              <a:t>odüler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Demir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Gri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demire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miktarlarda</a:t>
            </a:r>
            <a:r>
              <a:rPr lang="en-US" sz="2400" dirty="0" smtClean="0"/>
              <a:t> </a:t>
            </a:r>
            <a:r>
              <a:rPr lang="en-US" sz="2400" dirty="0" err="1" smtClean="0"/>
              <a:t>magnesyum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/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seryum</a:t>
            </a:r>
            <a:r>
              <a:rPr lang="en-US" sz="2400" dirty="0" smtClean="0"/>
              <a:t> </a:t>
            </a:r>
            <a:r>
              <a:rPr lang="en-US" sz="2400" dirty="0" err="1" smtClean="0"/>
              <a:t>eklenirse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mikroyapı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meknik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özelliklerle</a:t>
            </a:r>
            <a:r>
              <a:rPr lang="en-US" sz="2400" dirty="0" smtClean="0"/>
              <a:t> </a:t>
            </a:r>
            <a:r>
              <a:rPr lang="en-US" sz="2400" dirty="0" err="1" smtClean="0"/>
              <a:t>sonuçlanır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Grafit</a:t>
            </a:r>
            <a:r>
              <a:rPr lang="en-US" sz="2400" dirty="0" smtClean="0"/>
              <a:t> </a:t>
            </a:r>
            <a:r>
              <a:rPr lang="en-US" sz="2400" dirty="0" err="1" smtClean="0"/>
              <a:t>yine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, </a:t>
            </a: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en-US" sz="2400" dirty="0" err="1" smtClean="0"/>
              <a:t>yapısı</a:t>
            </a:r>
            <a:r>
              <a:rPr lang="en-US" sz="2400" dirty="0" smtClean="0"/>
              <a:t> </a:t>
            </a:r>
            <a:r>
              <a:rPr lang="en-US" sz="2400" dirty="0" err="1" smtClean="0"/>
              <a:t>yapraksı</a:t>
            </a:r>
            <a:r>
              <a:rPr lang="en-US" sz="2400" dirty="0" smtClean="0"/>
              <a:t> </a:t>
            </a:r>
            <a:r>
              <a:rPr lang="en-US" sz="2400" dirty="0" err="1" smtClean="0"/>
              <a:t>değil</a:t>
            </a:r>
            <a:r>
              <a:rPr lang="en-US" sz="2400" dirty="0" smtClean="0"/>
              <a:t> </a:t>
            </a:r>
            <a:r>
              <a:rPr lang="en-US" sz="2400" dirty="0" err="1" smtClean="0"/>
              <a:t>küresel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nodüler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demire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nodüler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Bu tip </a:t>
            </a:r>
            <a:r>
              <a:rPr lang="en-US" sz="2400" dirty="0" err="1" smtClean="0"/>
              <a:t>demirler</a:t>
            </a:r>
            <a:r>
              <a:rPr lang="en-US" sz="2400" dirty="0" smtClean="0"/>
              <a:t> </a:t>
            </a:r>
            <a:r>
              <a:rPr lang="en-US" sz="2400" dirty="0" err="1" smtClean="0"/>
              <a:t>adındanda</a:t>
            </a:r>
            <a:r>
              <a:rPr lang="en-US" sz="2400" dirty="0" smtClean="0"/>
              <a:t> </a:t>
            </a:r>
            <a:r>
              <a:rPr lang="en-US" sz="2400" dirty="0" err="1" smtClean="0"/>
              <a:t>anlaşılabileceği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gir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sünektir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Aslında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tip </a:t>
            </a:r>
            <a:r>
              <a:rPr lang="en-US" sz="2400" dirty="0" err="1" smtClean="0"/>
              <a:t>demirlerin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çeliğe</a:t>
            </a:r>
            <a:r>
              <a:rPr lang="en-US" sz="2400" dirty="0" smtClean="0"/>
              <a:t> </a:t>
            </a:r>
            <a:r>
              <a:rPr lang="en-US" sz="2400" dirty="0" err="1" smtClean="0"/>
              <a:t>yakındır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Ferritik</a:t>
            </a:r>
            <a:r>
              <a:rPr lang="en-US" sz="2400" dirty="0" smtClean="0"/>
              <a:t> </a:t>
            </a: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demirin</a:t>
            </a:r>
            <a:r>
              <a:rPr lang="en-US" sz="2400" dirty="0" smtClean="0"/>
              <a:t> </a:t>
            </a:r>
            <a:r>
              <a:rPr lang="en-US" sz="2400" dirty="0" err="1" smtClean="0"/>
              <a:t>çekme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380 MPa – 480 MPa </a:t>
            </a:r>
            <a:r>
              <a:rPr lang="en-US" sz="2400" dirty="0" err="1" smtClean="0"/>
              <a:t>aralığındadır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Süneklik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yüzde</a:t>
            </a:r>
            <a:r>
              <a:rPr lang="en-US" sz="2400" dirty="0" smtClean="0"/>
              <a:t> </a:t>
            </a:r>
            <a:r>
              <a:rPr lang="en-US" sz="2400" dirty="0" err="1" smtClean="0"/>
              <a:t>uzama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%10 - %20 </a:t>
            </a:r>
            <a:r>
              <a:rPr lang="en-US" sz="2400" dirty="0" err="1" smtClean="0"/>
              <a:t>arasındadır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Pompa</a:t>
            </a:r>
            <a:r>
              <a:rPr lang="en-US" sz="2400" dirty="0" smtClean="0"/>
              <a:t> </a:t>
            </a:r>
            <a:r>
              <a:rPr lang="en-US" sz="2400" dirty="0" err="1" smtClean="0"/>
              <a:t>parçaları</a:t>
            </a:r>
            <a:r>
              <a:rPr lang="en-US" sz="2400" dirty="0" smtClean="0"/>
              <a:t>, </a:t>
            </a:r>
            <a:r>
              <a:rPr lang="en-US" sz="2400" dirty="0" err="1" smtClean="0"/>
              <a:t>valfler</a:t>
            </a:r>
            <a:r>
              <a:rPr lang="en-US" sz="2400" dirty="0" smtClean="0"/>
              <a:t>, </a:t>
            </a:r>
            <a:r>
              <a:rPr lang="en-US" sz="2400" dirty="0" err="1" smtClean="0"/>
              <a:t>şaft</a:t>
            </a:r>
            <a:r>
              <a:rPr lang="en-US" sz="2400" dirty="0" smtClean="0"/>
              <a:t> </a:t>
            </a:r>
            <a:r>
              <a:rPr lang="en-US" sz="2400" dirty="0" err="1" smtClean="0"/>
              <a:t>mili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otomobil</a:t>
            </a:r>
            <a:r>
              <a:rPr lang="en-US" sz="2400" dirty="0" smtClean="0"/>
              <a:t> </a:t>
            </a:r>
            <a:r>
              <a:rPr lang="en-US" sz="2400" dirty="0" err="1" smtClean="0"/>
              <a:t>makine</a:t>
            </a:r>
            <a:r>
              <a:rPr lang="en-US" sz="2400" dirty="0" smtClean="0"/>
              <a:t> </a:t>
            </a:r>
            <a:r>
              <a:rPr lang="en-US" sz="2400" dirty="0" err="1" smtClean="0"/>
              <a:t>parçaları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alanları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arasındadır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6063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2034548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 smtClean="0"/>
              <a:t>Beyaz</a:t>
            </a:r>
            <a:r>
              <a:rPr lang="en-US" sz="2200" b="1" dirty="0" smtClean="0"/>
              <a:t> </a:t>
            </a:r>
            <a:r>
              <a:rPr lang="en-US" sz="2200" b="1" dirty="0" err="1"/>
              <a:t>D</a:t>
            </a:r>
            <a:r>
              <a:rPr lang="en-US" sz="2200" b="1" dirty="0" err="1" smtClean="0"/>
              <a:t>emir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ve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Dövülebilir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Demir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dirty="0" err="1" smtClean="0"/>
              <a:t>Düşük</a:t>
            </a:r>
            <a:r>
              <a:rPr lang="en-US" sz="2200" dirty="0" smtClean="0"/>
              <a:t> </a:t>
            </a:r>
            <a:r>
              <a:rPr lang="en-US" sz="2200" dirty="0" err="1" smtClean="0"/>
              <a:t>silisyum</a:t>
            </a:r>
            <a:r>
              <a:rPr lang="en-US" sz="2200" dirty="0" smtClean="0"/>
              <a:t> </a:t>
            </a:r>
            <a:r>
              <a:rPr lang="en-US" sz="2200" dirty="0" err="1" smtClean="0"/>
              <a:t>ve</a:t>
            </a:r>
            <a:r>
              <a:rPr lang="en-US" sz="2200" dirty="0" smtClean="0"/>
              <a:t> </a:t>
            </a:r>
            <a:r>
              <a:rPr lang="en-US" sz="2200" dirty="0" err="1" smtClean="0"/>
              <a:t>yüksek</a:t>
            </a:r>
            <a:r>
              <a:rPr lang="en-US" sz="2200" dirty="0" smtClean="0"/>
              <a:t> </a:t>
            </a:r>
            <a:r>
              <a:rPr lang="en-US" sz="2200" dirty="0" err="1" smtClean="0"/>
              <a:t>soğuma</a:t>
            </a:r>
            <a:r>
              <a:rPr lang="en-US" sz="2200" dirty="0" smtClean="0"/>
              <a:t> </a:t>
            </a:r>
            <a:r>
              <a:rPr lang="en-US" sz="2200" dirty="0" err="1" smtClean="0"/>
              <a:t>hızı</a:t>
            </a:r>
            <a:r>
              <a:rPr lang="en-US" sz="2200" dirty="0" smtClean="0"/>
              <a:t> </a:t>
            </a:r>
            <a:r>
              <a:rPr lang="en-US" sz="2200" dirty="0" err="1" smtClean="0"/>
              <a:t>ile</a:t>
            </a:r>
            <a:r>
              <a:rPr lang="en-US" sz="2200" dirty="0" smtClean="0"/>
              <a:t> </a:t>
            </a:r>
            <a:r>
              <a:rPr lang="en-US" sz="2200" dirty="0" err="1" smtClean="0"/>
              <a:t>çoğu</a:t>
            </a:r>
            <a:r>
              <a:rPr lang="en-US" sz="2200" dirty="0" smtClean="0"/>
              <a:t> </a:t>
            </a:r>
            <a:r>
              <a:rPr lang="en-US" sz="2200" dirty="0" err="1" smtClean="0"/>
              <a:t>karbon</a:t>
            </a:r>
            <a:r>
              <a:rPr lang="en-US" sz="2200" dirty="0" smtClean="0"/>
              <a:t> </a:t>
            </a:r>
            <a:r>
              <a:rPr lang="en-US" sz="2200" dirty="0" err="1" smtClean="0"/>
              <a:t>grafit</a:t>
            </a:r>
            <a:r>
              <a:rPr lang="en-US" sz="2200" dirty="0" smtClean="0"/>
              <a:t> </a:t>
            </a:r>
            <a:r>
              <a:rPr lang="en-US" sz="2200" dirty="0" err="1" smtClean="0"/>
              <a:t>yerine</a:t>
            </a:r>
            <a:r>
              <a:rPr lang="en-US" sz="2200" dirty="0" smtClean="0"/>
              <a:t> </a:t>
            </a:r>
            <a:r>
              <a:rPr lang="en-US" sz="2200" dirty="0" err="1" smtClean="0"/>
              <a:t>sementit</a:t>
            </a:r>
            <a:r>
              <a:rPr lang="en-US" sz="2200" dirty="0" smtClean="0"/>
              <a:t> </a:t>
            </a:r>
            <a:r>
              <a:rPr lang="en-US" sz="2200" dirty="0" err="1" smtClean="0"/>
              <a:t>şeklinde</a:t>
            </a:r>
            <a:r>
              <a:rPr lang="en-US" sz="2200" dirty="0" smtClean="0"/>
              <a:t> </a:t>
            </a:r>
            <a:r>
              <a:rPr lang="en-US" sz="2200" dirty="0" err="1" smtClean="0"/>
              <a:t>bulunur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 smtClean="0"/>
              <a:t>Bu </a:t>
            </a:r>
            <a:r>
              <a:rPr lang="en-US" sz="2200" dirty="0" err="1" smtClean="0"/>
              <a:t>alaşımın</a:t>
            </a:r>
            <a:r>
              <a:rPr lang="en-US" sz="2200" dirty="0" smtClean="0"/>
              <a:t> </a:t>
            </a:r>
            <a:r>
              <a:rPr lang="en-US" sz="2200" dirty="0" err="1" smtClean="0"/>
              <a:t>yüzeyi</a:t>
            </a:r>
            <a:r>
              <a:rPr lang="en-US" sz="2200" dirty="0" smtClean="0"/>
              <a:t> </a:t>
            </a:r>
            <a:r>
              <a:rPr lang="en-US" sz="2200" dirty="0" err="1" smtClean="0"/>
              <a:t>beyaz</a:t>
            </a:r>
            <a:r>
              <a:rPr lang="en-US" sz="2200" dirty="0" smtClean="0"/>
              <a:t> </a:t>
            </a:r>
            <a:r>
              <a:rPr lang="en-US" sz="2200" dirty="0" err="1" smtClean="0"/>
              <a:t>olduğundan</a:t>
            </a:r>
            <a:r>
              <a:rPr lang="en-US" sz="2200" dirty="0" smtClean="0"/>
              <a:t> </a:t>
            </a:r>
            <a:r>
              <a:rPr lang="en-US" sz="2200" dirty="0" err="1" smtClean="0"/>
              <a:t>beyaz</a:t>
            </a:r>
            <a:r>
              <a:rPr lang="en-US" sz="2200" dirty="0" smtClean="0"/>
              <a:t> </a:t>
            </a:r>
            <a:r>
              <a:rPr lang="en-US" sz="2200" dirty="0" err="1" smtClean="0"/>
              <a:t>dökme</a:t>
            </a:r>
            <a:r>
              <a:rPr lang="en-US" sz="2200" dirty="0" smtClean="0"/>
              <a:t> </a:t>
            </a:r>
            <a:r>
              <a:rPr lang="en-US" sz="2200" dirty="0" err="1" smtClean="0"/>
              <a:t>demir</a:t>
            </a:r>
            <a:r>
              <a:rPr lang="en-US" sz="2200" dirty="0" smtClean="0"/>
              <a:t> </a:t>
            </a:r>
            <a:r>
              <a:rPr lang="en-US" sz="2200" dirty="0" err="1" smtClean="0"/>
              <a:t>olarak</a:t>
            </a:r>
            <a:r>
              <a:rPr lang="en-US" sz="2200" dirty="0" smtClean="0"/>
              <a:t> </a:t>
            </a:r>
            <a:r>
              <a:rPr lang="en-US" sz="2200" dirty="0" err="1" smtClean="0"/>
              <a:t>adlandırılır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 err="1" smtClean="0"/>
              <a:t>Kalın</a:t>
            </a:r>
            <a:r>
              <a:rPr lang="en-US" sz="2200" dirty="0" smtClean="0"/>
              <a:t> </a:t>
            </a:r>
            <a:r>
              <a:rPr lang="en-US" sz="2200" dirty="0" err="1" smtClean="0"/>
              <a:t>parça</a:t>
            </a:r>
            <a:r>
              <a:rPr lang="en-US" sz="2200" dirty="0" smtClean="0"/>
              <a:t> </a:t>
            </a:r>
            <a:r>
              <a:rPr lang="en-US" sz="2200" dirty="0" err="1" smtClean="0"/>
              <a:t>dökümünde</a:t>
            </a:r>
            <a:r>
              <a:rPr lang="en-US" sz="2200" dirty="0" smtClean="0"/>
              <a:t>, </a:t>
            </a:r>
            <a:r>
              <a:rPr lang="en-US" sz="2200" dirty="0" err="1" smtClean="0"/>
              <a:t>soğuma</a:t>
            </a:r>
            <a:r>
              <a:rPr lang="en-US" sz="2200" dirty="0" smtClean="0"/>
              <a:t> </a:t>
            </a:r>
            <a:r>
              <a:rPr lang="en-US" sz="2200" dirty="0" err="1" smtClean="0"/>
              <a:t>hızından</a:t>
            </a:r>
            <a:r>
              <a:rPr lang="en-US" sz="2200" dirty="0" smtClean="0"/>
              <a:t> </a:t>
            </a:r>
            <a:r>
              <a:rPr lang="en-US" sz="2200" dirty="0" err="1" smtClean="0"/>
              <a:t>dolayı</a:t>
            </a:r>
            <a:r>
              <a:rPr lang="en-US" sz="2200" dirty="0" smtClean="0"/>
              <a:t> </a:t>
            </a:r>
            <a:r>
              <a:rPr lang="en-US" sz="2200" dirty="0" err="1" smtClean="0"/>
              <a:t>dış</a:t>
            </a:r>
            <a:r>
              <a:rPr lang="en-US" sz="2200" dirty="0" smtClean="0"/>
              <a:t> </a:t>
            </a:r>
            <a:r>
              <a:rPr lang="en-US" sz="2200" dirty="0" err="1" smtClean="0"/>
              <a:t>yüzeyler</a:t>
            </a:r>
            <a:r>
              <a:rPr lang="en-US" sz="2200" dirty="0" smtClean="0"/>
              <a:t> </a:t>
            </a:r>
            <a:r>
              <a:rPr lang="en-US" sz="2200" dirty="0" err="1" smtClean="0"/>
              <a:t>beyaz</a:t>
            </a:r>
            <a:r>
              <a:rPr lang="en-US" sz="2200" dirty="0" smtClean="0"/>
              <a:t> </a:t>
            </a:r>
            <a:r>
              <a:rPr lang="en-US" sz="2200" dirty="0" err="1" smtClean="0"/>
              <a:t>dökme</a:t>
            </a:r>
            <a:r>
              <a:rPr lang="en-US" sz="2200" dirty="0" smtClean="0"/>
              <a:t> </a:t>
            </a:r>
            <a:r>
              <a:rPr lang="en-US" sz="2200" dirty="0" err="1" smtClean="0"/>
              <a:t>demir</a:t>
            </a:r>
            <a:r>
              <a:rPr lang="en-US" sz="2200" dirty="0" smtClean="0"/>
              <a:t> </a:t>
            </a:r>
            <a:r>
              <a:rPr lang="en-US" sz="2200" dirty="0" err="1" smtClean="0"/>
              <a:t>iken</a:t>
            </a:r>
            <a:r>
              <a:rPr lang="en-US" sz="2200" dirty="0" smtClean="0"/>
              <a:t> </a:t>
            </a:r>
            <a:r>
              <a:rPr lang="en-US" sz="2200" dirty="0" err="1" smtClean="0"/>
              <a:t>parçanın</a:t>
            </a:r>
            <a:r>
              <a:rPr lang="en-US" sz="2200" dirty="0" smtClean="0"/>
              <a:t> </a:t>
            </a:r>
            <a:r>
              <a:rPr lang="en-US" sz="2200" dirty="0" err="1" smtClean="0"/>
              <a:t>iç</a:t>
            </a:r>
            <a:r>
              <a:rPr lang="en-US" sz="2200" dirty="0" smtClean="0"/>
              <a:t> </a:t>
            </a:r>
            <a:r>
              <a:rPr lang="en-US" sz="2200" dirty="0" err="1" smtClean="0"/>
              <a:t>tarafları</a:t>
            </a:r>
            <a:r>
              <a:rPr lang="en-US" sz="2200" dirty="0" smtClean="0"/>
              <a:t> </a:t>
            </a:r>
            <a:r>
              <a:rPr lang="en-US" sz="2200" dirty="0" err="1" smtClean="0"/>
              <a:t>gir</a:t>
            </a:r>
            <a:r>
              <a:rPr lang="en-US" sz="2200" dirty="0" smtClean="0"/>
              <a:t> </a:t>
            </a:r>
            <a:r>
              <a:rPr lang="en-US" sz="2200" dirty="0" err="1" smtClean="0"/>
              <a:t>dökme</a:t>
            </a:r>
            <a:r>
              <a:rPr lang="en-US" sz="2200" dirty="0" smtClean="0"/>
              <a:t> </a:t>
            </a:r>
            <a:r>
              <a:rPr lang="en-US" sz="2200" dirty="0" err="1" smtClean="0"/>
              <a:t>demir</a:t>
            </a:r>
            <a:r>
              <a:rPr lang="en-US" sz="2200" dirty="0" smtClean="0"/>
              <a:t> </a:t>
            </a:r>
            <a:r>
              <a:rPr lang="en-US" sz="2200" dirty="0" err="1" smtClean="0"/>
              <a:t>olabilir</a:t>
            </a:r>
            <a:r>
              <a:rPr lang="en-US" sz="2200" dirty="0" smtClean="0"/>
              <a:t>. </a:t>
            </a:r>
            <a:r>
              <a:rPr lang="en-US" sz="2200" dirty="0" err="1" smtClean="0"/>
              <a:t>Yüksek</a:t>
            </a:r>
            <a:r>
              <a:rPr lang="en-US" sz="2200" dirty="0" smtClean="0"/>
              <a:t> </a:t>
            </a:r>
            <a:r>
              <a:rPr lang="en-US" sz="2200" dirty="0" err="1" smtClean="0"/>
              <a:t>miktarlardaki</a:t>
            </a:r>
            <a:r>
              <a:rPr lang="en-US" sz="2200" dirty="0" smtClean="0"/>
              <a:t> </a:t>
            </a:r>
            <a:r>
              <a:rPr lang="en-US" sz="2200" dirty="0" err="1" smtClean="0"/>
              <a:t>sementit</a:t>
            </a:r>
            <a:r>
              <a:rPr lang="en-US" sz="2200" dirty="0" smtClean="0"/>
              <a:t> </a:t>
            </a:r>
            <a:r>
              <a:rPr lang="en-US" sz="2200" dirty="0" err="1" smtClean="0"/>
              <a:t>sebebi</a:t>
            </a:r>
            <a:r>
              <a:rPr lang="en-US" sz="2200" dirty="0" smtClean="0"/>
              <a:t> </a:t>
            </a:r>
            <a:r>
              <a:rPr lang="en-US" sz="2200" dirty="0" err="1" smtClean="0"/>
              <a:t>ile</a:t>
            </a:r>
            <a:r>
              <a:rPr lang="en-US" sz="2200" dirty="0" smtClean="0"/>
              <a:t> </a:t>
            </a:r>
            <a:r>
              <a:rPr lang="en-US" sz="2200" dirty="0" err="1" smtClean="0"/>
              <a:t>beyaz</a:t>
            </a:r>
            <a:r>
              <a:rPr lang="en-US" sz="2200" dirty="0" smtClean="0"/>
              <a:t> </a:t>
            </a:r>
            <a:r>
              <a:rPr lang="en-US" sz="2200" dirty="0" err="1" smtClean="0"/>
              <a:t>dökme</a:t>
            </a:r>
            <a:r>
              <a:rPr lang="en-US" sz="2200" dirty="0" smtClean="0"/>
              <a:t> </a:t>
            </a:r>
            <a:r>
              <a:rPr lang="en-US" sz="2200" dirty="0" err="1" smtClean="0"/>
              <a:t>demir</a:t>
            </a:r>
            <a:r>
              <a:rPr lang="en-US" sz="2200" dirty="0" smtClean="0"/>
              <a:t> </a:t>
            </a:r>
            <a:r>
              <a:rPr lang="en-US" sz="2200" dirty="0" err="1" smtClean="0"/>
              <a:t>aşırı</a:t>
            </a:r>
            <a:r>
              <a:rPr lang="en-US" sz="2200" dirty="0" smtClean="0"/>
              <a:t> </a:t>
            </a:r>
            <a:r>
              <a:rPr lang="en-US" sz="2200" dirty="0" err="1" smtClean="0"/>
              <a:t>derecede</a:t>
            </a:r>
            <a:r>
              <a:rPr lang="en-US" sz="2200" dirty="0" smtClean="0"/>
              <a:t> </a:t>
            </a:r>
            <a:r>
              <a:rPr lang="en-US" sz="2200" dirty="0" err="1" smtClean="0"/>
              <a:t>kırılgandır</a:t>
            </a:r>
            <a:r>
              <a:rPr lang="en-US" sz="2200" dirty="0" smtClean="0"/>
              <a:t> </a:t>
            </a:r>
            <a:r>
              <a:rPr lang="en-US" sz="2200" dirty="0" err="1" smtClean="0"/>
              <a:t>ve</a:t>
            </a:r>
            <a:r>
              <a:rPr lang="en-US" sz="2200" dirty="0" smtClean="0"/>
              <a:t> </a:t>
            </a:r>
            <a:r>
              <a:rPr lang="en-US" sz="2200" dirty="0" err="1" smtClean="0"/>
              <a:t>işlenebilir</a:t>
            </a:r>
            <a:r>
              <a:rPr lang="en-US" sz="2200" dirty="0" smtClean="0"/>
              <a:t> </a:t>
            </a:r>
            <a:r>
              <a:rPr lang="en-US" sz="2200" dirty="0" err="1" smtClean="0"/>
              <a:t>değildir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 err="1" smtClean="0"/>
              <a:t>Sınırlı</a:t>
            </a:r>
            <a:r>
              <a:rPr lang="en-US" sz="2200" dirty="0" smtClean="0"/>
              <a:t> </a:t>
            </a:r>
            <a:r>
              <a:rPr lang="en-US" sz="2200" dirty="0" err="1" smtClean="0"/>
              <a:t>kullanım</a:t>
            </a:r>
            <a:r>
              <a:rPr lang="en-US" sz="2200" dirty="0" smtClean="0"/>
              <a:t> </a:t>
            </a:r>
            <a:r>
              <a:rPr lang="en-US" sz="2200" dirty="0" err="1" smtClean="0"/>
              <a:t>alanı</a:t>
            </a:r>
            <a:r>
              <a:rPr lang="en-US" sz="2200" dirty="0" smtClean="0"/>
              <a:t> </a:t>
            </a:r>
            <a:r>
              <a:rPr lang="en-US" sz="2200" dirty="0" err="1" smtClean="0"/>
              <a:t>vardır</a:t>
            </a:r>
            <a:r>
              <a:rPr lang="en-US" sz="2200" dirty="0" smtClean="0"/>
              <a:t>. </a:t>
            </a:r>
            <a:r>
              <a:rPr lang="en-US" sz="2200" dirty="0" err="1" smtClean="0"/>
              <a:t>Çok</a:t>
            </a:r>
            <a:r>
              <a:rPr lang="en-US" sz="2200" dirty="0" smtClean="0"/>
              <a:t> </a:t>
            </a:r>
            <a:r>
              <a:rPr lang="en-US" sz="2200" dirty="0" err="1" smtClean="0"/>
              <a:t>sert</a:t>
            </a:r>
            <a:r>
              <a:rPr lang="en-US" sz="2200" dirty="0" smtClean="0"/>
              <a:t> </a:t>
            </a:r>
            <a:r>
              <a:rPr lang="en-US" sz="2200" dirty="0" err="1" smtClean="0"/>
              <a:t>ve</a:t>
            </a:r>
            <a:r>
              <a:rPr lang="en-US" sz="2200" dirty="0" smtClean="0"/>
              <a:t> </a:t>
            </a:r>
            <a:r>
              <a:rPr lang="en-US" sz="2200" dirty="0" err="1" smtClean="0"/>
              <a:t>yüksek</a:t>
            </a:r>
            <a:r>
              <a:rPr lang="en-US" sz="2200" dirty="0" smtClean="0"/>
              <a:t> </a:t>
            </a:r>
            <a:r>
              <a:rPr lang="en-US" sz="2200" dirty="0" err="1" smtClean="0"/>
              <a:t>aşınma</a:t>
            </a:r>
            <a:r>
              <a:rPr lang="en-US" sz="2200" dirty="0" smtClean="0"/>
              <a:t> </a:t>
            </a:r>
            <a:r>
              <a:rPr lang="en-US" sz="2200" dirty="0" err="1" smtClean="0"/>
              <a:t>dirençlerine</a:t>
            </a:r>
            <a:r>
              <a:rPr lang="en-US" sz="2200" dirty="0" smtClean="0"/>
              <a:t> </a:t>
            </a:r>
            <a:r>
              <a:rPr lang="en-US" sz="2200" dirty="0" err="1" smtClean="0"/>
              <a:t>gerek</a:t>
            </a:r>
            <a:r>
              <a:rPr lang="en-US" sz="2200" dirty="0" smtClean="0"/>
              <a:t> </a:t>
            </a:r>
            <a:r>
              <a:rPr lang="en-US" sz="2200" dirty="0" err="1" smtClean="0"/>
              <a:t>duyulan</a:t>
            </a:r>
            <a:r>
              <a:rPr lang="en-US" sz="2200" dirty="0" smtClean="0"/>
              <a:t> </a:t>
            </a:r>
            <a:r>
              <a:rPr lang="en-US" sz="2200" dirty="0" err="1" smtClean="0"/>
              <a:t>alanlarrda</a:t>
            </a:r>
            <a:r>
              <a:rPr lang="en-US" sz="2200" dirty="0" smtClean="0"/>
              <a:t> </a:t>
            </a:r>
            <a:r>
              <a:rPr lang="en-US" sz="2200" dirty="0" err="1" smtClean="0"/>
              <a:t>kullanılır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 err="1"/>
              <a:t>Beyaz</a:t>
            </a:r>
            <a:r>
              <a:rPr lang="en-US" sz="2200" dirty="0"/>
              <a:t> </a:t>
            </a:r>
            <a:r>
              <a:rPr lang="en-US" sz="2200" dirty="0" err="1"/>
              <a:t>dökme</a:t>
            </a:r>
            <a:r>
              <a:rPr lang="en-US" sz="2200" dirty="0"/>
              <a:t> </a:t>
            </a:r>
            <a:r>
              <a:rPr lang="en-US" sz="2200" dirty="0" err="1"/>
              <a:t>demir</a:t>
            </a:r>
            <a:r>
              <a:rPr lang="en-US" sz="2200" dirty="0"/>
              <a:t> </a:t>
            </a:r>
            <a:r>
              <a:rPr lang="en-US" sz="2200" dirty="0" err="1"/>
              <a:t>genellikle</a:t>
            </a:r>
            <a:r>
              <a:rPr lang="en-US" sz="2200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başka</a:t>
            </a:r>
            <a:r>
              <a:rPr lang="en-US" sz="2200" dirty="0"/>
              <a:t> </a:t>
            </a:r>
            <a:r>
              <a:rPr lang="en-US" sz="2200" dirty="0" err="1"/>
              <a:t>dökme</a:t>
            </a:r>
            <a:r>
              <a:rPr lang="en-US" sz="2200" dirty="0"/>
              <a:t> </a:t>
            </a:r>
            <a:r>
              <a:rPr lang="en-US" sz="2200" dirty="0" err="1"/>
              <a:t>demir</a:t>
            </a:r>
            <a:r>
              <a:rPr lang="en-US" sz="2200" dirty="0"/>
              <a:t> </a:t>
            </a:r>
            <a:r>
              <a:rPr lang="en-US" sz="2200" dirty="0" err="1"/>
              <a:t>olan</a:t>
            </a:r>
            <a:r>
              <a:rPr lang="en-US" sz="2200" dirty="0"/>
              <a:t> </a:t>
            </a:r>
            <a:r>
              <a:rPr lang="en-US" sz="2200" dirty="0" err="1"/>
              <a:t>dövülebilir</a:t>
            </a:r>
            <a:r>
              <a:rPr lang="en-US" sz="2200" dirty="0"/>
              <a:t> </a:t>
            </a:r>
            <a:r>
              <a:rPr lang="en-US" sz="2200" dirty="0" err="1"/>
              <a:t>demiri</a:t>
            </a:r>
            <a:r>
              <a:rPr lang="en-US" sz="2200" dirty="0"/>
              <a:t> </a:t>
            </a:r>
            <a:r>
              <a:rPr lang="en-US" sz="2200" dirty="0" err="1"/>
              <a:t>üretmek</a:t>
            </a:r>
            <a:r>
              <a:rPr lang="en-US" sz="2200" dirty="0"/>
              <a:t> </a:t>
            </a:r>
            <a:r>
              <a:rPr lang="en-US" sz="2200" dirty="0" err="1"/>
              <a:t>için</a:t>
            </a:r>
            <a:r>
              <a:rPr lang="en-US" sz="2200" dirty="0"/>
              <a:t> </a:t>
            </a:r>
            <a:r>
              <a:rPr lang="en-US" sz="2200" dirty="0" err="1"/>
              <a:t>ara</a:t>
            </a:r>
            <a:r>
              <a:rPr lang="en-US" sz="2200" dirty="0"/>
              <a:t> </a:t>
            </a:r>
            <a:r>
              <a:rPr lang="en-US" sz="2200" dirty="0" err="1"/>
              <a:t>basamak</a:t>
            </a:r>
            <a:r>
              <a:rPr lang="en-US" sz="2200" dirty="0"/>
              <a:t> </a:t>
            </a:r>
            <a:r>
              <a:rPr lang="en-US" sz="2200" dirty="0" err="1"/>
              <a:t>olarak</a:t>
            </a:r>
            <a:r>
              <a:rPr lang="en-US" sz="2200" dirty="0"/>
              <a:t> </a:t>
            </a:r>
            <a:r>
              <a:rPr lang="en-US" sz="2200" dirty="0" err="1"/>
              <a:t>kullanılır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 err="1"/>
              <a:t>Beyaz</a:t>
            </a:r>
            <a:r>
              <a:rPr lang="en-US" sz="2200" dirty="0"/>
              <a:t> </a:t>
            </a:r>
            <a:r>
              <a:rPr lang="en-US" sz="2200" dirty="0" err="1"/>
              <a:t>demiri</a:t>
            </a:r>
            <a:r>
              <a:rPr lang="en-US" sz="2200" dirty="0"/>
              <a:t> 800 – 900 </a:t>
            </a:r>
            <a:r>
              <a:rPr lang="en-US" sz="2200" dirty="0" err="1"/>
              <a:t>civarına</a:t>
            </a:r>
            <a:r>
              <a:rPr lang="en-US" sz="2200" dirty="0"/>
              <a:t> </a:t>
            </a:r>
            <a:r>
              <a:rPr lang="en-US" sz="2200" dirty="0" err="1"/>
              <a:t>kadar</a:t>
            </a:r>
            <a:r>
              <a:rPr lang="en-US" sz="2200" dirty="0"/>
              <a:t> </a:t>
            </a:r>
            <a:r>
              <a:rPr lang="en-US" sz="2200" dirty="0" err="1"/>
              <a:t>ısıtırsak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o </a:t>
            </a:r>
            <a:r>
              <a:rPr lang="en-US" sz="2200" dirty="0" err="1"/>
              <a:t>sıcaklıklarda</a:t>
            </a:r>
            <a:r>
              <a:rPr lang="en-US" sz="2200" dirty="0"/>
              <a:t> </a:t>
            </a:r>
            <a:r>
              <a:rPr lang="en-US" sz="2200" dirty="0" err="1"/>
              <a:t>yetereince</a:t>
            </a:r>
            <a:r>
              <a:rPr lang="en-US" sz="2200" dirty="0"/>
              <a:t> </a:t>
            </a:r>
            <a:r>
              <a:rPr lang="en-US" sz="2200" dirty="0" err="1"/>
              <a:t>bekletirsek</a:t>
            </a:r>
            <a:r>
              <a:rPr lang="en-US" sz="2200" dirty="0"/>
              <a:t>, </a:t>
            </a:r>
            <a:r>
              <a:rPr lang="en-US" sz="2200" dirty="0" err="1"/>
              <a:t>sementit</a:t>
            </a:r>
            <a:r>
              <a:rPr lang="en-US" sz="2200" dirty="0"/>
              <a:t> </a:t>
            </a:r>
            <a:r>
              <a:rPr lang="en-US" sz="2200" dirty="0" err="1"/>
              <a:t>grafite</a:t>
            </a:r>
            <a:r>
              <a:rPr lang="en-US" sz="2200" dirty="0"/>
              <a:t> </a:t>
            </a:r>
            <a:r>
              <a:rPr lang="en-US" sz="2200" dirty="0" err="1"/>
              <a:t>ayrışır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/>
              <a:t>Bu </a:t>
            </a:r>
            <a:r>
              <a:rPr lang="en-US" sz="2200" dirty="0" err="1"/>
              <a:t>grafit</a:t>
            </a:r>
            <a:r>
              <a:rPr lang="en-US" sz="2200" dirty="0"/>
              <a:t> </a:t>
            </a:r>
            <a:r>
              <a:rPr lang="en-US" sz="2200" dirty="0" err="1"/>
              <a:t>topaklı</a:t>
            </a:r>
            <a:r>
              <a:rPr lang="en-US" sz="2200" dirty="0"/>
              <a:t> </a:t>
            </a:r>
            <a:r>
              <a:rPr lang="en-US" sz="2200" dirty="0" err="1"/>
              <a:t>veya</a:t>
            </a:r>
            <a:r>
              <a:rPr lang="en-US" sz="2200" dirty="0"/>
              <a:t> </a:t>
            </a:r>
            <a:r>
              <a:rPr lang="en-US" sz="2200" dirty="0" err="1"/>
              <a:t>çiçekli</a:t>
            </a:r>
            <a:r>
              <a:rPr lang="en-US" sz="2200" dirty="0"/>
              <a:t> </a:t>
            </a:r>
            <a:r>
              <a:rPr lang="en-US" sz="2200" dirty="0" err="1"/>
              <a:t>yapıda</a:t>
            </a:r>
            <a:r>
              <a:rPr lang="en-US" sz="2200" dirty="0"/>
              <a:t> </a:t>
            </a:r>
            <a:r>
              <a:rPr lang="en-US" sz="2200" dirty="0" err="1"/>
              <a:t>olur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etrafı</a:t>
            </a:r>
            <a:r>
              <a:rPr lang="en-US" sz="2200" dirty="0"/>
              <a:t> </a:t>
            </a:r>
            <a:r>
              <a:rPr lang="en-US" sz="2200" dirty="0" err="1"/>
              <a:t>soğutma</a:t>
            </a:r>
            <a:r>
              <a:rPr lang="en-US" sz="2200" dirty="0"/>
              <a:t> </a:t>
            </a:r>
            <a:r>
              <a:rPr lang="en-US" sz="2200" dirty="0" err="1"/>
              <a:t>hızına</a:t>
            </a:r>
            <a:r>
              <a:rPr lang="en-US" sz="2200" dirty="0"/>
              <a:t> </a:t>
            </a:r>
            <a:r>
              <a:rPr lang="en-US" sz="2200" dirty="0" err="1"/>
              <a:t>bağlı</a:t>
            </a:r>
            <a:r>
              <a:rPr lang="en-US" sz="2200" dirty="0"/>
              <a:t> </a:t>
            </a:r>
            <a:r>
              <a:rPr lang="en-US" sz="2200" dirty="0" err="1"/>
              <a:t>olarak</a:t>
            </a:r>
            <a:r>
              <a:rPr lang="en-US" sz="2200" dirty="0"/>
              <a:t> </a:t>
            </a:r>
            <a:r>
              <a:rPr lang="en-US" sz="2200" dirty="0" err="1"/>
              <a:t>ya</a:t>
            </a:r>
            <a:r>
              <a:rPr lang="en-US" sz="2200" dirty="0"/>
              <a:t> </a:t>
            </a:r>
            <a:r>
              <a:rPr lang="en-US" sz="2200" dirty="0" err="1"/>
              <a:t>perlit</a:t>
            </a:r>
            <a:r>
              <a:rPr lang="en-US" sz="2200" dirty="0"/>
              <a:t> </a:t>
            </a:r>
            <a:r>
              <a:rPr lang="en-US" sz="2200" dirty="0" err="1"/>
              <a:t>ya</a:t>
            </a:r>
            <a:r>
              <a:rPr lang="en-US" sz="2200" dirty="0"/>
              <a:t> da </a:t>
            </a:r>
            <a:r>
              <a:rPr lang="en-US" sz="2200" dirty="0" err="1"/>
              <a:t>ferrit</a:t>
            </a:r>
            <a:r>
              <a:rPr lang="en-US" sz="2200" dirty="0"/>
              <a:t> </a:t>
            </a:r>
            <a:r>
              <a:rPr lang="en-US" sz="2200" dirty="0" err="1"/>
              <a:t>matriks</a:t>
            </a:r>
            <a:r>
              <a:rPr lang="en-US" sz="2200" dirty="0"/>
              <a:t> </a:t>
            </a:r>
            <a:r>
              <a:rPr lang="en-US" sz="2200" dirty="0" err="1"/>
              <a:t>ile</a:t>
            </a:r>
            <a:r>
              <a:rPr lang="en-US" sz="2200" dirty="0"/>
              <a:t> </a:t>
            </a:r>
            <a:r>
              <a:rPr lang="en-US" sz="2200" dirty="0" err="1"/>
              <a:t>çevrelenir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 err="1"/>
              <a:t>Nispeten</a:t>
            </a:r>
            <a:r>
              <a:rPr lang="en-US" sz="2200" dirty="0"/>
              <a:t> </a:t>
            </a:r>
            <a:r>
              <a:rPr lang="en-US" sz="2200" dirty="0" err="1"/>
              <a:t>yüksek</a:t>
            </a:r>
            <a:r>
              <a:rPr lang="en-US" sz="2200" dirty="0"/>
              <a:t> </a:t>
            </a:r>
            <a:r>
              <a:rPr lang="en-US" sz="2200" dirty="0" err="1"/>
              <a:t>mukavemetli</a:t>
            </a:r>
            <a:r>
              <a:rPr lang="en-US" sz="2200" dirty="0"/>
              <a:t>, </a:t>
            </a:r>
            <a:r>
              <a:rPr lang="en-US" sz="2200" dirty="0" err="1"/>
              <a:t>sünek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dövülebilir</a:t>
            </a:r>
            <a:r>
              <a:rPr lang="en-US" sz="2200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demir</a:t>
            </a:r>
            <a:r>
              <a:rPr lang="en-US" sz="2200" dirty="0"/>
              <a:t> </a:t>
            </a:r>
            <a:r>
              <a:rPr lang="en-US" sz="2200" dirty="0" err="1"/>
              <a:t>elde</a:t>
            </a:r>
            <a:r>
              <a:rPr lang="en-US" sz="2200" dirty="0"/>
              <a:t> </a:t>
            </a:r>
            <a:r>
              <a:rPr lang="en-US" sz="2200" dirty="0" err="1"/>
              <a:t>edilmiş</a:t>
            </a:r>
            <a:r>
              <a:rPr lang="en-US" sz="2200" dirty="0"/>
              <a:t> </a:t>
            </a:r>
            <a:r>
              <a:rPr lang="en-US" sz="2200" dirty="0" err="1"/>
              <a:t>olunur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 err="1"/>
              <a:t>Bağlantı</a:t>
            </a:r>
            <a:r>
              <a:rPr lang="en-US" sz="2200" dirty="0"/>
              <a:t> </a:t>
            </a:r>
            <a:r>
              <a:rPr lang="en-US" sz="2200" dirty="0" err="1"/>
              <a:t>kolları</a:t>
            </a:r>
            <a:r>
              <a:rPr lang="en-US" sz="2200" dirty="0"/>
              <a:t>, </a:t>
            </a:r>
            <a:r>
              <a:rPr lang="en-US" sz="2200" dirty="0" err="1"/>
              <a:t>aktarma</a:t>
            </a:r>
            <a:r>
              <a:rPr lang="en-US" sz="2200" dirty="0"/>
              <a:t> </a:t>
            </a:r>
            <a:r>
              <a:rPr lang="en-US" sz="2200" dirty="0" err="1"/>
              <a:t>dişlisi</a:t>
            </a:r>
            <a:r>
              <a:rPr lang="en-US" sz="2200" dirty="0"/>
              <a:t>, </a:t>
            </a:r>
            <a:r>
              <a:rPr lang="en-US" sz="2200" dirty="0" err="1"/>
              <a:t>flanş</a:t>
            </a:r>
            <a:r>
              <a:rPr lang="en-US" sz="2200" dirty="0"/>
              <a:t>, </a:t>
            </a:r>
            <a:r>
              <a:rPr lang="en-US" sz="2200" dirty="0" err="1"/>
              <a:t>boru</a:t>
            </a:r>
            <a:r>
              <a:rPr lang="en-US" sz="2200" dirty="0"/>
              <a:t> </a:t>
            </a:r>
            <a:r>
              <a:rPr lang="en-US" sz="2200" dirty="0" err="1"/>
              <a:t>bağlantı</a:t>
            </a:r>
            <a:r>
              <a:rPr lang="en-US" sz="2200" dirty="0"/>
              <a:t> </a:t>
            </a:r>
            <a:r>
              <a:rPr lang="en-US" sz="2200" dirty="0" err="1"/>
              <a:t>parçaları</a:t>
            </a:r>
            <a:r>
              <a:rPr lang="en-US" sz="2200" dirty="0"/>
              <a:t>, </a:t>
            </a:r>
            <a:r>
              <a:rPr lang="en-US" sz="2200" dirty="0" err="1"/>
              <a:t>valf</a:t>
            </a:r>
            <a:r>
              <a:rPr lang="en-US" sz="2200" dirty="0"/>
              <a:t> </a:t>
            </a:r>
            <a:r>
              <a:rPr lang="en-US" sz="2200" dirty="0" err="1"/>
              <a:t>parçaları</a:t>
            </a:r>
            <a:r>
              <a:rPr lang="en-US" sz="2200" dirty="0"/>
              <a:t>, </a:t>
            </a:r>
            <a:r>
              <a:rPr lang="en-US" sz="2200" dirty="0" err="1"/>
              <a:t>demiryolu</a:t>
            </a:r>
            <a:r>
              <a:rPr lang="en-US" sz="2200" dirty="0"/>
              <a:t> </a:t>
            </a:r>
            <a:r>
              <a:rPr lang="en-US" sz="2200" dirty="0" err="1"/>
              <a:t>parçaları</a:t>
            </a:r>
            <a:r>
              <a:rPr lang="en-US" sz="2200" dirty="0"/>
              <a:t> </a:t>
            </a:r>
            <a:r>
              <a:rPr lang="en-US" sz="2200" dirty="0" err="1"/>
              <a:t>gibi</a:t>
            </a:r>
            <a:r>
              <a:rPr lang="en-US" sz="2200" dirty="0"/>
              <a:t> </a:t>
            </a:r>
            <a:r>
              <a:rPr lang="en-US" sz="2200" dirty="0" err="1"/>
              <a:t>kullanım</a:t>
            </a:r>
            <a:r>
              <a:rPr lang="en-US" sz="2200" dirty="0"/>
              <a:t> </a:t>
            </a:r>
            <a:r>
              <a:rPr lang="en-US" sz="2200" dirty="0" err="1"/>
              <a:t>alanları</a:t>
            </a:r>
            <a:r>
              <a:rPr lang="en-US" sz="2200" dirty="0"/>
              <a:t> </a:t>
            </a:r>
            <a:r>
              <a:rPr lang="en-US" sz="2200" dirty="0" err="1"/>
              <a:t>vardır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393410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Demir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Dışı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dezavantajları</a:t>
            </a:r>
            <a:r>
              <a:rPr lang="en-US" sz="2400" dirty="0" smtClean="0"/>
              <a:t>: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yoğunluk</a:t>
            </a:r>
            <a:r>
              <a:rPr lang="en-US" sz="2400" dirty="0" smtClean="0"/>
              <a:t>,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elektriksel</a:t>
            </a:r>
            <a:r>
              <a:rPr lang="en-US" sz="2400" dirty="0" smtClean="0"/>
              <a:t> </a:t>
            </a:r>
            <a:r>
              <a:rPr lang="en-US" sz="2400" dirty="0" err="1" smtClean="0"/>
              <a:t>iletkenlik</a:t>
            </a:r>
            <a:r>
              <a:rPr lang="en-US" sz="2400" dirty="0" smtClean="0"/>
              <a:t>,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sistemleri</a:t>
            </a:r>
            <a:r>
              <a:rPr lang="en-US" sz="2400" dirty="0" smtClean="0"/>
              <a:t> </a:t>
            </a:r>
            <a:r>
              <a:rPr lang="en-US" sz="2400" dirty="0" err="1" smtClean="0"/>
              <a:t>sınıflandırılması</a:t>
            </a:r>
            <a:r>
              <a:rPr lang="en-US" sz="2400" dirty="0" smtClean="0"/>
              <a:t> </a:t>
            </a:r>
            <a:r>
              <a:rPr lang="en-US" sz="2400" dirty="0" err="1" smtClean="0"/>
              <a:t>iki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yapılır</a:t>
            </a:r>
            <a:r>
              <a:rPr lang="en-US" sz="2400" dirty="0" smtClean="0"/>
              <a:t>: Ana metal </a:t>
            </a:r>
            <a:r>
              <a:rPr lang="en-US" sz="2400" dirty="0" err="1" smtClean="0"/>
              <a:t>elemente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karakterine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sınıflar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Bakır</a:t>
            </a:r>
            <a:r>
              <a:rPr lang="en-US" sz="2400" dirty="0" smtClean="0"/>
              <a:t>, </a:t>
            </a:r>
            <a:r>
              <a:rPr lang="en-US" sz="2400" dirty="0" err="1" smtClean="0"/>
              <a:t>alüminyum</a:t>
            </a:r>
            <a:r>
              <a:rPr lang="en-US" sz="2400" dirty="0" smtClean="0"/>
              <a:t>, </a:t>
            </a:r>
            <a:r>
              <a:rPr lang="en-US" sz="2400" dirty="0" err="1" smtClean="0"/>
              <a:t>magnezyum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titanyum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 err="1" smtClean="0"/>
              <a:t>Refrakter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, </a:t>
            </a:r>
            <a:r>
              <a:rPr lang="en-US" sz="2400" dirty="0" err="1" smtClean="0"/>
              <a:t>üstün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</a:t>
            </a:r>
            <a:r>
              <a:rPr lang="en-US" sz="2400" dirty="0" smtClean="0"/>
              <a:t>, </a:t>
            </a:r>
            <a:r>
              <a:rPr lang="en-US" sz="2400" dirty="0" err="1" smtClean="0"/>
              <a:t>oksitlenmeye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dayanıklı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</a:t>
            </a:r>
            <a:r>
              <a:rPr lang="en-US" sz="2400" dirty="0" smtClean="0"/>
              <a:t>,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yönlü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1337949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Bakır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Saf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yumuşak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sünektir</a:t>
            </a:r>
            <a:r>
              <a:rPr lang="en-US" sz="2400" dirty="0" smtClean="0"/>
              <a:t>. </a:t>
            </a:r>
            <a:r>
              <a:rPr lang="en-US" sz="2400" dirty="0" err="1" smtClean="0"/>
              <a:t>Işlenebilirliği</a:t>
            </a:r>
            <a:r>
              <a:rPr lang="en-US" sz="2400" dirty="0" smtClean="0"/>
              <a:t> </a:t>
            </a:r>
            <a:r>
              <a:rPr lang="en-US" sz="2400" dirty="0" err="1" smtClean="0"/>
              <a:t>zordur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/>
              <a:t>neredeyse</a:t>
            </a:r>
            <a:r>
              <a:rPr lang="en-US" sz="2400" dirty="0"/>
              <a:t> </a:t>
            </a:r>
            <a:r>
              <a:rPr lang="en-US" sz="2400" dirty="0" err="1"/>
              <a:t>limitsiz</a:t>
            </a:r>
            <a:r>
              <a:rPr lang="en-US" sz="2400" dirty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kapasiteye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Ortam</a:t>
            </a:r>
            <a:r>
              <a:rPr lang="en-US" sz="2400" dirty="0" smtClean="0"/>
              <a:t> </a:t>
            </a:r>
            <a:r>
              <a:rPr lang="en-US" sz="2400" dirty="0" err="1" smtClean="0"/>
              <a:t>atmosferinde</a:t>
            </a:r>
            <a:r>
              <a:rPr lang="en-US" sz="2400" dirty="0" smtClean="0"/>
              <a:t>, </a:t>
            </a:r>
            <a:r>
              <a:rPr lang="en-US" sz="2400" dirty="0" err="1" smtClean="0"/>
              <a:t>deniz</a:t>
            </a:r>
            <a:r>
              <a:rPr lang="en-US" sz="2400" dirty="0" smtClean="0"/>
              <a:t> </a:t>
            </a:r>
            <a:r>
              <a:rPr lang="en-US" sz="2400" dirty="0" err="1" smtClean="0"/>
              <a:t>suyunda</a:t>
            </a:r>
            <a:r>
              <a:rPr lang="en-US" sz="2400" dirty="0" smtClean="0"/>
              <a:t>, </a:t>
            </a:r>
            <a:r>
              <a:rPr lang="en-US" sz="2400" dirty="0" err="1" smtClean="0"/>
              <a:t>kimyasal</a:t>
            </a:r>
            <a:r>
              <a:rPr lang="en-US" sz="2400" dirty="0" smtClean="0"/>
              <a:t> </a:t>
            </a:r>
            <a:r>
              <a:rPr lang="en-US" sz="2400" dirty="0" err="1" smtClean="0"/>
              <a:t>içeren</a:t>
            </a:r>
            <a:r>
              <a:rPr lang="en-US" sz="2400" dirty="0" smtClean="0"/>
              <a:t> </a:t>
            </a:r>
            <a:r>
              <a:rPr lang="en-US" sz="2400" dirty="0" err="1" smtClean="0"/>
              <a:t>ortamlarda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geliştirek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alaşımlama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uygulanabilir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Çoğu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alaşımı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sertleştirilemez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güçlendirilemez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özelliklerini</a:t>
            </a:r>
            <a:r>
              <a:rPr lang="en-US" sz="2400" dirty="0" smtClean="0"/>
              <a:t> </a:t>
            </a:r>
            <a:r>
              <a:rPr lang="en-US" sz="2400" dirty="0" err="1" smtClean="0"/>
              <a:t>iyileştirmek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katı</a:t>
            </a:r>
            <a:r>
              <a:rPr lang="en-US" sz="2400" dirty="0" smtClean="0"/>
              <a:t> </a:t>
            </a:r>
            <a:r>
              <a:rPr lang="en-US" sz="2400" dirty="0" err="1" smtClean="0"/>
              <a:t>çözelti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alaşımlama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kullanılmalıdır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Bronz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alaşımıdır</a:t>
            </a:r>
            <a:r>
              <a:rPr lang="en-US" sz="2400" dirty="0" smtClean="0"/>
              <a:t>. </a:t>
            </a:r>
            <a:r>
              <a:rPr lang="en-US" sz="2400" dirty="0" err="1" smtClean="0"/>
              <a:t>Içerisinde</a:t>
            </a:r>
            <a:r>
              <a:rPr lang="en-US" sz="2400" dirty="0" smtClean="0"/>
              <a:t> </a:t>
            </a:r>
            <a:r>
              <a:rPr lang="en-US" sz="2400" dirty="0" err="1" smtClean="0"/>
              <a:t>kalay</a:t>
            </a:r>
            <a:r>
              <a:rPr lang="en-US" sz="2400" dirty="0" smtClean="0"/>
              <a:t>, </a:t>
            </a:r>
            <a:r>
              <a:rPr lang="en-US" sz="2400" dirty="0" err="1" smtClean="0"/>
              <a:t>alüminyum</a:t>
            </a:r>
            <a:r>
              <a:rPr lang="en-US" sz="2400" dirty="0" smtClean="0"/>
              <a:t>, </a:t>
            </a:r>
            <a:r>
              <a:rPr lang="en-US" sz="2400" dirty="0" err="1" smtClean="0"/>
              <a:t>silisyum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nikel</a:t>
            </a:r>
            <a:r>
              <a:rPr lang="en-US" sz="2400" dirty="0" smtClean="0"/>
              <a:t> </a:t>
            </a:r>
            <a:r>
              <a:rPr lang="en-US" sz="2400" dirty="0" err="1" smtClean="0"/>
              <a:t>bulunur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Pirinçten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güçlüdür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derecede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dirençleri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Genellikle</a:t>
            </a:r>
            <a:r>
              <a:rPr lang="en-US" sz="2400" dirty="0" smtClean="0"/>
              <a:t>,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direncinin</a:t>
            </a:r>
            <a:r>
              <a:rPr lang="en-US" sz="2400" dirty="0" smtClean="0"/>
              <a:t> </a:t>
            </a:r>
            <a:r>
              <a:rPr lang="en-US" sz="2400" dirty="0" err="1" smtClean="0"/>
              <a:t>yanında</a:t>
            </a:r>
            <a:r>
              <a:rPr lang="en-US" sz="2400" dirty="0" smtClean="0"/>
              <a:t> </a:t>
            </a:r>
            <a:r>
              <a:rPr lang="en-US" sz="2400" dirty="0" err="1" smtClean="0"/>
              <a:t>iyi</a:t>
            </a:r>
            <a:r>
              <a:rPr lang="en-US" sz="2400" dirty="0" smtClean="0"/>
              <a:t> </a:t>
            </a:r>
            <a:r>
              <a:rPr lang="en-US" sz="2400" dirty="0" err="1" smtClean="0"/>
              <a:t>çekme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</a:t>
            </a:r>
            <a:r>
              <a:rPr lang="en-US" sz="2400" dirty="0" smtClean="0"/>
              <a:t> de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1237784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900077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Bakır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b="1" dirty="0" err="1" smtClean="0"/>
              <a:t>Pirinç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bilinen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alaşımı</a:t>
            </a:r>
            <a:r>
              <a:rPr lang="en-US" sz="2400" dirty="0" smtClean="0"/>
              <a:t> </a:t>
            </a:r>
            <a:r>
              <a:rPr lang="en-US" sz="2400" dirty="0" err="1" smtClean="0"/>
              <a:t>ana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</a:t>
            </a:r>
            <a:r>
              <a:rPr lang="en-US" sz="2400" dirty="0" smtClean="0"/>
              <a:t> </a:t>
            </a:r>
            <a:r>
              <a:rPr lang="en-US" sz="2400" dirty="0" err="1" smtClean="0"/>
              <a:t>çinko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pirinçtir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faz</a:t>
            </a:r>
            <a:r>
              <a:rPr lang="en-US" sz="2400" dirty="0" smtClean="0"/>
              <a:t> YMK </a:t>
            </a:r>
            <a:r>
              <a:rPr lang="en-US" sz="2400" dirty="0" err="1" smtClean="0"/>
              <a:t>yapıya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, </a:t>
            </a:r>
            <a:r>
              <a:rPr lang="tr-T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dirty="0" err="1" smtClean="0"/>
              <a:t>pirinci</a:t>
            </a:r>
            <a:r>
              <a:rPr lang="en-US" sz="2400" dirty="0" smtClean="0"/>
              <a:t>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yumuşak</a:t>
            </a:r>
            <a:r>
              <a:rPr lang="en-US" sz="2400" dirty="0" smtClean="0"/>
              <a:t>, </a:t>
            </a:r>
            <a:r>
              <a:rPr lang="en-US" sz="2400" dirty="0" err="1" smtClean="0"/>
              <a:t>sünektir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kolylıkla</a:t>
            </a:r>
            <a:r>
              <a:rPr lang="en-US" sz="2400" dirty="0" smtClean="0"/>
              <a:t> </a:t>
            </a:r>
            <a:r>
              <a:rPr lang="en-US" sz="2400" dirty="0" err="1" smtClean="0"/>
              <a:t>soğukm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çinko</a:t>
            </a:r>
            <a:r>
              <a:rPr lang="en-US" sz="2400" dirty="0" smtClean="0"/>
              <a:t> </a:t>
            </a:r>
            <a:r>
              <a:rPr lang="en-US" sz="2400" dirty="0" err="1" smtClean="0"/>
              <a:t>miktarklarına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pirinç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</a:t>
            </a:r>
            <a:r>
              <a:rPr lang="en-US" sz="2400" dirty="0" smtClean="0"/>
              <a:t>, </a:t>
            </a: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sıcaklığında</a:t>
            </a:r>
            <a:r>
              <a:rPr lang="en-US" sz="2400" dirty="0" smtClean="0"/>
              <a:t>  hem </a:t>
            </a:r>
            <a:r>
              <a:rPr lang="tr-TR" sz="2400" dirty="0" smtClean="0"/>
              <a:t>α</a:t>
            </a:r>
            <a:r>
              <a:rPr lang="en-US" sz="2400" dirty="0" smtClean="0"/>
              <a:t> hem de </a:t>
            </a:r>
            <a:r>
              <a:rPr lang="tr-TR" sz="2400" dirty="0"/>
              <a:t>β </a:t>
            </a:r>
            <a:r>
              <a:rPr lang="en-US" sz="2400" dirty="0" err="1" smtClean="0"/>
              <a:t>faz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faz</a:t>
            </a:r>
            <a:r>
              <a:rPr lang="en-US" sz="2400" dirty="0" smtClean="0"/>
              <a:t> HMK </a:t>
            </a:r>
            <a:r>
              <a:rPr lang="en-US" sz="2400" dirty="0" err="1" smtClean="0"/>
              <a:t>yapıya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tr-T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dirty="0" err="1" smtClean="0"/>
              <a:t>faza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sert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güçlüdür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Sonuç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tr-T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tr-T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dirty="0" err="1" smtClean="0"/>
              <a:t>faza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pirince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yapılabilir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3056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412876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Alüminyum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/>
              <a:t>Alüminyum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karaterize</a:t>
            </a:r>
            <a:r>
              <a:rPr lang="en-US" sz="2400" dirty="0" smtClean="0"/>
              <a:t> </a:t>
            </a:r>
            <a:r>
              <a:rPr lang="en-US" sz="2400" dirty="0" err="1" smtClean="0"/>
              <a:t>edilir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Alüminyumun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yaklaşık</a:t>
            </a:r>
            <a:r>
              <a:rPr lang="en-US" sz="2400" dirty="0" smtClean="0"/>
              <a:t> </a:t>
            </a:r>
            <a:r>
              <a:rPr lang="en-US" sz="2400" dirty="0" err="1" smtClean="0"/>
              <a:t>youğunluğu</a:t>
            </a:r>
            <a:r>
              <a:rPr lang="en-US" sz="2400" dirty="0" smtClean="0"/>
              <a:t> </a:t>
            </a:r>
            <a:r>
              <a:rPr lang="tr-TR" sz="2400" dirty="0" smtClean="0"/>
              <a:t>2.7 </a:t>
            </a:r>
            <a:r>
              <a:rPr lang="tr-TR" sz="2400" dirty="0"/>
              <a:t>g/cm</a:t>
            </a:r>
            <a:r>
              <a:rPr lang="tr-TR" sz="2400" baseline="30000" dirty="0"/>
              <a:t>3</a:t>
            </a:r>
            <a:r>
              <a:rPr lang="tr-TR" sz="2400" dirty="0"/>
              <a:t> </a:t>
            </a:r>
            <a:r>
              <a:rPr lang="en-US" sz="2400" dirty="0" err="1" smtClean="0"/>
              <a:t>iken</a:t>
            </a:r>
            <a:r>
              <a:rPr lang="en-US" sz="2400" dirty="0" smtClean="0"/>
              <a:t> </a:t>
            </a:r>
            <a:r>
              <a:rPr lang="en-US" sz="2400" dirty="0" err="1" smtClean="0"/>
              <a:t>çeliğin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yoğunluğu</a:t>
            </a:r>
            <a:r>
              <a:rPr lang="tr-TR" sz="2400" dirty="0" smtClean="0"/>
              <a:t> </a:t>
            </a:r>
            <a:r>
              <a:rPr lang="tr-TR" sz="2400" dirty="0"/>
              <a:t>7.9 g/cm</a:t>
            </a:r>
            <a:r>
              <a:rPr lang="tr-TR" sz="2400" baseline="30000" dirty="0"/>
              <a:t>3</a:t>
            </a:r>
            <a:r>
              <a:rPr lang="tr-TR" sz="2400" dirty="0"/>
              <a:t> </a:t>
            </a:r>
            <a:r>
              <a:rPr lang="en-US" sz="2400" dirty="0" err="1" smtClean="0"/>
              <a:t>civarındadır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elektrik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ısı</a:t>
            </a:r>
            <a:r>
              <a:rPr lang="en-US" sz="2400" dirty="0" smtClean="0"/>
              <a:t> </a:t>
            </a:r>
            <a:r>
              <a:rPr lang="en-US" sz="2400" dirty="0" err="1" smtClean="0"/>
              <a:t>iletkenliğine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Normal </a:t>
            </a:r>
            <a:r>
              <a:rPr lang="en-US" sz="2400" dirty="0" err="1" smtClean="0"/>
              <a:t>atmosferde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iyidir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çoğu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süneklikleri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sebebiyle</a:t>
            </a:r>
            <a:r>
              <a:rPr lang="en-US" sz="2400" dirty="0" smtClean="0"/>
              <a:t> </a:t>
            </a:r>
            <a:r>
              <a:rPr lang="en-US" sz="2400" dirty="0" err="1" smtClean="0"/>
              <a:t>kolayca</a:t>
            </a:r>
            <a:r>
              <a:rPr lang="en-US" sz="2400" dirty="0" smtClean="0"/>
              <a:t> </a:t>
            </a:r>
            <a:r>
              <a:rPr lang="en-US" sz="2400" dirty="0" err="1" smtClean="0"/>
              <a:t>biçimlendirilebilir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Alüminyum</a:t>
            </a:r>
            <a:r>
              <a:rPr lang="en-US" sz="2400" dirty="0" smtClean="0"/>
              <a:t> YMK </a:t>
            </a:r>
            <a:r>
              <a:rPr lang="en-US" sz="2400" dirty="0" err="1" smtClean="0"/>
              <a:t>yapıya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olduğundan</a:t>
            </a:r>
            <a:r>
              <a:rPr lang="en-US" sz="2400" dirty="0" smtClean="0"/>
              <a:t>,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dahi</a:t>
            </a:r>
            <a:r>
              <a:rPr lang="en-US" sz="2400" dirty="0" smtClean="0"/>
              <a:t> </a:t>
            </a:r>
            <a:r>
              <a:rPr lang="en-US" sz="2400" dirty="0" err="1" smtClean="0"/>
              <a:t>sünekliğini</a:t>
            </a:r>
            <a:r>
              <a:rPr lang="en-US" sz="2400" dirty="0" smtClean="0"/>
              <a:t> </a:t>
            </a:r>
            <a:r>
              <a:rPr lang="en-US" sz="2400" dirty="0" err="1" smtClean="0"/>
              <a:t>koruyabilir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Alüminyum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kısıtlayan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önemli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</a:t>
            </a:r>
            <a:r>
              <a:rPr lang="en-US" sz="2400" dirty="0" smtClean="0"/>
              <a:t>,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erime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sıcaklığıdır</a:t>
            </a:r>
            <a:r>
              <a:rPr lang="en-US" sz="2400" dirty="0" smtClean="0"/>
              <a:t> (660</a:t>
            </a:r>
            <a:r>
              <a:rPr lang="tr-TR" sz="2400" dirty="0"/>
              <a:t> °C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sıcaklık</a:t>
            </a:r>
            <a:r>
              <a:rPr lang="en-US" sz="2400" dirty="0" smtClean="0"/>
              <a:t> da </a:t>
            </a:r>
            <a:r>
              <a:rPr lang="en-US" sz="2400" dirty="0" err="1" smtClean="0"/>
              <a:t>kullanılabileceği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sınırlamaktadır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Mekanik</a:t>
            </a:r>
            <a:r>
              <a:rPr lang="en-US" sz="2400" dirty="0"/>
              <a:t> </a:t>
            </a:r>
            <a:r>
              <a:rPr lang="en-US" sz="2400" dirty="0" err="1"/>
              <a:t>mukavemeti</a:t>
            </a:r>
            <a:r>
              <a:rPr lang="en-US" sz="2400" dirty="0"/>
              <a:t> </a:t>
            </a:r>
            <a:r>
              <a:rPr lang="en-US" sz="2400" dirty="0" err="1"/>
              <a:t>soğuk</a:t>
            </a:r>
            <a:r>
              <a:rPr lang="en-US" sz="2400" dirty="0"/>
              <a:t> </a:t>
            </a:r>
            <a:r>
              <a:rPr lang="en-US" sz="2400" dirty="0" err="1"/>
              <a:t>işlem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alaşımlama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arttırılabilir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Ama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işlemler</a:t>
            </a:r>
            <a:r>
              <a:rPr lang="en-US" sz="2400" dirty="0"/>
              <a:t> </a:t>
            </a:r>
            <a:r>
              <a:rPr lang="en-US" sz="2400" dirty="0" err="1"/>
              <a:t>korozyon</a:t>
            </a:r>
            <a:r>
              <a:rPr lang="en-US" sz="2400" dirty="0"/>
              <a:t> </a:t>
            </a:r>
            <a:r>
              <a:rPr lang="en-US" sz="2400" dirty="0" err="1"/>
              <a:t>direncini</a:t>
            </a:r>
            <a:r>
              <a:rPr lang="en-US" sz="2400" dirty="0"/>
              <a:t> </a:t>
            </a:r>
            <a:r>
              <a:rPr lang="en-US" sz="2400" dirty="0" err="1"/>
              <a:t>düşürür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Başlıca</a:t>
            </a:r>
            <a:r>
              <a:rPr lang="en-US" sz="2400" dirty="0"/>
              <a:t> </a:t>
            </a:r>
            <a:r>
              <a:rPr lang="en-US" sz="2400" dirty="0" err="1"/>
              <a:t>alaşımlama</a:t>
            </a:r>
            <a:r>
              <a:rPr lang="en-US" sz="2400" dirty="0"/>
              <a:t> </a:t>
            </a:r>
            <a:r>
              <a:rPr lang="en-US" sz="2400" dirty="0" err="1"/>
              <a:t>elementleri</a:t>
            </a:r>
            <a:r>
              <a:rPr lang="en-US" sz="2400" dirty="0"/>
              <a:t>: </a:t>
            </a:r>
            <a:r>
              <a:rPr lang="en-US" sz="2400" dirty="0" err="1"/>
              <a:t>bakır</a:t>
            </a:r>
            <a:r>
              <a:rPr lang="en-US" sz="2400" dirty="0"/>
              <a:t>, </a:t>
            </a:r>
            <a:r>
              <a:rPr lang="en-US" sz="2400" dirty="0" err="1"/>
              <a:t>magnezyum</a:t>
            </a:r>
            <a:r>
              <a:rPr lang="en-US" sz="2400" dirty="0"/>
              <a:t>, </a:t>
            </a:r>
            <a:r>
              <a:rPr lang="en-US" sz="2400" dirty="0" err="1"/>
              <a:t>silisyum</a:t>
            </a:r>
            <a:r>
              <a:rPr lang="en-US" sz="2400" dirty="0"/>
              <a:t>, </a:t>
            </a:r>
            <a:r>
              <a:rPr lang="en-US" sz="2400" dirty="0" err="1"/>
              <a:t>mangan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çinkodur</a:t>
            </a:r>
            <a:r>
              <a:rPr lang="en-US" sz="2400" dirty="0"/>
              <a:t>.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255301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412876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Magnezyum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Magnezyumun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göze</a:t>
            </a:r>
            <a:r>
              <a:rPr lang="en-US" sz="2400" dirty="0"/>
              <a:t> </a:t>
            </a:r>
            <a:r>
              <a:rPr lang="en-US" sz="2400" dirty="0" err="1" smtClean="0"/>
              <a:t>çarpıcı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özelliği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yoğunluğudur</a:t>
            </a:r>
            <a:r>
              <a:rPr lang="en-US" sz="2400" dirty="0" smtClean="0"/>
              <a:t>, </a:t>
            </a:r>
            <a:r>
              <a:rPr lang="en-US" sz="2400" dirty="0" err="1" smtClean="0"/>
              <a:t>yaklaşık</a:t>
            </a:r>
            <a:r>
              <a:rPr lang="en-US" sz="2400" dirty="0" smtClean="0"/>
              <a:t> </a:t>
            </a:r>
            <a:r>
              <a:rPr lang="tr-TR" sz="2400" dirty="0"/>
              <a:t>1.7 </a:t>
            </a:r>
            <a:r>
              <a:rPr lang="tr-TR" sz="2400" dirty="0" smtClean="0"/>
              <a:t>g/cm</a:t>
            </a:r>
            <a:r>
              <a:rPr lang="tr-TR" sz="2400" baseline="30000" dirty="0" smtClean="0"/>
              <a:t>3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değer</a:t>
            </a:r>
            <a:r>
              <a:rPr lang="en-US" sz="2400" dirty="0" smtClean="0"/>
              <a:t> </a:t>
            </a:r>
            <a:r>
              <a:rPr lang="en-US" sz="2400" dirty="0" err="1" smtClean="0"/>
              <a:t>yapı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malzemeleri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sebeple</a:t>
            </a:r>
            <a:r>
              <a:rPr lang="en-US" sz="2400" dirty="0" smtClean="0"/>
              <a:t>, </a:t>
            </a:r>
            <a:r>
              <a:rPr lang="en-US" sz="2400" dirty="0" err="1" smtClean="0"/>
              <a:t>uçak</a:t>
            </a:r>
            <a:r>
              <a:rPr lang="en-US" sz="2400" dirty="0" smtClean="0"/>
              <a:t> </a:t>
            </a:r>
            <a:r>
              <a:rPr lang="en-US" sz="2400" dirty="0" err="1" smtClean="0"/>
              <a:t>parçaları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ağırlığın</a:t>
            </a:r>
            <a:r>
              <a:rPr lang="en-US" sz="2400" dirty="0" smtClean="0"/>
              <a:t> </a:t>
            </a:r>
            <a:r>
              <a:rPr lang="en-US" sz="2400" dirty="0" err="1" smtClean="0"/>
              <a:t>önemli</a:t>
            </a:r>
            <a:r>
              <a:rPr lang="en-US" sz="2400" dirty="0" smtClean="0"/>
              <a:t> </a:t>
            </a:r>
            <a:r>
              <a:rPr lang="en-US" sz="2400" dirty="0" err="1" smtClean="0"/>
              <a:t>olduğu</a:t>
            </a:r>
            <a:r>
              <a:rPr lang="en-US" sz="2400" dirty="0" smtClean="0"/>
              <a:t> </a:t>
            </a:r>
            <a:r>
              <a:rPr lang="en-US" sz="2400" dirty="0" err="1" smtClean="0"/>
              <a:t>uygulama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Magnezyum</a:t>
            </a:r>
            <a:r>
              <a:rPr lang="en-US" sz="2400" dirty="0" smtClean="0"/>
              <a:t> </a:t>
            </a:r>
            <a:r>
              <a:rPr lang="en-US" sz="2400" dirty="0" err="1" smtClean="0"/>
              <a:t>sıkı</a:t>
            </a:r>
            <a:r>
              <a:rPr lang="en-US" sz="2400" dirty="0" smtClean="0"/>
              <a:t> </a:t>
            </a:r>
            <a:r>
              <a:rPr lang="en-US" sz="2400" dirty="0" err="1" smtClean="0"/>
              <a:t>düzen</a:t>
            </a:r>
            <a:r>
              <a:rPr lang="en-US" sz="2400" dirty="0" smtClean="0"/>
              <a:t> </a:t>
            </a:r>
            <a:r>
              <a:rPr lang="en-US" sz="2400" dirty="0" err="1" smtClean="0"/>
              <a:t>hegzagonal</a:t>
            </a:r>
            <a:r>
              <a:rPr lang="en-US" sz="2400" dirty="0" smtClean="0"/>
              <a:t> </a:t>
            </a:r>
            <a:r>
              <a:rPr lang="en-US" sz="2400" dirty="0" err="1" smtClean="0"/>
              <a:t>yapıya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elastik</a:t>
            </a:r>
            <a:r>
              <a:rPr lang="en-US" sz="2400" dirty="0" smtClean="0"/>
              <a:t> </a:t>
            </a:r>
            <a:r>
              <a:rPr lang="en-US" sz="2400" dirty="0" err="1" smtClean="0"/>
              <a:t>modülü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</a:t>
            </a:r>
            <a:r>
              <a:rPr lang="en-US" sz="2400" dirty="0" smtClean="0"/>
              <a:t> </a:t>
            </a:r>
            <a:r>
              <a:rPr lang="tr-TR" sz="2400" dirty="0" smtClean="0"/>
              <a:t>45 </a:t>
            </a:r>
            <a:r>
              <a:rPr lang="tr-TR" sz="2400" dirty="0" err="1" smtClean="0"/>
              <a:t>Gpa</a:t>
            </a:r>
            <a:r>
              <a:rPr lang="en-US" sz="2400" dirty="0" smtClean="0"/>
              <a:t>’</a:t>
            </a:r>
            <a:r>
              <a:rPr lang="en-US" sz="2400" dirty="0" err="1" smtClean="0"/>
              <a:t>dır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magnezyum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alaşımlarını</a:t>
            </a:r>
            <a:r>
              <a:rPr lang="en-US" sz="2400" dirty="0" smtClean="0"/>
              <a:t> </a:t>
            </a:r>
            <a:r>
              <a:rPr lang="en-US" sz="2400" dirty="0" err="1" smtClean="0"/>
              <a:t>deforme</a:t>
            </a:r>
            <a:r>
              <a:rPr lang="en-US" sz="2400" dirty="0" smtClean="0"/>
              <a:t> </a:t>
            </a:r>
            <a:r>
              <a:rPr lang="en-US" sz="2400" dirty="0" err="1" smtClean="0"/>
              <a:t>etmek</a:t>
            </a:r>
            <a:r>
              <a:rPr lang="en-US" sz="2400" dirty="0" smtClean="0"/>
              <a:t> </a:t>
            </a:r>
            <a:r>
              <a:rPr lang="en-US" sz="2400" dirty="0" err="1" smtClean="0"/>
              <a:t>zordur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Tavlama</a:t>
            </a:r>
            <a:r>
              <a:rPr lang="en-US" sz="2400" dirty="0" smtClean="0"/>
              <a:t> </a:t>
            </a:r>
            <a:r>
              <a:rPr lang="en-US" sz="2400" dirty="0" err="1" smtClean="0"/>
              <a:t>yapmadan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deforme</a:t>
            </a:r>
            <a:r>
              <a:rPr lang="en-US" sz="2400" dirty="0" smtClean="0"/>
              <a:t> </a:t>
            </a:r>
            <a:r>
              <a:rPr lang="en-US" sz="2400" dirty="0" err="1" smtClean="0"/>
              <a:t>edilebilir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Bunun</a:t>
            </a:r>
            <a:r>
              <a:rPr lang="en-US" sz="2400" dirty="0" smtClean="0"/>
              <a:t> </a:t>
            </a:r>
            <a:r>
              <a:rPr lang="en-US" sz="2400" dirty="0" err="1" smtClean="0"/>
              <a:t>sonucunda</a:t>
            </a:r>
            <a:r>
              <a:rPr lang="en-US" sz="2400" dirty="0" smtClean="0"/>
              <a:t>, </a:t>
            </a:r>
            <a:r>
              <a:rPr lang="en-US" sz="2400" dirty="0" err="1" smtClean="0"/>
              <a:t>fabrikasyonu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döküm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da </a:t>
            </a:r>
            <a:r>
              <a:rPr lang="tr-TR" sz="2400" dirty="0" smtClean="0"/>
              <a:t>200</a:t>
            </a:r>
            <a:r>
              <a:rPr lang="en-US" sz="2400" dirty="0" smtClean="0"/>
              <a:t> - </a:t>
            </a:r>
            <a:r>
              <a:rPr lang="tr-TR" sz="2400" dirty="0" smtClean="0"/>
              <a:t>350 </a:t>
            </a:r>
            <a:r>
              <a:rPr lang="tr-TR" sz="2400" dirty="0"/>
              <a:t>°C </a:t>
            </a:r>
            <a:r>
              <a:rPr lang="en-US" sz="2400" dirty="0" err="1" smtClean="0"/>
              <a:t>arasında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Magnezyum</a:t>
            </a:r>
            <a:r>
              <a:rPr lang="en-US" sz="2400" dirty="0" smtClean="0"/>
              <a:t>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erime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Kimyasal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kararsızdır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deniz</a:t>
            </a:r>
            <a:r>
              <a:rPr lang="en-US" sz="2400" dirty="0" smtClean="0"/>
              <a:t> </a:t>
            </a:r>
            <a:r>
              <a:rPr lang="en-US" sz="2400" dirty="0" err="1" smtClean="0"/>
              <a:t>ortamında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korozyona</a:t>
            </a:r>
            <a:r>
              <a:rPr lang="en-US" sz="2400" dirty="0" smtClean="0"/>
              <a:t> </a:t>
            </a:r>
            <a:r>
              <a:rPr lang="en-US" sz="2400" dirty="0" err="1" smtClean="0"/>
              <a:t>uğrayabilir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Ama</a:t>
            </a:r>
            <a:r>
              <a:rPr lang="en-US" sz="2400" dirty="0" smtClean="0"/>
              <a:t> normal </a:t>
            </a:r>
            <a:r>
              <a:rPr lang="en-US" sz="2400" dirty="0" err="1" smtClean="0"/>
              <a:t>atmosferde</a:t>
            </a:r>
            <a:r>
              <a:rPr lang="en-US" sz="2400" dirty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oksidasyon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iyidir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430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502044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Magnezyum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Magnezyum</a:t>
            </a:r>
            <a:r>
              <a:rPr lang="en-US" sz="2400" dirty="0" smtClean="0"/>
              <a:t> </a:t>
            </a:r>
            <a:r>
              <a:rPr lang="en-US" sz="2400" dirty="0" err="1" smtClean="0"/>
              <a:t>şu</a:t>
            </a:r>
            <a:r>
              <a:rPr lang="en-US" sz="2400" dirty="0" smtClean="0"/>
              <a:t> </a:t>
            </a:r>
            <a:r>
              <a:rPr lang="en-US" sz="2400" dirty="0" err="1" smtClean="0"/>
              <a:t>anda</a:t>
            </a:r>
            <a:r>
              <a:rPr lang="en-US" sz="2400" dirty="0" smtClean="0"/>
              <a:t> </a:t>
            </a:r>
            <a:r>
              <a:rPr lang="en-US" sz="2400" dirty="0" err="1" smtClean="0"/>
              <a:t>birçok</a:t>
            </a:r>
            <a:r>
              <a:rPr lang="en-US" sz="2400" dirty="0" smtClean="0"/>
              <a:t> el </a:t>
            </a:r>
            <a:r>
              <a:rPr lang="en-US" sz="2400" dirty="0" err="1" smtClean="0"/>
              <a:t>aletinde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 </a:t>
            </a:r>
            <a:r>
              <a:rPr lang="en-US" sz="2400" dirty="0" err="1" smtClean="0"/>
              <a:t>Zincir</a:t>
            </a:r>
            <a:r>
              <a:rPr lang="en-US" sz="2400" dirty="0" smtClean="0"/>
              <a:t> </a:t>
            </a:r>
            <a:r>
              <a:rPr lang="en-US" sz="2400" dirty="0" err="1" smtClean="0"/>
              <a:t>testere</a:t>
            </a:r>
            <a:r>
              <a:rPr lang="en-US" sz="2400" dirty="0" smtClean="0"/>
              <a:t>, </a:t>
            </a:r>
            <a:r>
              <a:rPr lang="en-US" sz="2400" dirty="0" err="1" smtClean="0"/>
              <a:t>elektrikli</a:t>
            </a:r>
            <a:r>
              <a:rPr lang="en-US" sz="2400" dirty="0" smtClean="0"/>
              <a:t> </a:t>
            </a:r>
            <a:r>
              <a:rPr lang="en-US" sz="2400" dirty="0" err="1" smtClean="0"/>
              <a:t>takımlar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çalı</a:t>
            </a:r>
            <a:r>
              <a:rPr lang="en-US" sz="2400" dirty="0" smtClean="0"/>
              <a:t> </a:t>
            </a:r>
            <a:r>
              <a:rPr lang="en-US" sz="2400" dirty="0" err="1" smtClean="0"/>
              <a:t>budama</a:t>
            </a:r>
            <a:r>
              <a:rPr lang="en-US" sz="2400" dirty="0" smtClean="0"/>
              <a:t> </a:t>
            </a:r>
            <a:r>
              <a:rPr lang="en-US" sz="2400" dirty="0" err="1" smtClean="0"/>
              <a:t>makası</a:t>
            </a:r>
            <a:r>
              <a:rPr lang="en-US" sz="2400" dirty="0" smtClean="0"/>
              <a:t> </a:t>
            </a:r>
            <a:r>
              <a:rPr lang="en-US" sz="2400" dirty="0" err="1" smtClean="0"/>
              <a:t>buna</a:t>
            </a:r>
            <a:r>
              <a:rPr lang="en-US" sz="2400" dirty="0" smtClean="0"/>
              <a:t> </a:t>
            </a:r>
            <a:r>
              <a:rPr lang="en-US" sz="2400" dirty="0" err="1" smtClean="0"/>
              <a:t>örnektir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Otomobil</a:t>
            </a:r>
            <a:r>
              <a:rPr lang="en-US" sz="2400" dirty="0" smtClean="0"/>
              <a:t> </a:t>
            </a:r>
            <a:r>
              <a:rPr lang="en-US" sz="2400" dirty="0" err="1" smtClean="0"/>
              <a:t>parçalarında</a:t>
            </a:r>
            <a:r>
              <a:rPr lang="en-US" sz="2400" dirty="0" smtClean="0"/>
              <a:t> da </a:t>
            </a:r>
            <a:r>
              <a:rPr lang="en-US" sz="2400" dirty="0" err="1" smtClean="0"/>
              <a:t>kullanımı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 </a:t>
            </a:r>
            <a:r>
              <a:rPr lang="en-US" sz="2400" dirty="0" err="1" smtClean="0"/>
              <a:t>Ön</a:t>
            </a:r>
            <a:r>
              <a:rPr lang="en-US" sz="2400" dirty="0" smtClean="0"/>
              <a:t> ask </a:t>
            </a:r>
            <a:r>
              <a:rPr lang="en-US" sz="2400" dirty="0" err="1" smtClean="0"/>
              <a:t>tekerleri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kolonları</a:t>
            </a:r>
            <a:r>
              <a:rPr lang="en-US" sz="2400" dirty="0" smtClean="0"/>
              <a:t>, </a:t>
            </a:r>
            <a:r>
              <a:rPr lang="en-US" sz="2400" dirty="0" err="1"/>
              <a:t>koltuk</a:t>
            </a:r>
            <a:r>
              <a:rPr lang="en-US" sz="2400" dirty="0"/>
              <a:t> </a:t>
            </a:r>
            <a:r>
              <a:rPr lang="en-US" sz="2400" dirty="0" err="1" smtClean="0"/>
              <a:t>iskeleti</a:t>
            </a:r>
            <a:r>
              <a:rPr lang="en-US" sz="2400" dirty="0" smtClean="0"/>
              <a:t> </a:t>
            </a:r>
            <a:r>
              <a:rPr lang="en-US" sz="2400" dirty="0" err="1" smtClean="0"/>
              <a:t>şanzıman</a:t>
            </a:r>
            <a:r>
              <a:rPr lang="en-US" sz="2400" dirty="0" smtClean="0"/>
              <a:t> </a:t>
            </a:r>
            <a:r>
              <a:rPr lang="en-US" sz="2400" dirty="0" err="1" smtClean="0"/>
              <a:t>kutusu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Sesli-görüntülü</a:t>
            </a:r>
            <a:r>
              <a:rPr lang="en-US" sz="2400" dirty="0" smtClean="0"/>
              <a:t> </a:t>
            </a:r>
            <a:r>
              <a:rPr lang="en-US" sz="2400" dirty="0" err="1" smtClean="0"/>
              <a:t>iletişim</a:t>
            </a:r>
            <a:r>
              <a:rPr lang="en-US" sz="2400" dirty="0" smtClean="0"/>
              <a:t> </a:t>
            </a:r>
            <a:r>
              <a:rPr lang="en-US" sz="2400" dirty="0" err="1" smtClean="0"/>
              <a:t>cihazlarında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bilgisayarlarda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tr-TR" sz="2400" dirty="0"/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9453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Çelikler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alaşımıdır</a:t>
            </a:r>
            <a:r>
              <a:rPr lang="en-US" sz="2400" dirty="0" smtClean="0"/>
              <a:t>, </a:t>
            </a:r>
            <a:r>
              <a:rPr lang="en-US" sz="2400" dirty="0" err="1" smtClean="0"/>
              <a:t>bazen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miktarlarda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malzemlerini</a:t>
            </a:r>
            <a:r>
              <a:rPr lang="en-US" sz="2400" dirty="0" smtClean="0"/>
              <a:t> </a:t>
            </a:r>
            <a:r>
              <a:rPr lang="en-US" sz="2400" dirty="0" err="1" smtClean="0"/>
              <a:t>içerebilirler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kompozisyonlara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/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işlemlere</a:t>
            </a:r>
            <a:r>
              <a:rPr lang="en-US" sz="2400" dirty="0" smtClean="0"/>
              <a:t> </a:t>
            </a:r>
            <a:r>
              <a:rPr lang="en-US" sz="2400" dirty="0" err="1" smtClean="0"/>
              <a:t>maruz</a:t>
            </a:r>
            <a:r>
              <a:rPr lang="en-US" sz="2400" dirty="0" smtClean="0"/>
              <a:t> </a:t>
            </a:r>
            <a:r>
              <a:rPr lang="en-US" sz="2400" dirty="0" err="1" smtClean="0"/>
              <a:t>bırakılmış</a:t>
            </a:r>
            <a:r>
              <a:rPr lang="en-US" sz="2400" dirty="0" smtClean="0"/>
              <a:t> </a:t>
            </a:r>
            <a:r>
              <a:rPr lang="en-US" sz="2400" dirty="0" err="1" smtClean="0"/>
              <a:t>binlerce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içerdiği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oranına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</a:t>
            </a:r>
            <a:r>
              <a:rPr lang="en-US" sz="2400" dirty="0" smtClean="0"/>
              <a:t> </a:t>
            </a:r>
            <a:r>
              <a:rPr lang="en-US" sz="2400" dirty="0" err="1" smtClean="0"/>
              <a:t>gösterir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oranı</a:t>
            </a:r>
            <a:r>
              <a:rPr lang="en-US" sz="2400" dirty="0" smtClean="0"/>
              <a:t>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 ağ%1’in </a:t>
            </a:r>
            <a:r>
              <a:rPr lang="en-US" sz="2400" dirty="0" err="1" smtClean="0"/>
              <a:t>altındadır</a:t>
            </a:r>
            <a:r>
              <a:rPr lang="en-US" sz="2400" dirty="0" smtClean="0"/>
              <a:t>. </a:t>
            </a:r>
            <a:r>
              <a:rPr lang="en-US" sz="2400" dirty="0" err="1" smtClean="0"/>
              <a:t>Yaygın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bilinen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,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konsantrasyonlarına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sınıflandırılır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endParaRPr lang="en-US" sz="2400" dirty="0" smtClean="0"/>
          </a:p>
          <a:p>
            <a:r>
              <a:rPr lang="en-US" sz="2400" dirty="0" err="1" smtClean="0"/>
              <a:t>Orta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endParaRPr lang="en-US" sz="2400" dirty="0" smtClean="0"/>
          </a:p>
          <a:p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Her </a:t>
            </a:r>
            <a:r>
              <a:rPr lang="en-US" sz="2400" dirty="0" err="1" smtClean="0"/>
              <a:t>sınıfın</a:t>
            </a:r>
            <a:r>
              <a:rPr lang="en-US" sz="2400" dirty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element </a:t>
            </a:r>
            <a:r>
              <a:rPr lang="en-US" sz="2400" dirty="0" err="1" smtClean="0"/>
              <a:t>konsantrasyonlarına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altsınıfları</a:t>
            </a:r>
            <a:r>
              <a:rPr lang="en-US" sz="2400" dirty="0" smtClean="0"/>
              <a:t> da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“Sade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r>
              <a:rPr lang="en-US" sz="2400" dirty="0" smtClean="0"/>
              <a:t>”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malzemesi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/>
              <a:t>sadece</a:t>
            </a:r>
            <a:r>
              <a:rPr lang="en-US" sz="2400" dirty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manganez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çelikleri</a:t>
            </a:r>
            <a:r>
              <a:rPr lang="en-US" sz="2400" dirty="0" smtClean="0"/>
              <a:t>”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birçok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elementinin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</a:t>
            </a:r>
            <a:r>
              <a:rPr lang="en-US" sz="2400" dirty="0" smtClean="0"/>
              <a:t> belli </a:t>
            </a:r>
            <a:r>
              <a:rPr lang="en-US" sz="2400" dirty="0" err="1" smtClean="0"/>
              <a:t>konsantrasyonlarda</a:t>
            </a:r>
            <a:r>
              <a:rPr lang="en-US" sz="2400" dirty="0" smtClean="0"/>
              <a:t> </a:t>
            </a:r>
            <a:r>
              <a:rPr lang="en-US" sz="2400" dirty="0" err="1" smtClean="0"/>
              <a:t>eklenmesi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90807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52" y="657070"/>
            <a:ext cx="12107732" cy="60987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50" b="1" dirty="0" err="1" smtClean="0"/>
              <a:t>Titantum</a:t>
            </a:r>
            <a:r>
              <a:rPr lang="en-US" sz="2350" b="1" dirty="0" smtClean="0"/>
              <a:t> </a:t>
            </a:r>
            <a:r>
              <a:rPr lang="en-US" sz="2350" b="1" dirty="0" err="1" smtClean="0"/>
              <a:t>ve</a:t>
            </a:r>
            <a:r>
              <a:rPr lang="en-US" sz="2350" b="1" dirty="0" smtClean="0"/>
              <a:t> </a:t>
            </a:r>
            <a:r>
              <a:rPr lang="en-US" sz="2350" b="1" dirty="0" err="1" smtClean="0"/>
              <a:t>Alaşımları</a:t>
            </a:r>
            <a:r>
              <a:rPr lang="en-US" sz="2350" b="1" dirty="0" smtClean="0"/>
              <a:t>:</a:t>
            </a:r>
          </a:p>
          <a:p>
            <a:pPr marL="0" indent="0">
              <a:buNone/>
            </a:pPr>
            <a:r>
              <a:rPr lang="en-US" sz="2350" dirty="0" err="1" smtClean="0"/>
              <a:t>Titanyum</a:t>
            </a:r>
            <a:r>
              <a:rPr lang="en-US" sz="2350" dirty="0" smtClean="0"/>
              <a:t> </a:t>
            </a:r>
            <a:r>
              <a:rPr lang="en-US" sz="2350" dirty="0" err="1" smtClean="0"/>
              <a:t>ve</a:t>
            </a:r>
            <a:r>
              <a:rPr lang="en-US" sz="2350" dirty="0" smtClean="0"/>
              <a:t> </a:t>
            </a:r>
            <a:r>
              <a:rPr lang="en-US" sz="2350" dirty="0" err="1" smtClean="0"/>
              <a:t>alaşımları</a:t>
            </a:r>
            <a:r>
              <a:rPr lang="en-US" sz="2350" dirty="0" smtClean="0"/>
              <a:t> </a:t>
            </a:r>
            <a:r>
              <a:rPr lang="en-US" sz="2350" dirty="0" err="1" smtClean="0"/>
              <a:t>yeni</a:t>
            </a:r>
            <a:r>
              <a:rPr lang="en-US" sz="2350" dirty="0" smtClean="0"/>
              <a:t> </a:t>
            </a:r>
            <a:r>
              <a:rPr lang="en-US" sz="2350" dirty="0" err="1" smtClean="0"/>
              <a:t>mühendislik</a:t>
            </a:r>
            <a:r>
              <a:rPr lang="en-US" sz="2350" dirty="0" smtClean="0"/>
              <a:t> </a:t>
            </a:r>
            <a:r>
              <a:rPr lang="en-US" sz="2350" dirty="0" err="1" smtClean="0"/>
              <a:t>malzemelerinden</a:t>
            </a:r>
            <a:r>
              <a:rPr lang="en-US" sz="2350" dirty="0" smtClean="0"/>
              <a:t> </a:t>
            </a:r>
            <a:r>
              <a:rPr lang="en-US" sz="2350" dirty="0" err="1" smtClean="0"/>
              <a:t>sayılabilir</a:t>
            </a:r>
            <a:r>
              <a:rPr lang="en-US" sz="2350" dirty="0" smtClean="0"/>
              <a:t>. </a:t>
            </a:r>
            <a:r>
              <a:rPr lang="en-US" sz="2350" dirty="0" err="1" smtClean="0"/>
              <a:t>Bunlar</a:t>
            </a:r>
            <a:r>
              <a:rPr lang="en-US" sz="2350" dirty="0" smtClean="0"/>
              <a:t> </a:t>
            </a:r>
            <a:r>
              <a:rPr lang="en-US" sz="2350" dirty="0" err="1" smtClean="0"/>
              <a:t>sıradışı</a:t>
            </a:r>
            <a:r>
              <a:rPr lang="en-US" sz="2350" dirty="0" smtClean="0"/>
              <a:t> </a:t>
            </a:r>
            <a:r>
              <a:rPr lang="en-US" sz="2350" dirty="0" err="1" smtClean="0"/>
              <a:t>özellikleri</a:t>
            </a:r>
            <a:r>
              <a:rPr lang="en-US" sz="2350" dirty="0" smtClean="0"/>
              <a:t> </a:t>
            </a:r>
            <a:r>
              <a:rPr lang="en-US" sz="2350" dirty="0" err="1" smtClean="0"/>
              <a:t>bir</a:t>
            </a:r>
            <a:r>
              <a:rPr lang="en-US" sz="2350" dirty="0" smtClean="0"/>
              <a:t> </a:t>
            </a:r>
            <a:r>
              <a:rPr lang="en-US" sz="2350" dirty="0" err="1" smtClean="0"/>
              <a:t>arada</a:t>
            </a:r>
            <a:r>
              <a:rPr lang="en-US" sz="2350" dirty="0" smtClean="0"/>
              <a:t> </a:t>
            </a:r>
            <a:r>
              <a:rPr lang="en-US" sz="2350" dirty="0" err="1" smtClean="0"/>
              <a:t>bulundurur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Saf</a:t>
            </a:r>
            <a:r>
              <a:rPr lang="en-US" sz="2350" dirty="0" smtClean="0"/>
              <a:t> metal </a:t>
            </a:r>
            <a:r>
              <a:rPr lang="en-US" sz="2350" dirty="0" err="1" smtClean="0"/>
              <a:t>hali</a:t>
            </a:r>
            <a:r>
              <a:rPr lang="en-US" sz="2350" dirty="0" smtClean="0"/>
              <a:t> </a:t>
            </a:r>
            <a:r>
              <a:rPr lang="en-US" sz="2350" dirty="0" err="1" smtClean="0"/>
              <a:t>düşük</a:t>
            </a:r>
            <a:r>
              <a:rPr lang="en-US" sz="2350" dirty="0" smtClean="0"/>
              <a:t> </a:t>
            </a:r>
            <a:r>
              <a:rPr lang="en-US" sz="2350" dirty="0" err="1" smtClean="0"/>
              <a:t>yoğunlukludur</a:t>
            </a:r>
            <a:r>
              <a:rPr lang="en-US" sz="2350" dirty="0" smtClean="0"/>
              <a:t> </a:t>
            </a:r>
            <a:r>
              <a:rPr lang="en-US" sz="2350" dirty="0"/>
              <a:t>(4.5 g/cm</a:t>
            </a:r>
            <a:r>
              <a:rPr lang="en-US" sz="2350" baseline="30000" dirty="0"/>
              <a:t>3</a:t>
            </a:r>
            <a:r>
              <a:rPr lang="en-US" sz="2350" dirty="0" smtClean="0"/>
              <a:t>), </a:t>
            </a:r>
            <a:r>
              <a:rPr lang="en-US" sz="2350" dirty="0" err="1" smtClean="0"/>
              <a:t>erime</a:t>
            </a:r>
            <a:r>
              <a:rPr lang="en-US" sz="2350" dirty="0" smtClean="0"/>
              <a:t> </a:t>
            </a:r>
            <a:r>
              <a:rPr lang="en-US" sz="2350" dirty="0" err="1" smtClean="0"/>
              <a:t>sıcaklığı</a:t>
            </a:r>
            <a:r>
              <a:rPr lang="en-US" sz="2350" dirty="0" smtClean="0"/>
              <a:t> </a:t>
            </a:r>
            <a:r>
              <a:rPr lang="en-US" sz="2350" dirty="0" err="1" smtClean="0"/>
              <a:t>yüksektir</a:t>
            </a:r>
            <a:r>
              <a:rPr lang="en-US" sz="2350" dirty="0" smtClean="0"/>
              <a:t> </a:t>
            </a:r>
            <a:r>
              <a:rPr lang="en-US" sz="2350" dirty="0"/>
              <a:t>(1668 °C</a:t>
            </a:r>
            <a:r>
              <a:rPr lang="en-US" sz="2350" dirty="0" smtClean="0"/>
              <a:t>), young </a:t>
            </a:r>
            <a:r>
              <a:rPr lang="en-US" sz="2350" dirty="0" err="1" smtClean="0"/>
              <a:t>modülü</a:t>
            </a:r>
            <a:r>
              <a:rPr lang="en-US" sz="2350" dirty="0" smtClean="0"/>
              <a:t> </a:t>
            </a:r>
            <a:r>
              <a:rPr lang="en-US" sz="2350" dirty="0" err="1" smtClean="0"/>
              <a:t>değeri</a:t>
            </a:r>
            <a:r>
              <a:rPr lang="en-US" sz="2350" dirty="0" smtClean="0"/>
              <a:t> </a:t>
            </a:r>
            <a:r>
              <a:rPr lang="en-US" sz="2350" dirty="0" err="1" smtClean="0"/>
              <a:t>ise</a:t>
            </a:r>
            <a:r>
              <a:rPr lang="en-US" sz="2350" dirty="0" smtClean="0"/>
              <a:t> </a:t>
            </a:r>
            <a:r>
              <a:rPr lang="en-US" sz="2350" dirty="0"/>
              <a:t>107 </a:t>
            </a:r>
            <a:r>
              <a:rPr lang="en-US" sz="2350" dirty="0" err="1" smtClean="0"/>
              <a:t>Gpa’dır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Titanyum</a:t>
            </a:r>
            <a:r>
              <a:rPr lang="en-US" sz="2350" dirty="0" smtClean="0"/>
              <a:t> </a:t>
            </a:r>
            <a:r>
              <a:rPr lang="en-US" sz="2350" dirty="0" err="1" smtClean="0"/>
              <a:t>alaşımları</a:t>
            </a:r>
            <a:r>
              <a:rPr lang="en-US" sz="2350" dirty="0" smtClean="0"/>
              <a:t> </a:t>
            </a:r>
            <a:r>
              <a:rPr lang="en-US" sz="2350" dirty="0" err="1" smtClean="0"/>
              <a:t>oldukça</a:t>
            </a:r>
            <a:r>
              <a:rPr lang="en-US" sz="2350" dirty="0" smtClean="0"/>
              <a:t> </a:t>
            </a:r>
            <a:r>
              <a:rPr lang="en-US" sz="2350" dirty="0" err="1" smtClean="0"/>
              <a:t>güçlüdür</a:t>
            </a:r>
            <a:r>
              <a:rPr lang="en-US" sz="2350" dirty="0" smtClean="0"/>
              <a:t>. </a:t>
            </a:r>
            <a:r>
              <a:rPr lang="en-US" sz="2350" dirty="0" err="1" smtClean="0"/>
              <a:t>Oda</a:t>
            </a:r>
            <a:r>
              <a:rPr lang="en-US" sz="2350" dirty="0" smtClean="0"/>
              <a:t> </a:t>
            </a:r>
            <a:r>
              <a:rPr lang="en-US" sz="2350" dirty="0" err="1" smtClean="0"/>
              <a:t>sıcaklığında</a:t>
            </a:r>
            <a:r>
              <a:rPr lang="en-US" sz="2350" dirty="0" smtClean="0"/>
              <a:t> </a:t>
            </a:r>
            <a:r>
              <a:rPr lang="en-US" sz="2350" dirty="0" err="1" smtClean="0"/>
              <a:t>çekme</a:t>
            </a:r>
            <a:r>
              <a:rPr lang="en-US" sz="2350" dirty="0" smtClean="0"/>
              <a:t> </a:t>
            </a:r>
            <a:r>
              <a:rPr lang="en-US" sz="2350" dirty="0" err="1" smtClean="0"/>
              <a:t>dayanımı</a:t>
            </a:r>
            <a:r>
              <a:rPr lang="en-US" sz="2350" dirty="0" smtClean="0"/>
              <a:t> 1400 </a:t>
            </a:r>
            <a:r>
              <a:rPr lang="en-US" sz="2350" dirty="0" err="1" smtClean="0"/>
              <a:t>Mpa’dır</a:t>
            </a:r>
            <a:r>
              <a:rPr lang="en-US" sz="2350" dirty="0"/>
              <a:t> </a:t>
            </a:r>
            <a:r>
              <a:rPr lang="en-US" sz="2350" dirty="0" err="1" smtClean="0"/>
              <a:t>ve</a:t>
            </a:r>
            <a:r>
              <a:rPr lang="en-US" sz="2350" dirty="0" smtClean="0"/>
              <a:t> </a:t>
            </a:r>
            <a:r>
              <a:rPr lang="en-US" sz="2350" dirty="0" err="1" smtClean="0"/>
              <a:t>bu</a:t>
            </a:r>
            <a:r>
              <a:rPr lang="en-US" sz="2350" dirty="0" smtClean="0"/>
              <a:t> </a:t>
            </a:r>
            <a:r>
              <a:rPr lang="en-US" sz="2350" dirty="0" err="1" smtClean="0"/>
              <a:t>sayede</a:t>
            </a:r>
            <a:r>
              <a:rPr lang="en-US" sz="2350" dirty="0" smtClean="0"/>
              <a:t> </a:t>
            </a:r>
            <a:r>
              <a:rPr lang="en-US" sz="2350" dirty="0" err="1" smtClean="0"/>
              <a:t>olağanüstü</a:t>
            </a:r>
            <a:r>
              <a:rPr lang="en-US" sz="2350" dirty="0" smtClean="0"/>
              <a:t> </a:t>
            </a:r>
            <a:r>
              <a:rPr lang="en-US" sz="2350" dirty="0" err="1" smtClean="0"/>
              <a:t>spesifik</a:t>
            </a:r>
            <a:r>
              <a:rPr lang="en-US" sz="2350" dirty="0" smtClean="0"/>
              <a:t> </a:t>
            </a:r>
            <a:r>
              <a:rPr lang="en-US" sz="2350" dirty="0" err="1" smtClean="0"/>
              <a:t>mukavemet</a:t>
            </a:r>
            <a:r>
              <a:rPr lang="en-US" sz="2350" dirty="0" smtClean="0"/>
              <a:t> </a:t>
            </a:r>
            <a:r>
              <a:rPr lang="en-US" sz="2350" dirty="0" err="1" smtClean="0"/>
              <a:t>sağlar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Ayrıca</a:t>
            </a:r>
            <a:r>
              <a:rPr lang="en-US" sz="2350" dirty="0" smtClean="0"/>
              <a:t>, </a:t>
            </a:r>
            <a:r>
              <a:rPr lang="en-US" sz="2350" dirty="0" err="1" smtClean="0"/>
              <a:t>bu</a:t>
            </a:r>
            <a:r>
              <a:rPr lang="en-US" sz="2350" dirty="0" smtClean="0"/>
              <a:t> </a:t>
            </a:r>
            <a:r>
              <a:rPr lang="en-US" sz="2350" dirty="0" err="1" smtClean="0"/>
              <a:t>alaşımlar</a:t>
            </a:r>
            <a:r>
              <a:rPr lang="en-US" sz="2350" dirty="0" smtClean="0"/>
              <a:t> </a:t>
            </a:r>
            <a:r>
              <a:rPr lang="en-US" sz="2350" dirty="0" err="1" smtClean="0"/>
              <a:t>yükseke</a:t>
            </a:r>
            <a:r>
              <a:rPr lang="en-US" sz="2350" dirty="0" smtClean="0"/>
              <a:t> </a:t>
            </a:r>
            <a:r>
              <a:rPr lang="en-US" sz="2350" dirty="0" err="1" smtClean="0"/>
              <a:t>sünekliğe</a:t>
            </a:r>
            <a:r>
              <a:rPr lang="en-US" sz="2350" dirty="0" smtClean="0"/>
              <a:t> </a:t>
            </a:r>
            <a:r>
              <a:rPr lang="en-US" sz="2350" dirty="0" err="1" smtClean="0"/>
              <a:t>sahiptir</a:t>
            </a:r>
            <a:r>
              <a:rPr lang="en-US" sz="2350" dirty="0" smtClean="0"/>
              <a:t> </a:t>
            </a:r>
            <a:r>
              <a:rPr lang="en-US" sz="2350" dirty="0" err="1" smtClean="0"/>
              <a:t>ve</a:t>
            </a:r>
            <a:r>
              <a:rPr lang="en-US" sz="2350" dirty="0" smtClean="0"/>
              <a:t> </a:t>
            </a:r>
            <a:r>
              <a:rPr lang="en-US" sz="2350" dirty="0" err="1" smtClean="0"/>
              <a:t>kolayca</a:t>
            </a:r>
            <a:r>
              <a:rPr lang="en-US" sz="2350" dirty="0" smtClean="0"/>
              <a:t> </a:t>
            </a:r>
            <a:r>
              <a:rPr lang="en-US" sz="2350" dirty="0" err="1" smtClean="0"/>
              <a:t>dövülerek</a:t>
            </a:r>
            <a:r>
              <a:rPr lang="en-US" sz="2350" dirty="0" smtClean="0"/>
              <a:t> </a:t>
            </a:r>
            <a:r>
              <a:rPr lang="en-US" sz="2350" dirty="0" err="1" smtClean="0"/>
              <a:t>işlenebilir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Titanyumun</a:t>
            </a:r>
            <a:r>
              <a:rPr lang="en-US" sz="2350" dirty="0" smtClean="0"/>
              <a:t> </a:t>
            </a:r>
            <a:r>
              <a:rPr lang="en-US" sz="2350" dirty="0" err="1" smtClean="0"/>
              <a:t>en</a:t>
            </a:r>
            <a:r>
              <a:rPr lang="en-US" sz="2350" dirty="0" smtClean="0"/>
              <a:t> </a:t>
            </a:r>
            <a:r>
              <a:rPr lang="en-US" sz="2350" dirty="0" err="1" smtClean="0"/>
              <a:t>önemli</a:t>
            </a:r>
            <a:r>
              <a:rPr lang="en-US" sz="2350" dirty="0" smtClean="0"/>
              <a:t> </a:t>
            </a:r>
            <a:r>
              <a:rPr lang="en-US" sz="2350" dirty="0" err="1" smtClean="0"/>
              <a:t>sınırlayıcı</a:t>
            </a:r>
            <a:r>
              <a:rPr lang="en-US" sz="2350" dirty="0" smtClean="0"/>
              <a:t> </a:t>
            </a:r>
            <a:r>
              <a:rPr lang="en-US" sz="2350" dirty="0" err="1" smtClean="0"/>
              <a:t>özelliği</a:t>
            </a:r>
            <a:r>
              <a:rPr lang="en-US" sz="2350" dirty="0" smtClean="0"/>
              <a:t> </a:t>
            </a:r>
            <a:r>
              <a:rPr lang="en-US" sz="2350" dirty="0" err="1" smtClean="0"/>
              <a:t>yüksek</a:t>
            </a:r>
            <a:r>
              <a:rPr lang="en-US" sz="2350" dirty="0" smtClean="0"/>
              <a:t> </a:t>
            </a:r>
            <a:r>
              <a:rPr lang="en-US" sz="2350" dirty="0" err="1" smtClean="0"/>
              <a:t>sıcaklıklarda</a:t>
            </a:r>
            <a:r>
              <a:rPr lang="en-US" sz="2350" dirty="0" smtClean="0"/>
              <a:t> </a:t>
            </a:r>
            <a:r>
              <a:rPr lang="en-US" sz="2350" dirty="0" err="1" smtClean="0"/>
              <a:t>kimyasal</a:t>
            </a:r>
            <a:r>
              <a:rPr lang="en-US" sz="2350" dirty="0" smtClean="0"/>
              <a:t> </a:t>
            </a:r>
            <a:r>
              <a:rPr lang="en-US" sz="2350" dirty="0" err="1" smtClean="0"/>
              <a:t>reaktifliğidir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smtClean="0"/>
              <a:t>Bu </a:t>
            </a:r>
            <a:r>
              <a:rPr lang="en-US" sz="2350" dirty="0" err="1" smtClean="0"/>
              <a:t>sebepten</a:t>
            </a:r>
            <a:r>
              <a:rPr lang="en-US" sz="2350" dirty="0" smtClean="0"/>
              <a:t> </a:t>
            </a:r>
            <a:r>
              <a:rPr lang="en-US" sz="2350" dirty="0" err="1" smtClean="0"/>
              <a:t>dolayı</a:t>
            </a:r>
            <a:r>
              <a:rPr lang="en-US" sz="2350" dirty="0" smtClean="0"/>
              <a:t> </a:t>
            </a:r>
            <a:r>
              <a:rPr lang="en-US" sz="2350" dirty="0" err="1" smtClean="0"/>
              <a:t>geleneksel</a:t>
            </a:r>
            <a:r>
              <a:rPr lang="en-US" sz="2350" dirty="0" smtClean="0"/>
              <a:t> </a:t>
            </a:r>
            <a:r>
              <a:rPr lang="en-US" sz="2350" dirty="0" err="1" smtClean="0"/>
              <a:t>olmayan</a:t>
            </a:r>
            <a:r>
              <a:rPr lang="en-US" sz="2350" dirty="0" smtClean="0"/>
              <a:t> </a:t>
            </a:r>
            <a:r>
              <a:rPr lang="en-US" sz="2350" dirty="0" err="1" smtClean="0"/>
              <a:t>yeni</a:t>
            </a:r>
            <a:r>
              <a:rPr lang="en-US" sz="2350" dirty="0" smtClean="0"/>
              <a:t> </a:t>
            </a:r>
            <a:r>
              <a:rPr lang="en-US" sz="2350" dirty="0" err="1" smtClean="0"/>
              <a:t>yöntemler</a:t>
            </a:r>
            <a:r>
              <a:rPr lang="en-US" sz="2350" dirty="0" smtClean="0"/>
              <a:t> </a:t>
            </a:r>
            <a:r>
              <a:rPr lang="en-US" sz="2350" dirty="0" err="1" smtClean="0"/>
              <a:t>geliştirilerek</a:t>
            </a:r>
            <a:r>
              <a:rPr lang="en-US" sz="2350" dirty="0" smtClean="0"/>
              <a:t> </a:t>
            </a:r>
            <a:r>
              <a:rPr lang="en-US" sz="2350" dirty="0" err="1" smtClean="0"/>
              <a:t>üretilmelidir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smtClean="0"/>
              <a:t>Bu durum da titanium </a:t>
            </a:r>
            <a:r>
              <a:rPr lang="en-US" sz="2350" dirty="0" err="1" smtClean="0"/>
              <a:t>alaşımlarının</a:t>
            </a:r>
            <a:r>
              <a:rPr lang="en-US" sz="2350" dirty="0" smtClean="0"/>
              <a:t> </a:t>
            </a:r>
            <a:r>
              <a:rPr lang="en-US" sz="2350" dirty="0" err="1" smtClean="0"/>
              <a:t>aşırı</a:t>
            </a:r>
            <a:r>
              <a:rPr lang="en-US" sz="2350" dirty="0" smtClean="0"/>
              <a:t> </a:t>
            </a:r>
            <a:r>
              <a:rPr lang="en-US" sz="2350" dirty="0" err="1" smtClean="0"/>
              <a:t>pahalı</a:t>
            </a:r>
            <a:r>
              <a:rPr lang="en-US" sz="2350" dirty="0" smtClean="0"/>
              <a:t> </a:t>
            </a:r>
            <a:r>
              <a:rPr lang="en-US" sz="2350" dirty="0" err="1" smtClean="0"/>
              <a:t>olmasına</a:t>
            </a:r>
            <a:r>
              <a:rPr lang="en-US" sz="2350" dirty="0" smtClean="0"/>
              <a:t> </a:t>
            </a:r>
            <a:r>
              <a:rPr lang="en-US" sz="2350" dirty="0" err="1" smtClean="0"/>
              <a:t>sebep</a:t>
            </a:r>
            <a:r>
              <a:rPr lang="en-US" sz="2350" dirty="0" smtClean="0"/>
              <a:t> </a:t>
            </a:r>
            <a:r>
              <a:rPr lang="en-US" sz="2350" dirty="0" err="1" smtClean="0"/>
              <a:t>olur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Titanyum</a:t>
            </a:r>
            <a:r>
              <a:rPr lang="en-US" sz="2350" dirty="0" smtClean="0"/>
              <a:t> </a:t>
            </a:r>
            <a:r>
              <a:rPr lang="en-US" sz="2350" dirty="0" err="1" smtClean="0"/>
              <a:t>alaşımlarının</a:t>
            </a:r>
            <a:r>
              <a:rPr lang="en-US" sz="2350" dirty="0" smtClean="0"/>
              <a:t> </a:t>
            </a:r>
            <a:r>
              <a:rPr lang="en-US" sz="2350" dirty="0" err="1" smtClean="0"/>
              <a:t>oda</a:t>
            </a:r>
            <a:r>
              <a:rPr lang="en-US" sz="2350" dirty="0" smtClean="0"/>
              <a:t> </a:t>
            </a:r>
            <a:r>
              <a:rPr lang="en-US" sz="2350" dirty="0" err="1" smtClean="0"/>
              <a:t>sıcaklığında</a:t>
            </a:r>
            <a:r>
              <a:rPr lang="en-US" sz="2350" dirty="0" smtClean="0"/>
              <a:t> </a:t>
            </a:r>
            <a:r>
              <a:rPr lang="en-US" sz="2350" dirty="0" err="1" smtClean="0"/>
              <a:t>korozyon</a:t>
            </a:r>
            <a:r>
              <a:rPr lang="en-US" sz="2350" dirty="0" smtClean="0"/>
              <a:t> </a:t>
            </a:r>
            <a:r>
              <a:rPr lang="en-US" sz="2350" dirty="0" err="1" smtClean="0"/>
              <a:t>dirençleri</a:t>
            </a:r>
            <a:r>
              <a:rPr lang="en-US" sz="2350" dirty="0" smtClean="0"/>
              <a:t> </a:t>
            </a:r>
            <a:r>
              <a:rPr lang="en-US" sz="2350" dirty="0" err="1" smtClean="0"/>
              <a:t>yüksektir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 smtClean="0"/>
              <a:t>Havadan</a:t>
            </a:r>
            <a:r>
              <a:rPr lang="en-US" sz="2350" dirty="0" smtClean="0"/>
              <a:t>, </a:t>
            </a:r>
            <a:r>
              <a:rPr lang="en-US" sz="2350" dirty="0" err="1" smtClean="0"/>
              <a:t>denizden</a:t>
            </a:r>
            <a:r>
              <a:rPr lang="en-US" sz="2350" dirty="0" smtClean="0"/>
              <a:t> </a:t>
            </a:r>
            <a:r>
              <a:rPr lang="en-US" sz="2350" dirty="0" err="1" smtClean="0"/>
              <a:t>ve</a:t>
            </a:r>
            <a:r>
              <a:rPr lang="en-US" sz="2350" dirty="0" smtClean="0"/>
              <a:t> </a:t>
            </a:r>
            <a:r>
              <a:rPr lang="en-US" sz="2350" dirty="0" err="1" smtClean="0"/>
              <a:t>endüstriyel</a:t>
            </a:r>
            <a:r>
              <a:rPr lang="en-US" sz="2350" dirty="0" smtClean="0"/>
              <a:t> </a:t>
            </a:r>
            <a:r>
              <a:rPr lang="en-US" sz="2350" dirty="0" err="1" smtClean="0"/>
              <a:t>ortamlardan</a:t>
            </a:r>
            <a:r>
              <a:rPr lang="en-US" sz="2350" dirty="0" smtClean="0"/>
              <a:t> </a:t>
            </a:r>
            <a:r>
              <a:rPr lang="en-US" sz="2350" dirty="0" err="1" smtClean="0"/>
              <a:t>neredeyse</a:t>
            </a:r>
            <a:r>
              <a:rPr lang="en-US" sz="2350" dirty="0" smtClean="0"/>
              <a:t> </a:t>
            </a:r>
            <a:r>
              <a:rPr lang="en-US" sz="2350" dirty="0" err="1" smtClean="0"/>
              <a:t>hiç</a:t>
            </a:r>
            <a:r>
              <a:rPr lang="en-US" sz="2350" dirty="0" smtClean="0"/>
              <a:t> </a:t>
            </a:r>
            <a:r>
              <a:rPr lang="en-US" sz="2350" dirty="0" err="1" smtClean="0"/>
              <a:t>etkilenmezler</a:t>
            </a:r>
            <a:r>
              <a:rPr lang="en-US" sz="2350" dirty="0" smtClean="0"/>
              <a:t>.</a:t>
            </a:r>
          </a:p>
          <a:p>
            <a:pPr marL="0" indent="0">
              <a:buNone/>
            </a:pPr>
            <a:r>
              <a:rPr lang="en-US" sz="2350" dirty="0" err="1"/>
              <a:t>Uçak</a:t>
            </a:r>
            <a:r>
              <a:rPr lang="en-US" sz="2350" dirty="0"/>
              <a:t> </a:t>
            </a:r>
            <a:r>
              <a:rPr lang="en-US" sz="2350" dirty="0" err="1"/>
              <a:t>parçalarında</a:t>
            </a:r>
            <a:r>
              <a:rPr lang="en-US" sz="2350" dirty="0"/>
              <a:t>, </a:t>
            </a:r>
            <a:r>
              <a:rPr lang="en-US" sz="2350" dirty="0" err="1"/>
              <a:t>uzay</a:t>
            </a:r>
            <a:r>
              <a:rPr lang="en-US" sz="2350" dirty="0"/>
              <a:t> </a:t>
            </a:r>
            <a:r>
              <a:rPr lang="en-US" sz="2350" dirty="0" err="1"/>
              <a:t>mekiklerinde</a:t>
            </a:r>
            <a:r>
              <a:rPr lang="en-US" sz="2350" dirty="0"/>
              <a:t>, </a:t>
            </a:r>
            <a:r>
              <a:rPr lang="en-US" sz="2350" dirty="0" err="1"/>
              <a:t>cerrahi</a:t>
            </a:r>
            <a:r>
              <a:rPr lang="en-US" sz="2350" dirty="0"/>
              <a:t> </a:t>
            </a:r>
            <a:r>
              <a:rPr lang="en-US" sz="2350" dirty="0" err="1"/>
              <a:t>implantlarda</a:t>
            </a:r>
            <a:r>
              <a:rPr lang="en-US" sz="2350" dirty="0"/>
              <a:t>, petrol </a:t>
            </a:r>
            <a:r>
              <a:rPr lang="en-US" sz="2350" dirty="0" err="1"/>
              <a:t>ve</a:t>
            </a:r>
            <a:r>
              <a:rPr lang="en-US" sz="2350" dirty="0"/>
              <a:t> </a:t>
            </a:r>
            <a:r>
              <a:rPr lang="en-US" sz="2350" dirty="0" err="1"/>
              <a:t>kimya</a:t>
            </a:r>
            <a:r>
              <a:rPr lang="en-US" sz="2350" dirty="0"/>
              <a:t> </a:t>
            </a:r>
            <a:r>
              <a:rPr lang="en-US" sz="2350" dirty="0" err="1"/>
              <a:t>endüstrisinde</a:t>
            </a:r>
            <a:r>
              <a:rPr lang="en-US" sz="2350" dirty="0"/>
              <a:t> </a:t>
            </a:r>
            <a:r>
              <a:rPr lang="en-US" sz="2350" dirty="0" err="1"/>
              <a:t>kullanılırlar</a:t>
            </a:r>
            <a:r>
              <a:rPr lang="en-US" sz="2350" dirty="0"/>
              <a:t>.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11588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412876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Refraktor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Metaller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erime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</a:t>
            </a:r>
            <a:r>
              <a:rPr lang="en-US" sz="2400" dirty="0" smtClean="0"/>
              <a:t>, </a:t>
            </a:r>
            <a:r>
              <a:rPr lang="en-US" sz="2400" dirty="0" err="1" smtClean="0"/>
              <a:t>refrakter</a:t>
            </a:r>
            <a:r>
              <a:rPr lang="en-US" sz="2400" dirty="0" smtClean="0"/>
              <a:t> metal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adlandırılır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Niyobyum</a:t>
            </a:r>
            <a:r>
              <a:rPr lang="en-US" sz="2400" dirty="0" smtClean="0"/>
              <a:t>,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, tungsten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tantal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öetallere</a:t>
            </a:r>
            <a:r>
              <a:rPr lang="en-US" sz="2400" dirty="0" smtClean="0"/>
              <a:t> </a:t>
            </a:r>
            <a:r>
              <a:rPr lang="en-US" sz="2400" dirty="0" err="1" smtClean="0"/>
              <a:t>örnektir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Erime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</a:t>
            </a:r>
            <a:r>
              <a:rPr lang="en-US" sz="2400" dirty="0" smtClean="0"/>
              <a:t> </a:t>
            </a:r>
            <a:r>
              <a:rPr lang="en-US" sz="2400" dirty="0" err="1" smtClean="0"/>
              <a:t>niyobyum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/>
              <a:t>2468 °C</a:t>
            </a:r>
            <a:r>
              <a:rPr lang="en-US" sz="2400" dirty="0" smtClean="0"/>
              <a:t> </a:t>
            </a:r>
            <a:r>
              <a:rPr lang="en-US" sz="2400" dirty="0" err="1" smtClean="0"/>
              <a:t>iken</a:t>
            </a:r>
            <a:r>
              <a:rPr lang="en-US" sz="2400" dirty="0" smtClean="0"/>
              <a:t> tungsten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/>
              <a:t>3410 °</a:t>
            </a:r>
            <a:r>
              <a:rPr lang="en-US" sz="2400" dirty="0" err="1" smtClean="0"/>
              <a:t>C’dir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bile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elastik</a:t>
            </a:r>
            <a:r>
              <a:rPr lang="en-US" sz="2400" dirty="0" smtClean="0"/>
              <a:t> </a:t>
            </a:r>
            <a:r>
              <a:rPr lang="en-US" sz="2400" dirty="0" err="1" smtClean="0"/>
              <a:t>modülüne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mukavemete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sertliğe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Uygulamaları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</a:t>
            </a:r>
            <a:r>
              <a:rPr lang="en-US" sz="2400" dirty="0" smtClean="0"/>
              <a:t> </a:t>
            </a:r>
            <a:r>
              <a:rPr lang="en-US" sz="2400" dirty="0" err="1" smtClean="0"/>
              <a:t>gösterir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Tantal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, </a:t>
            </a:r>
            <a:r>
              <a:rPr lang="en-US" sz="2400" dirty="0" err="1" smtClean="0"/>
              <a:t>çeliğe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alaşımlanarak</a:t>
            </a:r>
            <a:r>
              <a:rPr lang="en-US" sz="2400" dirty="0" smtClean="0"/>
              <a:t> </a:t>
            </a:r>
            <a:r>
              <a:rPr lang="en-US" sz="2400" dirty="0" err="1" smtClean="0"/>
              <a:t>korozyan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artırılır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Molibden</a:t>
            </a:r>
            <a:r>
              <a:rPr lang="en-US" sz="2400" dirty="0" smtClean="0"/>
              <a:t> </a:t>
            </a:r>
            <a:r>
              <a:rPr lang="en-US" sz="2400" dirty="0" err="1" smtClean="0"/>
              <a:t>alşımları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sıkma</a:t>
            </a:r>
            <a:r>
              <a:rPr lang="en-US" sz="2400" dirty="0" smtClean="0"/>
              <a:t> </a:t>
            </a:r>
            <a:r>
              <a:rPr lang="en-US" sz="2400" dirty="0" err="1" smtClean="0"/>
              <a:t>kalıplarında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uzay</a:t>
            </a:r>
            <a:r>
              <a:rPr lang="en-US" sz="2400" dirty="0" smtClean="0"/>
              <a:t> </a:t>
            </a:r>
            <a:r>
              <a:rPr lang="en-US" sz="2400" dirty="0" err="1" smtClean="0"/>
              <a:t>mekiklerinde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Tantal</a:t>
            </a:r>
            <a:r>
              <a:rPr lang="en-US" sz="2400" dirty="0" smtClean="0"/>
              <a:t> </a:t>
            </a:r>
            <a:r>
              <a:rPr lang="en-US" sz="2400" dirty="0" err="1" smtClean="0"/>
              <a:t>kimyasal</a:t>
            </a:r>
            <a:r>
              <a:rPr lang="en-US" sz="2400" dirty="0" smtClean="0"/>
              <a:t> </a:t>
            </a:r>
            <a:r>
              <a:rPr lang="en-US" sz="2400" dirty="0" err="1" smtClean="0"/>
              <a:t>maddelerden</a:t>
            </a:r>
            <a:r>
              <a:rPr lang="en-US" sz="2400" dirty="0" smtClean="0"/>
              <a:t> </a:t>
            </a:r>
            <a:r>
              <a:rPr lang="en-US" sz="2400" dirty="0" err="1" smtClean="0"/>
              <a:t>etkilenmez</a:t>
            </a:r>
            <a:r>
              <a:rPr lang="en-US" sz="2400" dirty="0" smtClean="0"/>
              <a:t>.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uygulamalarda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5096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412876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Değerli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Metaller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Değerli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kıymetli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</a:t>
            </a:r>
            <a:r>
              <a:rPr lang="en-US" sz="2400" dirty="0" smtClean="0"/>
              <a:t> </a:t>
            </a:r>
            <a:r>
              <a:rPr lang="en-US" sz="2400" dirty="0" err="1" smtClean="0"/>
              <a:t>sekiz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elementin</a:t>
            </a:r>
            <a:r>
              <a:rPr lang="en-US" sz="2400" dirty="0" smtClean="0"/>
              <a:t> </a:t>
            </a:r>
            <a:r>
              <a:rPr lang="en-US" sz="2400" dirty="0" err="1" smtClean="0"/>
              <a:t>bulunduğu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guruptur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Pahalılardır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üstün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Yumuşak</a:t>
            </a:r>
            <a:r>
              <a:rPr lang="en-US" sz="2400" dirty="0" smtClean="0"/>
              <a:t>, </a:t>
            </a: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oksidasyon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dirençleri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, </a:t>
            </a:r>
            <a:r>
              <a:rPr lang="en-US" sz="2400" dirty="0" err="1" smtClean="0"/>
              <a:t>altın</a:t>
            </a:r>
            <a:r>
              <a:rPr lang="en-US" sz="2400" dirty="0" smtClean="0"/>
              <a:t>, </a:t>
            </a:r>
            <a:r>
              <a:rPr lang="en-US" sz="2400" dirty="0" err="1" smtClean="0"/>
              <a:t>platin</a:t>
            </a:r>
            <a:r>
              <a:rPr lang="en-US" sz="2400" dirty="0" smtClean="0"/>
              <a:t>, </a:t>
            </a:r>
            <a:r>
              <a:rPr lang="en-US" sz="2400" dirty="0" err="1" smtClean="0"/>
              <a:t>paladyum</a:t>
            </a:r>
            <a:r>
              <a:rPr lang="en-US" sz="2400" dirty="0" smtClean="0"/>
              <a:t>, </a:t>
            </a:r>
            <a:r>
              <a:rPr lang="en-US" sz="2400" dirty="0" err="1" smtClean="0"/>
              <a:t>rodyum</a:t>
            </a:r>
            <a:r>
              <a:rPr lang="en-US" sz="2400" dirty="0" smtClean="0"/>
              <a:t>, </a:t>
            </a:r>
            <a:r>
              <a:rPr lang="en-US" sz="2400" dirty="0" err="1" smtClean="0"/>
              <a:t>rutenyum</a:t>
            </a:r>
            <a:r>
              <a:rPr lang="en-US" sz="2400" dirty="0" smtClean="0"/>
              <a:t>, </a:t>
            </a:r>
            <a:r>
              <a:rPr lang="en-US" sz="2400" dirty="0" err="1" smtClean="0"/>
              <a:t>iridyum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osmiyum</a:t>
            </a:r>
            <a:r>
              <a:rPr lang="en-US" sz="2400" dirty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guruptadır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Ilk </a:t>
            </a:r>
            <a:r>
              <a:rPr lang="en-US" sz="2400" dirty="0" err="1" smtClean="0"/>
              <a:t>üç</a:t>
            </a:r>
            <a:r>
              <a:rPr lang="en-US" sz="2400" dirty="0" smtClean="0"/>
              <a:t> element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 smtClean="0"/>
              <a:t>mücevher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altını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güçlendirmek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katı</a:t>
            </a:r>
            <a:r>
              <a:rPr lang="en-US" sz="2400" dirty="0" smtClean="0"/>
              <a:t> </a:t>
            </a:r>
            <a:r>
              <a:rPr lang="en-US" sz="2400" dirty="0" err="1" smtClean="0"/>
              <a:t>çözelti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alaşımlama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Som</a:t>
            </a:r>
            <a:r>
              <a:rPr lang="en-US" sz="2400" dirty="0" smtClean="0"/>
              <a:t> </a:t>
            </a: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yaklaşık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%7.5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vealtın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diş</a:t>
            </a:r>
            <a:r>
              <a:rPr lang="en-US" sz="2400" dirty="0" smtClean="0"/>
              <a:t> </a:t>
            </a:r>
            <a:r>
              <a:rPr lang="en-US" sz="2400" dirty="0" err="1" smtClean="0"/>
              <a:t>restorasyonunda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 </a:t>
            </a: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devrelerde</a:t>
            </a:r>
            <a:r>
              <a:rPr lang="en-US" sz="2400" dirty="0" smtClean="0"/>
              <a:t> </a:t>
            </a:r>
            <a:r>
              <a:rPr lang="en-US" sz="2400" dirty="0" err="1" smtClean="0"/>
              <a:t>elekrik</a:t>
            </a:r>
            <a:r>
              <a:rPr lang="en-US" sz="2400" dirty="0" smtClean="0"/>
              <a:t> </a:t>
            </a:r>
            <a:r>
              <a:rPr lang="en-US" sz="2400" dirty="0" err="1" smtClean="0"/>
              <a:t>kontakları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Platin</a:t>
            </a:r>
            <a:r>
              <a:rPr lang="en-US" sz="2400" dirty="0" smtClean="0"/>
              <a:t> </a:t>
            </a:r>
            <a:r>
              <a:rPr lang="en-US" sz="2400" dirty="0" err="1" smtClean="0"/>
              <a:t>kimyasal</a:t>
            </a:r>
            <a:r>
              <a:rPr lang="en-US" sz="2400" dirty="0" smtClean="0"/>
              <a:t> </a:t>
            </a:r>
            <a:r>
              <a:rPr lang="en-US" sz="2400" dirty="0" err="1" smtClean="0"/>
              <a:t>laboratuvar</a:t>
            </a:r>
            <a:r>
              <a:rPr lang="en-US" sz="2400" dirty="0" smtClean="0"/>
              <a:t> </a:t>
            </a:r>
            <a:r>
              <a:rPr lang="en-US" sz="2400" dirty="0" err="1" smtClean="0"/>
              <a:t>aletlerinde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0309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412876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Değerli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Metaller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Değerli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kıymetli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</a:t>
            </a:r>
            <a:r>
              <a:rPr lang="en-US" sz="2400" dirty="0" smtClean="0"/>
              <a:t> </a:t>
            </a:r>
            <a:r>
              <a:rPr lang="en-US" sz="2400" dirty="0" err="1" smtClean="0"/>
              <a:t>sekiz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elementin</a:t>
            </a:r>
            <a:r>
              <a:rPr lang="en-US" sz="2400" dirty="0" smtClean="0"/>
              <a:t> </a:t>
            </a:r>
            <a:r>
              <a:rPr lang="en-US" sz="2400" dirty="0" err="1" smtClean="0"/>
              <a:t>bulunduğu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guruptur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Pahalılardır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üstün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Yumuşak</a:t>
            </a:r>
            <a:r>
              <a:rPr lang="en-US" sz="2400" dirty="0" smtClean="0"/>
              <a:t>, </a:t>
            </a: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oksidasyon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dirençleri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, </a:t>
            </a:r>
            <a:r>
              <a:rPr lang="en-US" sz="2400" dirty="0" err="1" smtClean="0"/>
              <a:t>altın</a:t>
            </a:r>
            <a:r>
              <a:rPr lang="en-US" sz="2400" dirty="0" smtClean="0"/>
              <a:t>, </a:t>
            </a:r>
            <a:r>
              <a:rPr lang="en-US" sz="2400" dirty="0" err="1" smtClean="0"/>
              <a:t>platin</a:t>
            </a:r>
            <a:r>
              <a:rPr lang="en-US" sz="2400" dirty="0" smtClean="0"/>
              <a:t>, </a:t>
            </a:r>
            <a:r>
              <a:rPr lang="en-US" sz="2400" dirty="0" err="1" smtClean="0"/>
              <a:t>paladyum</a:t>
            </a:r>
            <a:r>
              <a:rPr lang="en-US" sz="2400" dirty="0" smtClean="0"/>
              <a:t>, </a:t>
            </a:r>
            <a:r>
              <a:rPr lang="en-US" sz="2400" dirty="0" err="1" smtClean="0"/>
              <a:t>rodyum</a:t>
            </a:r>
            <a:r>
              <a:rPr lang="en-US" sz="2400" dirty="0" smtClean="0"/>
              <a:t>, </a:t>
            </a:r>
            <a:r>
              <a:rPr lang="en-US" sz="2400" dirty="0" err="1" smtClean="0"/>
              <a:t>rutenyum</a:t>
            </a:r>
            <a:r>
              <a:rPr lang="en-US" sz="2400" dirty="0" smtClean="0"/>
              <a:t>, </a:t>
            </a:r>
            <a:r>
              <a:rPr lang="en-US" sz="2400" dirty="0" err="1" smtClean="0"/>
              <a:t>iridyum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osmiyum</a:t>
            </a:r>
            <a:r>
              <a:rPr lang="en-US" sz="2400" dirty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guruptadır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Ilk </a:t>
            </a:r>
            <a:r>
              <a:rPr lang="en-US" sz="2400" dirty="0" err="1" smtClean="0"/>
              <a:t>üç</a:t>
            </a:r>
            <a:r>
              <a:rPr lang="en-US" sz="2400" dirty="0" smtClean="0"/>
              <a:t> element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 smtClean="0"/>
              <a:t>mücevher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altını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güçlendirmek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katı</a:t>
            </a:r>
            <a:r>
              <a:rPr lang="en-US" sz="2400" dirty="0" smtClean="0"/>
              <a:t> </a:t>
            </a:r>
            <a:r>
              <a:rPr lang="en-US" sz="2400" dirty="0" err="1" smtClean="0"/>
              <a:t>çözelti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alaşımlama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Som</a:t>
            </a:r>
            <a:r>
              <a:rPr lang="en-US" sz="2400" dirty="0" smtClean="0"/>
              <a:t> </a:t>
            </a: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yaklaşık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%7.5 </a:t>
            </a:r>
            <a:r>
              <a:rPr lang="en-US" sz="2400" dirty="0" err="1" smtClean="0"/>
              <a:t>bakır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Gümüş</a:t>
            </a:r>
            <a:r>
              <a:rPr lang="en-US" sz="2400" dirty="0" smtClean="0"/>
              <a:t> </a:t>
            </a:r>
            <a:r>
              <a:rPr lang="en-US" sz="2400" dirty="0" err="1" smtClean="0"/>
              <a:t>vealtın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 </a:t>
            </a:r>
            <a:r>
              <a:rPr lang="en-US" sz="2400" dirty="0" err="1" smtClean="0"/>
              <a:t>diş</a:t>
            </a:r>
            <a:r>
              <a:rPr lang="en-US" sz="2400" dirty="0" smtClean="0"/>
              <a:t> </a:t>
            </a:r>
            <a:r>
              <a:rPr lang="en-US" sz="2400" dirty="0" err="1" smtClean="0"/>
              <a:t>restorasyonunda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 </a:t>
            </a: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devrelerde</a:t>
            </a:r>
            <a:r>
              <a:rPr lang="en-US" sz="2400" dirty="0" smtClean="0"/>
              <a:t> </a:t>
            </a:r>
            <a:r>
              <a:rPr lang="en-US" sz="2400" dirty="0" err="1" smtClean="0"/>
              <a:t>elekrik</a:t>
            </a:r>
            <a:r>
              <a:rPr lang="en-US" sz="2400" dirty="0" smtClean="0"/>
              <a:t> </a:t>
            </a:r>
            <a:r>
              <a:rPr lang="en-US" sz="2400" dirty="0" err="1" smtClean="0"/>
              <a:t>kontakları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altın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Platin</a:t>
            </a:r>
            <a:r>
              <a:rPr lang="en-US" sz="2400" dirty="0" smtClean="0"/>
              <a:t> </a:t>
            </a:r>
            <a:r>
              <a:rPr lang="en-US" sz="2400" dirty="0" err="1" smtClean="0"/>
              <a:t>kimyasal</a:t>
            </a:r>
            <a:r>
              <a:rPr lang="en-US" sz="2400" dirty="0" smtClean="0"/>
              <a:t> </a:t>
            </a:r>
            <a:r>
              <a:rPr lang="en-US" sz="2400" dirty="0" err="1" smtClean="0"/>
              <a:t>laboratuvar</a:t>
            </a:r>
            <a:r>
              <a:rPr lang="en-US" sz="2400" dirty="0" smtClean="0"/>
              <a:t> </a:t>
            </a:r>
            <a:r>
              <a:rPr lang="en-US" sz="2400" dirty="0" err="1" smtClean="0"/>
              <a:t>aletlerinde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kullanılabilir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706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Düşük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Karbonlu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miktarlarda</a:t>
            </a:r>
            <a:r>
              <a:rPr lang="en-US" sz="2400" dirty="0" smtClean="0"/>
              <a:t> </a:t>
            </a:r>
            <a:r>
              <a:rPr lang="en-US" sz="2400" dirty="0" err="1" smtClean="0"/>
              <a:t>üretilir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Genellikle</a:t>
            </a:r>
            <a:r>
              <a:rPr lang="en-US" sz="2400" dirty="0" smtClean="0"/>
              <a:t>, </a:t>
            </a:r>
            <a:r>
              <a:rPr lang="en-US" sz="2400" dirty="0" err="1" smtClean="0"/>
              <a:t>ağ</a:t>
            </a:r>
            <a:r>
              <a:rPr lang="en-US" sz="2400" dirty="0" smtClean="0"/>
              <a:t>% 0.25’den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konsantrasyonuna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Mukavemetlendirme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güçlendirme</a:t>
            </a:r>
            <a:r>
              <a:rPr lang="en-US" sz="2400" dirty="0" smtClean="0"/>
              <a:t>)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Mikroyapısı</a:t>
            </a:r>
            <a:r>
              <a:rPr lang="en-US" sz="2400" dirty="0" smtClean="0"/>
              <a:t> </a:t>
            </a:r>
            <a:r>
              <a:rPr lang="en-US" sz="2400" dirty="0" err="1" smtClean="0"/>
              <a:t>perlit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ferritten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Nispeten</a:t>
            </a:r>
            <a:r>
              <a:rPr lang="en-US" sz="2400" dirty="0" smtClean="0"/>
              <a:t> </a:t>
            </a:r>
            <a:r>
              <a:rPr lang="en-US" sz="2400" dirty="0" err="1" smtClean="0"/>
              <a:t>yumuşak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zayıftır</a:t>
            </a:r>
            <a:r>
              <a:rPr lang="en-US" sz="2400" dirty="0" smtClean="0"/>
              <a:t> </a:t>
            </a:r>
            <a:r>
              <a:rPr lang="en-US" sz="2400" dirty="0" err="1" smtClean="0"/>
              <a:t>fakat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iyi</a:t>
            </a:r>
            <a:r>
              <a:rPr lang="en-US" sz="2400" dirty="0" smtClean="0"/>
              <a:t> </a:t>
            </a:r>
            <a:r>
              <a:rPr lang="en-US" sz="2400" dirty="0" err="1" smtClean="0"/>
              <a:t>süneklik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tokluk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İşlenebilirliği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kaynaklanabilirliği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Üretimi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ucuz</a:t>
            </a:r>
            <a:r>
              <a:rPr lang="en-US" sz="2400" dirty="0" smtClean="0"/>
              <a:t> </a:t>
            </a:r>
            <a:r>
              <a:rPr lang="en-US" sz="2400" dirty="0" err="1" smtClean="0"/>
              <a:t>olanıdır</a:t>
            </a:r>
            <a:r>
              <a:rPr lang="en-US" sz="2400" dirty="0" smtClean="0"/>
              <a:t>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Otomobil</a:t>
            </a:r>
            <a:r>
              <a:rPr lang="en-US" sz="2400" dirty="0" smtClean="0"/>
              <a:t> </a:t>
            </a:r>
            <a:r>
              <a:rPr lang="en-US" sz="2400" dirty="0" err="1" smtClean="0"/>
              <a:t>bileşenleri</a:t>
            </a:r>
            <a:r>
              <a:rPr lang="en-US" sz="2400" dirty="0" smtClean="0"/>
              <a:t>, </a:t>
            </a:r>
            <a:r>
              <a:rPr lang="en-US" sz="2400" dirty="0" err="1" smtClean="0"/>
              <a:t>yapı</a:t>
            </a:r>
            <a:r>
              <a:rPr lang="en-US" sz="2400" dirty="0" smtClean="0"/>
              <a:t> </a:t>
            </a:r>
            <a:r>
              <a:rPr lang="en-US" sz="2400" dirty="0" err="1" smtClean="0"/>
              <a:t>profilleri</a:t>
            </a:r>
            <a:r>
              <a:rPr lang="en-US" sz="2400" dirty="0" smtClean="0"/>
              <a:t>,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boru</a:t>
            </a:r>
            <a:r>
              <a:rPr lang="en-US" sz="2400" dirty="0" smtClean="0"/>
              <a:t> </a:t>
            </a:r>
            <a:r>
              <a:rPr lang="en-US" sz="2400" dirty="0" err="1" smtClean="0"/>
              <a:t>hatlarında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binalarda</a:t>
            </a:r>
            <a:r>
              <a:rPr lang="en-US" sz="2400" dirty="0" smtClean="0"/>
              <a:t>, </a:t>
            </a:r>
            <a:r>
              <a:rPr lang="en-US" sz="2400" dirty="0" err="1" smtClean="0"/>
              <a:t>köprülerde</a:t>
            </a:r>
            <a:r>
              <a:rPr lang="en-US" sz="2400" dirty="0" smtClean="0"/>
              <a:t>, </a:t>
            </a:r>
            <a:r>
              <a:rPr lang="en-US" sz="2400" dirty="0" err="1" smtClean="0"/>
              <a:t>teneke</a:t>
            </a:r>
            <a:r>
              <a:rPr lang="en-US" sz="2400" dirty="0" smtClean="0"/>
              <a:t> </a:t>
            </a:r>
            <a:r>
              <a:rPr lang="en-US" sz="2400" dirty="0" err="1" smtClean="0"/>
              <a:t>kutularında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kullanılan</a:t>
            </a:r>
            <a:r>
              <a:rPr lang="en-US" sz="2400" dirty="0" smtClean="0"/>
              <a:t> </a:t>
            </a:r>
            <a:r>
              <a:rPr lang="en-US" sz="2400" dirty="0" err="1" smtClean="0"/>
              <a:t>saclar</a:t>
            </a:r>
            <a:r>
              <a:rPr lang="en-US" sz="2400" dirty="0" smtClean="0"/>
              <a:t> </a:t>
            </a:r>
            <a:r>
              <a:rPr lang="en-US" sz="2400" dirty="0" err="1" smtClean="0"/>
              <a:t>tipik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alanları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arasındadır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843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Yüksek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Dayanımlı</a:t>
            </a:r>
            <a:r>
              <a:rPr lang="en-US" sz="2400" b="1" dirty="0" smtClean="0"/>
              <a:t> – </a:t>
            </a:r>
            <a:r>
              <a:rPr lang="en-US" sz="2400" b="1" dirty="0" err="1" smtClean="0"/>
              <a:t>Düşük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Alaşımlı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Toplamda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konsantrasyonları</a:t>
            </a:r>
            <a:r>
              <a:rPr lang="en-US" sz="2400" dirty="0" smtClean="0"/>
              <a:t> %10’u </a:t>
            </a:r>
            <a:r>
              <a:rPr lang="en-US" sz="2400" dirty="0" err="1" smtClean="0"/>
              <a:t>geçmeyek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, vanadium, </a:t>
            </a:r>
            <a:r>
              <a:rPr lang="en-US" sz="2400" dirty="0" err="1" smtClean="0"/>
              <a:t>nikel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elementleri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sade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Isıl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Sünektir</a:t>
            </a:r>
            <a:r>
              <a:rPr lang="en-US" sz="2400" dirty="0" smtClean="0"/>
              <a:t>, </a:t>
            </a:r>
            <a:r>
              <a:rPr lang="en-US" sz="2400" dirty="0" err="1" smtClean="0"/>
              <a:t>şekil</a:t>
            </a:r>
            <a:r>
              <a:rPr lang="en-US" sz="2400" dirty="0" smtClean="0"/>
              <a:t> </a:t>
            </a:r>
            <a:r>
              <a:rPr lang="en-US" sz="2400" dirty="0" err="1" smtClean="0"/>
              <a:t>verilebilirdir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işlenebilirdir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sade</a:t>
            </a:r>
            <a:r>
              <a:rPr lang="en-US" sz="2400" dirty="0" smtClean="0"/>
              <a:t> </a:t>
            </a:r>
            <a:r>
              <a:rPr lang="en-US" sz="2400" dirty="0" err="1" smtClean="0"/>
              <a:t>korbon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çeliklerine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Yapısal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</a:t>
            </a:r>
            <a:r>
              <a:rPr lang="en-US" sz="2400" dirty="0" smtClean="0"/>
              <a:t>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uygulamalarda</a:t>
            </a:r>
            <a:r>
              <a:rPr lang="en-US" sz="2400" dirty="0" smtClean="0"/>
              <a:t> </a:t>
            </a:r>
            <a:r>
              <a:rPr lang="en-US" sz="2400" dirty="0" err="1" smtClean="0"/>
              <a:t>kritik</a:t>
            </a:r>
            <a:r>
              <a:rPr lang="en-US" sz="2400" dirty="0" smtClean="0"/>
              <a:t> </a:t>
            </a:r>
            <a:r>
              <a:rPr lang="en-US" sz="2400" dirty="0" err="1" smtClean="0"/>
              <a:t>öneme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Köprüler</a:t>
            </a:r>
            <a:endParaRPr lang="en-US" sz="2400" dirty="0" smtClean="0"/>
          </a:p>
          <a:p>
            <a:r>
              <a:rPr lang="en-US" sz="2400" dirty="0" err="1" smtClean="0"/>
              <a:t>Kuleler</a:t>
            </a:r>
            <a:endParaRPr lang="en-US" sz="2400" dirty="0" smtClean="0"/>
          </a:p>
          <a:p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binalarda</a:t>
            </a:r>
            <a:r>
              <a:rPr lang="en-US" sz="2400" dirty="0" smtClean="0"/>
              <a:t> </a:t>
            </a:r>
            <a:r>
              <a:rPr lang="en-US" sz="2400" dirty="0" err="1" smtClean="0"/>
              <a:t>destek</a:t>
            </a:r>
            <a:r>
              <a:rPr lang="en-US" sz="2400" dirty="0" smtClean="0"/>
              <a:t> </a:t>
            </a:r>
            <a:r>
              <a:rPr lang="en-US" sz="2400" dirty="0" err="1" smtClean="0"/>
              <a:t>kolonları</a:t>
            </a:r>
            <a:endParaRPr lang="en-US" sz="2400" dirty="0" smtClean="0"/>
          </a:p>
          <a:p>
            <a:r>
              <a:rPr lang="en-US" sz="2400" dirty="0" err="1" smtClean="0"/>
              <a:t>Basınçlı</a:t>
            </a:r>
            <a:r>
              <a:rPr lang="en-US" sz="2400" dirty="0" smtClean="0"/>
              <a:t> </a:t>
            </a:r>
            <a:r>
              <a:rPr lang="en-US" sz="2400" dirty="0" err="1" smtClean="0"/>
              <a:t>kaplar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86753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Orta</a:t>
            </a:r>
            <a:r>
              <a:rPr lang="en-US" sz="2400" b="1" dirty="0" smtClean="0"/>
              <a:t> </a:t>
            </a:r>
            <a:r>
              <a:rPr lang="en-US" sz="2400" b="1" dirty="0" err="1"/>
              <a:t>K</a:t>
            </a:r>
            <a:r>
              <a:rPr lang="en-US" sz="2400" b="1" dirty="0" err="1" smtClean="0"/>
              <a:t>arbonlu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konsantrasyonu</a:t>
            </a:r>
            <a:r>
              <a:rPr lang="en-US" sz="2400" dirty="0" smtClean="0"/>
              <a:t> %0.25 </a:t>
            </a:r>
            <a:r>
              <a:rPr lang="en-US" sz="2400" dirty="0" err="1" smtClean="0"/>
              <a:t>ile</a:t>
            </a:r>
            <a:r>
              <a:rPr lang="en-US" sz="2400" dirty="0" smtClean="0"/>
              <a:t> %0.6 </a:t>
            </a:r>
            <a:r>
              <a:rPr lang="en-US" sz="2400" dirty="0" err="1" smtClean="0"/>
              <a:t>arasındadır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Ostenitleme</a:t>
            </a:r>
            <a:r>
              <a:rPr lang="en-US" sz="2400" dirty="0" smtClean="0"/>
              <a:t>,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verme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tavlama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Mikroyapısı</a:t>
            </a:r>
            <a:r>
              <a:rPr lang="en-US" sz="2400" dirty="0" smtClean="0"/>
              <a:t> </a:t>
            </a:r>
            <a:r>
              <a:rPr lang="en-US" sz="2400" dirty="0" err="1" smtClean="0"/>
              <a:t>tavlı</a:t>
            </a:r>
            <a:r>
              <a:rPr lang="en-US" sz="2400" dirty="0" smtClean="0"/>
              <a:t> (</a:t>
            </a:r>
            <a:r>
              <a:rPr lang="en-US" sz="2400" dirty="0" err="1" smtClean="0"/>
              <a:t>menevişli</a:t>
            </a:r>
            <a:r>
              <a:rPr lang="en-US" sz="2400" dirty="0" smtClean="0"/>
              <a:t>) </a:t>
            </a:r>
            <a:r>
              <a:rPr lang="en-US" sz="2400" dirty="0" err="1" smtClean="0"/>
              <a:t>martensitten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Sertleşebilirlikleri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düşüktür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Krom</a:t>
            </a:r>
            <a:r>
              <a:rPr lang="en-US" sz="2400" dirty="0" smtClean="0"/>
              <a:t>, </a:t>
            </a:r>
            <a:r>
              <a:rPr lang="en-US" sz="2400" dirty="0" err="1" smtClean="0"/>
              <a:t>nikel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 </a:t>
            </a:r>
            <a:r>
              <a:rPr lang="en-US" sz="2400" dirty="0" err="1" smtClean="0"/>
              <a:t>eklenmesi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kapasiteleri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gelişir</a:t>
            </a:r>
            <a:r>
              <a:rPr lang="en-US" sz="2400" dirty="0" smtClean="0"/>
              <a:t>. </a:t>
            </a:r>
            <a:r>
              <a:rPr lang="en-US" sz="2400" dirty="0" err="1" smtClean="0"/>
              <a:t>Bunun</a:t>
            </a:r>
            <a:r>
              <a:rPr lang="en-US" sz="2400" dirty="0" smtClean="0"/>
              <a:t> </a:t>
            </a:r>
            <a:r>
              <a:rPr lang="en-US" sz="2400" dirty="0" err="1" smtClean="0"/>
              <a:t>sonucunda</a:t>
            </a:r>
            <a:r>
              <a:rPr lang="en-US" sz="2400" dirty="0" smtClean="0"/>
              <a:t>,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mukavemet-süneklik</a:t>
            </a:r>
            <a:r>
              <a:rPr lang="en-US" sz="2400" dirty="0" smtClean="0"/>
              <a:t> </a:t>
            </a:r>
            <a:r>
              <a:rPr lang="en-US" sz="2400" dirty="0" err="1" smtClean="0"/>
              <a:t>kombinasyonları</a:t>
            </a:r>
            <a:r>
              <a:rPr lang="en-US" sz="2400" dirty="0" smtClean="0"/>
              <a:t> </a:t>
            </a:r>
            <a:r>
              <a:rPr lang="en-US" sz="2400" dirty="0" err="1" smtClean="0"/>
              <a:t>elde</a:t>
            </a:r>
            <a:r>
              <a:rPr lang="en-US" sz="2400" dirty="0" smtClean="0"/>
              <a:t> </a:t>
            </a:r>
            <a:r>
              <a:rPr lang="en-US" sz="2400" dirty="0" err="1" smtClean="0"/>
              <a:t>edilebilir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Isıl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görmüş</a:t>
            </a:r>
            <a:r>
              <a:rPr lang="en-US" sz="2400" dirty="0" smtClean="0"/>
              <a:t> </a:t>
            </a:r>
            <a:r>
              <a:rPr lang="en-US" sz="2400" dirty="0" err="1" smtClean="0"/>
              <a:t>olanlar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çeliklerden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güçlüdür</a:t>
            </a:r>
            <a:r>
              <a:rPr lang="en-US" sz="2400" dirty="0" smtClean="0"/>
              <a:t>. </a:t>
            </a:r>
            <a:r>
              <a:rPr lang="en-US" sz="2400" dirty="0" err="1" smtClean="0"/>
              <a:t>Fakat</a:t>
            </a:r>
            <a:r>
              <a:rPr lang="en-US" sz="2400" dirty="0" smtClean="0"/>
              <a:t>, </a:t>
            </a:r>
            <a:r>
              <a:rPr lang="en-US" sz="2400" dirty="0" err="1" smtClean="0"/>
              <a:t>süneklik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/>
              <a:t>t</a:t>
            </a:r>
            <a:r>
              <a:rPr lang="en-US" sz="2400" dirty="0" err="1" smtClean="0"/>
              <a:t>okluk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değerleri</a:t>
            </a:r>
            <a:r>
              <a:rPr lang="en-US" sz="2400" dirty="0" smtClean="0"/>
              <a:t> </a:t>
            </a:r>
            <a:r>
              <a:rPr lang="en-US" sz="2400" dirty="0" err="1" smtClean="0"/>
              <a:t>fede</a:t>
            </a:r>
            <a:r>
              <a:rPr lang="en-US" sz="2400" dirty="0" smtClean="0"/>
              <a:t> </a:t>
            </a:r>
            <a:r>
              <a:rPr lang="en-US" sz="2400" dirty="0" err="1" smtClean="0"/>
              <a:t>edilmiş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Demiryolu</a:t>
            </a:r>
            <a:r>
              <a:rPr lang="en-US" sz="2400" dirty="0" smtClean="0"/>
              <a:t> </a:t>
            </a:r>
            <a:r>
              <a:rPr lang="en-US" sz="2400" dirty="0" err="1" smtClean="0"/>
              <a:t>tekerleri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hattı</a:t>
            </a:r>
            <a:r>
              <a:rPr lang="en-US" sz="2400" dirty="0" smtClean="0"/>
              <a:t>, </a:t>
            </a:r>
            <a:r>
              <a:rPr lang="en-US" sz="2400" dirty="0" err="1" smtClean="0"/>
              <a:t>gemiler</a:t>
            </a:r>
            <a:r>
              <a:rPr lang="en-US" sz="2400" dirty="0" smtClean="0"/>
              <a:t>, </a:t>
            </a:r>
            <a:r>
              <a:rPr lang="en-US" sz="2400" dirty="0" err="1" smtClean="0"/>
              <a:t>şaft</a:t>
            </a:r>
            <a:r>
              <a:rPr lang="en-US" sz="2400" dirty="0" smtClean="0"/>
              <a:t> </a:t>
            </a:r>
            <a:r>
              <a:rPr lang="en-US" sz="2400" dirty="0" err="1" smtClean="0"/>
              <a:t>mili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bulunur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aşınma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tokluk</a:t>
            </a:r>
            <a:r>
              <a:rPr lang="en-US" sz="2400" dirty="0" smtClean="0"/>
              <a:t> </a:t>
            </a:r>
            <a:r>
              <a:rPr lang="en-US" sz="2400" dirty="0" err="1" smtClean="0"/>
              <a:t>kombinasyonu</a:t>
            </a:r>
            <a:r>
              <a:rPr lang="en-US" sz="2400" dirty="0" smtClean="0"/>
              <a:t>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yapısal</a:t>
            </a:r>
            <a:r>
              <a:rPr lang="en-US" sz="2400" dirty="0" smtClean="0"/>
              <a:t> </a:t>
            </a:r>
            <a:r>
              <a:rPr lang="en-US" sz="2400" dirty="0" err="1" smtClean="0"/>
              <a:t>alanlarda</a:t>
            </a:r>
            <a:r>
              <a:rPr lang="en-US" sz="2400" dirty="0" smtClean="0"/>
              <a:t> da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237427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Yüksek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Karbonlu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konsantrasyonları</a:t>
            </a:r>
            <a:r>
              <a:rPr lang="en-US" sz="2400" dirty="0" smtClean="0"/>
              <a:t> %0.6 </a:t>
            </a:r>
            <a:r>
              <a:rPr lang="en-US" sz="2400" dirty="0" err="1" smtClean="0"/>
              <a:t>ile</a:t>
            </a:r>
            <a:r>
              <a:rPr lang="en-US" sz="2400" dirty="0" smtClean="0"/>
              <a:t> %1.4 </a:t>
            </a:r>
            <a:r>
              <a:rPr lang="en-US" sz="2400" dirty="0" err="1" smtClean="0"/>
              <a:t>arasındadır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sert</a:t>
            </a:r>
            <a:r>
              <a:rPr lang="en-US" sz="2400" dirty="0" smtClean="0"/>
              <a:t>,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güçlü</a:t>
            </a:r>
            <a:r>
              <a:rPr lang="en-US" sz="2400" dirty="0" smtClean="0"/>
              <a:t> </a:t>
            </a: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sünekliğe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çeliğidir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Her zaman </a:t>
            </a:r>
            <a:r>
              <a:rPr lang="en-US" sz="2400" dirty="0" err="1" smtClean="0"/>
              <a:t>sertleştirilmiş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temperlenmiş</a:t>
            </a:r>
            <a:r>
              <a:rPr lang="en-US" sz="2400" dirty="0" smtClean="0"/>
              <a:t> (</a:t>
            </a:r>
            <a:r>
              <a:rPr lang="en-US" sz="2400" dirty="0" err="1" smtClean="0"/>
              <a:t>tavlanmış</a:t>
            </a:r>
            <a:r>
              <a:rPr lang="en-US" sz="2400" dirty="0" smtClean="0"/>
              <a:t>)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Aşınma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Takım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kalıp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karbonlu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alaşımlardır</a:t>
            </a:r>
            <a:r>
              <a:rPr lang="en-US" sz="2400" dirty="0" smtClean="0"/>
              <a:t>. </a:t>
            </a:r>
            <a:r>
              <a:rPr lang="en-US" sz="2400" dirty="0" err="1" smtClean="0"/>
              <a:t>Bunlar</a:t>
            </a:r>
            <a:r>
              <a:rPr lang="en-US" sz="2400" dirty="0" smtClean="0"/>
              <a:t> </a:t>
            </a:r>
            <a:r>
              <a:rPr lang="en-US" sz="2400" dirty="0" err="1" smtClean="0"/>
              <a:t>krom</a:t>
            </a:r>
            <a:r>
              <a:rPr lang="en-US" sz="2400" dirty="0" smtClean="0"/>
              <a:t>, </a:t>
            </a:r>
            <a:r>
              <a:rPr lang="en-US" sz="2400" dirty="0" err="1" smtClean="0"/>
              <a:t>vanadyum</a:t>
            </a:r>
            <a:r>
              <a:rPr lang="en-US" sz="2400" dirty="0" smtClean="0"/>
              <a:t>, tungsten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 </a:t>
            </a:r>
            <a:r>
              <a:rPr lang="en-US" sz="2400" dirty="0" err="1" smtClean="0"/>
              <a:t>içerirler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elementleri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birleşip</a:t>
            </a:r>
            <a:r>
              <a:rPr lang="en-US" sz="2400" dirty="0" smtClean="0"/>
              <a:t>,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sert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aşınma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karbür</a:t>
            </a:r>
            <a:r>
              <a:rPr lang="en-US" sz="2400" dirty="0" smtClean="0"/>
              <a:t> </a:t>
            </a:r>
            <a:r>
              <a:rPr lang="en-US" sz="2400" dirty="0" err="1" smtClean="0"/>
              <a:t>bileşikleri</a:t>
            </a:r>
            <a:r>
              <a:rPr lang="en-US" sz="2400" dirty="0" smtClean="0"/>
              <a:t> </a:t>
            </a:r>
            <a:r>
              <a:rPr lang="en-US" sz="2400" dirty="0" err="1" smtClean="0"/>
              <a:t>oluşturular</a:t>
            </a:r>
            <a:r>
              <a:rPr lang="en-US" sz="2400" dirty="0"/>
              <a:t> </a:t>
            </a:r>
            <a:r>
              <a:rPr lang="en-US" sz="2400" dirty="0" smtClean="0"/>
              <a:t>(Cr</a:t>
            </a:r>
            <a:r>
              <a:rPr lang="en-US" sz="2400" baseline="-25000" dirty="0" smtClean="0"/>
              <a:t>23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6</a:t>
            </a:r>
            <a:r>
              <a:rPr lang="en-US" sz="2400" dirty="0"/>
              <a:t>, V</a:t>
            </a:r>
            <a:r>
              <a:rPr lang="en-US" sz="2400" baseline="-25000" dirty="0"/>
              <a:t>4</a:t>
            </a:r>
            <a:r>
              <a:rPr lang="en-US" sz="2400" dirty="0"/>
              <a:t>C</a:t>
            </a:r>
            <a:r>
              <a:rPr lang="en-US" sz="2400" baseline="-25000" dirty="0"/>
              <a:t>3</a:t>
            </a:r>
            <a:r>
              <a:rPr lang="en-US" sz="2400" dirty="0"/>
              <a:t>,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/>
              <a:t>WC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takımlarında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kalıp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şekillendirmede</a:t>
            </a:r>
            <a:r>
              <a:rPr lang="en-US" sz="2400" dirty="0" smtClean="0"/>
              <a:t>, </a:t>
            </a:r>
            <a:r>
              <a:rPr lang="en-US" sz="2400" dirty="0" err="1" smtClean="0"/>
              <a:t>bıçaklarda</a:t>
            </a:r>
            <a:r>
              <a:rPr lang="en-US" sz="2400" dirty="0" smtClean="0"/>
              <a:t>, </a:t>
            </a:r>
            <a:r>
              <a:rPr lang="en-US" sz="2400" dirty="0" err="1" smtClean="0"/>
              <a:t>jiletlerde</a:t>
            </a:r>
            <a:r>
              <a:rPr lang="en-US" sz="2400" dirty="0" smtClean="0"/>
              <a:t>,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testerelerinde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mukavemetli</a:t>
            </a:r>
            <a:r>
              <a:rPr lang="en-US" sz="2400" dirty="0" smtClean="0"/>
              <a:t> </a:t>
            </a:r>
            <a:r>
              <a:rPr lang="en-US" sz="2400" dirty="0" err="1" smtClean="0"/>
              <a:t>tellerde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kullanılırlar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2998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Paslanmaz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Ana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</a:t>
            </a:r>
            <a:r>
              <a:rPr lang="en-US" sz="2400" dirty="0" smtClean="0"/>
              <a:t> </a:t>
            </a:r>
            <a:r>
              <a:rPr lang="en-US" sz="2400" dirty="0" err="1" smtClean="0"/>
              <a:t>kromdur</a:t>
            </a:r>
            <a:r>
              <a:rPr lang="en-US" sz="2400" dirty="0" smtClean="0"/>
              <a:t>.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%11 </a:t>
            </a:r>
            <a:r>
              <a:rPr lang="en-US" sz="2400" dirty="0" err="1" smtClean="0"/>
              <a:t>krom</a:t>
            </a:r>
            <a:r>
              <a:rPr lang="en-US" sz="2400" dirty="0" smtClean="0"/>
              <a:t> </a:t>
            </a:r>
            <a:r>
              <a:rPr lang="en-US" sz="2400" dirty="0" err="1" smtClean="0"/>
              <a:t>gereklidir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Ayrıca</a:t>
            </a:r>
            <a:r>
              <a:rPr lang="en-US" sz="2400" dirty="0" smtClean="0"/>
              <a:t> </a:t>
            </a:r>
            <a:r>
              <a:rPr lang="en-US" sz="2400" dirty="0" err="1" smtClean="0"/>
              <a:t>nikel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molibden</a:t>
            </a:r>
            <a:r>
              <a:rPr lang="en-US" sz="2400" dirty="0" smtClean="0"/>
              <a:t> </a:t>
            </a:r>
            <a:r>
              <a:rPr lang="en-US" sz="2400" dirty="0" err="1" smtClean="0"/>
              <a:t>eklenebilir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 </a:t>
            </a:r>
            <a:r>
              <a:rPr lang="en-US" sz="2400" dirty="0" err="1" smtClean="0"/>
              <a:t>mikroyapılarına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üç</a:t>
            </a:r>
            <a:r>
              <a:rPr lang="en-US" sz="2400" dirty="0" smtClean="0"/>
              <a:t> </a:t>
            </a:r>
            <a:r>
              <a:rPr lang="en-US" sz="2400" dirty="0" err="1" smtClean="0"/>
              <a:t>sınıfa</a:t>
            </a:r>
            <a:r>
              <a:rPr lang="en-US" sz="2400" dirty="0" smtClean="0"/>
              <a:t> </a:t>
            </a:r>
            <a:r>
              <a:rPr lang="en-US" sz="2400" dirty="0" err="1" smtClean="0"/>
              <a:t>ayrılır</a:t>
            </a:r>
            <a:r>
              <a:rPr lang="en-US" sz="2400" dirty="0" smtClean="0"/>
              <a:t>; </a:t>
            </a:r>
            <a:r>
              <a:rPr lang="en-US" sz="2400" dirty="0" err="1" smtClean="0"/>
              <a:t>martenstik</a:t>
            </a:r>
            <a:r>
              <a:rPr lang="en-US" sz="2400" dirty="0" smtClean="0"/>
              <a:t>, </a:t>
            </a:r>
            <a:r>
              <a:rPr lang="en-US" sz="2400" dirty="0" err="1" smtClean="0"/>
              <a:t>ferritik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östenitik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Martensitik</a:t>
            </a:r>
            <a:r>
              <a:rPr lang="en-US" sz="2400" dirty="0" smtClean="0"/>
              <a:t> </a:t>
            </a: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, </a:t>
            </a:r>
            <a:r>
              <a:rPr lang="en-US" sz="2400" dirty="0" err="1" smtClean="0"/>
              <a:t>ana</a:t>
            </a:r>
            <a:r>
              <a:rPr lang="en-US" sz="2400" dirty="0" smtClean="0"/>
              <a:t> </a:t>
            </a:r>
            <a:r>
              <a:rPr lang="en-US" sz="2400" dirty="0" err="1" smtClean="0"/>
              <a:t>mikro</a:t>
            </a:r>
            <a:r>
              <a:rPr lang="en-US" sz="2400" dirty="0" smtClean="0"/>
              <a:t> </a:t>
            </a:r>
            <a:r>
              <a:rPr lang="en-US" sz="2400" dirty="0" err="1" smtClean="0"/>
              <a:t>bileşenin</a:t>
            </a:r>
            <a:r>
              <a:rPr lang="en-US" sz="2400" dirty="0" smtClean="0"/>
              <a:t> </a:t>
            </a:r>
            <a:r>
              <a:rPr lang="en-US" sz="2400" dirty="0" err="1" smtClean="0"/>
              <a:t>martensit</a:t>
            </a:r>
            <a:r>
              <a:rPr lang="en-US" sz="2400" dirty="0" smtClean="0"/>
              <a:t> </a:t>
            </a:r>
            <a:r>
              <a:rPr lang="en-US" sz="2400" dirty="0" err="1" smtClean="0"/>
              <a:t>olacağı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işlemden</a:t>
            </a:r>
            <a:r>
              <a:rPr lang="en-US" sz="2400" dirty="0" smtClean="0"/>
              <a:t> </a:t>
            </a:r>
            <a:r>
              <a:rPr lang="en-US" sz="2400" dirty="0" err="1" smtClean="0"/>
              <a:t>geçirilebilir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Östenitik</a:t>
            </a:r>
            <a:r>
              <a:rPr lang="en-US" sz="2400" dirty="0" smtClean="0"/>
              <a:t> </a:t>
            </a: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çelikleriçin</a:t>
            </a:r>
            <a:r>
              <a:rPr lang="en-US" sz="2400" dirty="0" smtClean="0"/>
              <a:t>, </a:t>
            </a:r>
            <a:r>
              <a:rPr lang="en-US" sz="2400" dirty="0" err="1" smtClean="0"/>
              <a:t>östenit</a:t>
            </a:r>
            <a:r>
              <a:rPr lang="en-US" sz="2400" dirty="0" smtClean="0"/>
              <a:t> </a:t>
            </a:r>
            <a:r>
              <a:rPr lang="en-US" sz="2400" dirty="0" err="1" smtClean="0"/>
              <a:t>paz</a:t>
            </a:r>
            <a:r>
              <a:rPr lang="en-US" sz="2400" dirty="0" smtClean="0"/>
              <a:t> </a:t>
            </a:r>
            <a:r>
              <a:rPr lang="en-US" sz="2400" dirty="0" err="1" smtClean="0"/>
              <a:t>bölgesi</a:t>
            </a:r>
            <a:r>
              <a:rPr lang="en-US" sz="2400" dirty="0" smtClean="0"/>
              <a:t> </a:t>
            </a: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sıcaklığına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genişletilir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Ferritik</a:t>
            </a:r>
            <a:r>
              <a:rPr lang="en-US" sz="2400" dirty="0" smtClean="0"/>
              <a:t> </a:t>
            </a: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, </a:t>
            </a:r>
            <a:r>
              <a:rPr lang="en-US" sz="2400" dirty="0" err="1" smtClean="0"/>
              <a:t>ferrit</a:t>
            </a:r>
            <a:r>
              <a:rPr lang="en-US" sz="2400" dirty="0" smtClean="0"/>
              <a:t> (HMK) </a:t>
            </a:r>
            <a:r>
              <a:rPr lang="en-US" sz="2400" dirty="0" err="1" smtClean="0"/>
              <a:t>fazından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Östenitik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/>
              <a:t>Ferritik</a:t>
            </a:r>
            <a:r>
              <a:rPr lang="en-US" sz="2400" dirty="0"/>
              <a:t> </a:t>
            </a:r>
            <a:r>
              <a:rPr lang="en-US" sz="2400" dirty="0" err="1"/>
              <a:t>paslanmaz</a:t>
            </a:r>
            <a:r>
              <a:rPr lang="en-US" sz="2400" dirty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,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sertleştirilir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mukavemetlendilir</a:t>
            </a:r>
            <a:r>
              <a:rPr lang="en-US" sz="2400" dirty="0" smtClean="0"/>
              <a:t>. </a:t>
            </a:r>
            <a:r>
              <a:rPr lang="en-US" sz="2400" dirty="0" err="1" smtClean="0"/>
              <a:t>Çünkü</a:t>
            </a:r>
            <a:r>
              <a:rPr lang="en-US" sz="2400" dirty="0" smtClean="0"/>
              <a:t>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işleme</a:t>
            </a:r>
            <a:r>
              <a:rPr lang="en-US" sz="2400" dirty="0" smtClean="0"/>
              <a:t> </a:t>
            </a:r>
            <a:r>
              <a:rPr lang="en-US" sz="2400" dirty="0" err="1" smtClean="0"/>
              <a:t>uygun</a:t>
            </a:r>
            <a:r>
              <a:rPr lang="en-US" sz="2400" dirty="0" smtClean="0"/>
              <a:t> </a:t>
            </a:r>
            <a:r>
              <a:rPr lang="en-US" sz="2400" dirty="0" err="1" smtClean="0"/>
              <a:t>değillerdir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723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Paslanmaz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Çelikler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Östenitik</a:t>
            </a:r>
            <a:r>
              <a:rPr lang="en-US" sz="2400" dirty="0" smtClean="0"/>
              <a:t> </a:t>
            </a: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krom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konsantrasyonu</a:t>
            </a:r>
            <a:r>
              <a:rPr lang="en-US" sz="2400" dirty="0" smtClean="0"/>
              <a:t> </a:t>
            </a:r>
            <a:r>
              <a:rPr lang="en-US" sz="2400" dirty="0" err="1" smtClean="0"/>
              <a:t>sebebiyle</a:t>
            </a:r>
            <a:r>
              <a:rPr lang="en-US" sz="2400" dirty="0" smtClean="0"/>
              <a:t>.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korozyon</a:t>
            </a:r>
            <a:r>
              <a:rPr lang="en-US" sz="2400" dirty="0" smtClean="0"/>
              <a:t> </a:t>
            </a:r>
            <a:r>
              <a:rPr lang="en-US" sz="2400" dirty="0" err="1" smtClean="0"/>
              <a:t>direncine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olandır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Aynı</a:t>
            </a:r>
            <a:r>
              <a:rPr lang="en-US" sz="2400" dirty="0" smtClean="0"/>
              <a:t> </a:t>
            </a:r>
            <a:r>
              <a:rPr lang="en-US" sz="2400" dirty="0" err="1" smtClean="0"/>
              <a:t>zamanda</a:t>
            </a:r>
            <a:r>
              <a:rPr lang="en-US" sz="2400" dirty="0" smtClean="0"/>
              <a:t>, </a:t>
            </a:r>
            <a:r>
              <a:rPr lang="en-US" sz="2400" dirty="0" err="1"/>
              <a:t>e</a:t>
            </a:r>
            <a:r>
              <a:rPr lang="en-US" sz="2400" dirty="0" err="1" smtClean="0"/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üretilen</a:t>
            </a:r>
            <a:r>
              <a:rPr lang="en-US" sz="2400" dirty="0" smtClean="0"/>
              <a:t> </a:t>
            </a:r>
            <a:r>
              <a:rPr lang="en-US" sz="2400" dirty="0" err="1" smtClean="0"/>
              <a:t>çeşitidir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Martensitik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ferritik</a:t>
            </a:r>
            <a:r>
              <a:rPr lang="en-US" sz="2400" dirty="0" smtClean="0"/>
              <a:t> </a:t>
            </a:r>
            <a:r>
              <a:rPr lang="en-US" sz="2400" dirty="0" err="1" smtClean="0"/>
              <a:t>olanlar</a:t>
            </a:r>
            <a:r>
              <a:rPr lang="en-US" sz="2400" dirty="0" smtClean="0"/>
              <a:t> </a:t>
            </a:r>
            <a:r>
              <a:rPr lang="en-US" sz="2400" dirty="0" err="1" smtClean="0"/>
              <a:t>manyetik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</a:t>
            </a:r>
            <a:r>
              <a:rPr lang="en-US" sz="2400" dirty="0" smtClean="0"/>
              <a:t> </a:t>
            </a:r>
            <a:r>
              <a:rPr lang="en-US" sz="2400" dirty="0" err="1" smtClean="0"/>
              <a:t>gösterir</a:t>
            </a:r>
            <a:r>
              <a:rPr lang="en-US" sz="2400" dirty="0" smtClean="0"/>
              <a:t>. </a:t>
            </a:r>
            <a:r>
              <a:rPr lang="en-US" sz="2400" dirty="0" err="1" smtClean="0"/>
              <a:t>Östenitik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manteyik</a:t>
            </a:r>
            <a:r>
              <a:rPr lang="en-US" sz="2400" dirty="0" smtClean="0"/>
              <a:t> </a:t>
            </a:r>
            <a:r>
              <a:rPr lang="en-US" sz="2400" dirty="0" err="1" smtClean="0"/>
              <a:t>değildir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paslanmaz</a:t>
            </a:r>
            <a:r>
              <a:rPr lang="en-US" sz="2400" dirty="0" smtClean="0"/>
              <a:t> </a:t>
            </a:r>
            <a:r>
              <a:rPr lang="en-US" sz="2400" dirty="0" err="1" smtClean="0"/>
              <a:t>çelikler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sert</a:t>
            </a:r>
            <a:r>
              <a:rPr lang="en-US" sz="2400" dirty="0" smtClean="0"/>
              <a:t> </a:t>
            </a:r>
            <a:r>
              <a:rPr lang="en-US" sz="2400" dirty="0" err="1" smtClean="0"/>
              <a:t>çevresel</a:t>
            </a:r>
            <a:r>
              <a:rPr lang="en-US" sz="2400" dirty="0" smtClean="0"/>
              <a:t> </a:t>
            </a:r>
            <a:r>
              <a:rPr lang="en-US" sz="2400" dirty="0" err="1" smtClean="0"/>
              <a:t>koşullar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 </a:t>
            </a:r>
            <a:r>
              <a:rPr lang="en-US" sz="2400" dirty="0" err="1" smtClean="0"/>
              <a:t>Bunun</a:t>
            </a:r>
            <a:r>
              <a:rPr lang="en-US" sz="2400" dirty="0" smtClean="0"/>
              <a:t> </a:t>
            </a:r>
            <a:r>
              <a:rPr lang="en-US" sz="2400" dirty="0" err="1" smtClean="0"/>
              <a:t>sebebi</a:t>
            </a:r>
            <a:r>
              <a:rPr lang="en-US" sz="2400" dirty="0" smtClean="0"/>
              <a:t>, </a:t>
            </a:r>
            <a:r>
              <a:rPr lang="en-US" sz="2400" dirty="0" err="1" smtClean="0"/>
              <a:t>oksidasyona</a:t>
            </a:r>
            <a:r>
              <a:rPr lang="en-US" sz="2400" dirty="0" smtClean="0"/>
              <a:t> </a:t>
            </a:r>
            <a:r>
              <a:rPr lang="en-US" sz="2400" dirty="0" err="1" smtClean="0"/>
              <a:t>dirençli</a:t>
            </a:r>
            <a:r>
              <a:rPr lang="en-US" sz="2400" dirty="0" smtClean="0"/>
              <a:t> </a:t>
            </a:r>
            <a:r>
              <a:rPr lang="en-US" sz="2400" dirty="0" err="1" smtClean="0"/>
              <a:t>olmaları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koşullar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özelliklerini</a:t>
            </a:r>
            <a:r>
              <a:rPr lang="en-US" sz="2400" dirty="0" smtClean="0"/>
              <a:t> </a:t>
            </a:r>
            <a:r>
              <a:rPr lang="en-US" sz="2400" dirty="0" err="1" smtClean="0"/>
              <a:t>korumalarıdır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Oksitleyici</a:t>
            </a:r>
            <a:r>
              <a:rPr lang="en-US" sz="2400" dirty="0" smtClean="0"/>
              <a:t> </a:t>
            </a:r>
            <a:r>
              <a:rPr lang="en-US" sz="2400" dirty="0" err="1" smtClean="0"/>
              <a:t>ortamlarda</a:t>
            </a:r>
            <a:r>
              <a:rPr lang="en-US" sz="2400" dirty="0" smtClean="0"/>
              <a:t> </a:t>
            </a:r>
            <a:r>
              <a:rPr lang="en-US" sz="2400" dirty="0" err="1" smtClean="0"/>
              <a:t>üst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sınırı</a:t>
            </a:r>
            <a:r>
              <a:rPr lang="en-US" sz="2400" dirty="0" smtClean="0"/>
              <a:t> </a:t>
            </a:r>
            <a:r>
              <a:rPr lang="en-US" sz="2400" dirty="0"/>
              <a:t>1000 °C </a:t>
            </a:r>
            <a:r>
              <a:rPr lang="en-US" sz="2400" dirty="0" err="1" smtClean="0"/>
              <a:t>civarıdır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Gaz</a:t>
            </a:r>
            <a:r>
              <a:rPr lang="en-US" sz="2400" dirty="0" smtClean="0"/>
              <a:t> </a:t>
            </a:r>
            <a:r>
              <a:rPr lang="en-US" sz="2400" dirty="0" err="1" smtClean="0"/>
              <a:t>türbinlerinde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</a:t>
            </a:r>
            <a:r>
              <a:rPr lang="en-US" sz="2400" dirty="0" smtClean="0"/>
              <a:t> </a:t>
            </a:r>
            <a:r>
              <a:rPr lang="en-US" sz="2400" dirty="0" err="1" smtClean="0"/>
              <a:t>buhar</a:t>
            </a:r>
            <a:r>
              <a:rPr lang="en-US" sz="2400" dirty="0" smtClean="0"/>
              <a:t> </a:t>
            </a:r>
            <a:r>
              <a:rPr lang="en-US" sz="2400" dirty="0" err="1" smtClean="0"/>
              <a:t>kazanlarında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ısıl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fırınlarında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uçaklarda</a:t>
            </a:r>
            <a:r>
              <a:rPr lang="en-US" sz="2400" dirty="0" smtClean="0"/>
              <a:t>, </a:t>
            </a:r>
            <a:r>
              <a:rPr lang="en-US" sz="2400" dirty="0" err="1" smtClean="0"/>
              <a:t>füzelerde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nükleer</a:t>
            </a:r>
            <a:r>
              <a:rPr lang="en-US" sz="2400" dirty="0" smtClean="0"/>
              <a:t> </a:t>
            </a:r>
            <a:r>
              <a:rPr lang="en-US" sz="2400" dirty="0" err="1" smtClean="0"/>
              <a:t>güç</a:t>
            </a:r>
            <a:r>
              <a:rPr lang="en-US" sz="2400" dirty="0" smtClean="0"/>
              <a:t> </a:t>
            </a:r>
            <a:r>
              <a:rPr lang="en-US" sz="2400" dirty="0" err="1" smtClean="0"/>
              <a:t>santrallerinde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kullanılırlar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3121652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457630" cy="601229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Metal </a:t>
            </a:r>
            <a:r>
              <a:rPr lang="en-US" sz="2800" b="1" dirty="0" err="1">
                <a:latin typeface="+mn-lt"/>
              </a:rPr>
              <a:t>Alaşımları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Uygulama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Alanları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7754"/>
            <a:ext cx="11647273" cy="6018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Dökme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Demir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,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bazlı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sınıfıdır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Bunların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kpnsantrasyonları</a:t>
            </a:r>
            <a:r>
              <a:rPr lang="en-US" sz="2400" dirty="0" smtClean="0"/>
              <a:t> %2.14’ün </a:t>
            </a:r>
            <a:r>
              <a:rPr lang="en-US" sz="2400" dirty="0" err="1" smtClean="0"/>
              <a:t>üzerindedir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, %3 </a:t>
            </a:r>
            <a:r>
              <a:rPr lang="en-US" sz="2400" dirty="0" err="1" smtClean="0"/>
              <a:t>ile</a:t>
            </a:r>
            <a:r>
              <a:rPr lang="en-US" sz="2400" dirty="0" smtClean="0"/>
              <a:t> %4.5 </a:t>
            </a:r>
            <a:r>
              <a:rPr lang="en-US" sz="2400" dirty="0" err="1" smtClean="0"/>
              <a:t>arasında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karbon</a:t>
            </a:r>
            <a:r>
              <a:rPr lang="en-US" sz="2400" dirty="0" smtClean="0"/>
              <a:t> </a:t>
            </a:r>
            <a:r>
              <a:rPr lang="en-US" sz="2400" dirty="0" err="1" smtClean="0"/>
              <a:t>konsantrasyonuna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elementlerine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kompozisyon</a:t>
            </a:r>
            <a:r>
              <a:rPr lang="en-US" sz="2400" dirty="0" smtClean="0"/>
              <a:t> </a:t>
            </a:r>
            <a:r>
              <a:rPr lang="en-US" sz="2400" dirty="0" err="1" smtClean="0"/>
              <a:t>aralığına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demir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</a:t>
            </a:r>
            <a:r>
              <a:rPr lang="en-US" sz="2400" dirty="0" smtClean="0"/>
              <a:t>, </a:t>
            </a:r>
            <a:r>
              <a:rPr lang="en-US" sz="2400" dirty="0"/>
              <a:t>1150 </a:t>
            </a:r>
            <a:r>
              <a:rPr lang="en-US" sz="2400" dirty="0" smtClean="0"/>
              <a:t>- </a:t>
            </a:r>
            <a:r>
              <a:rPr lang="en-US" sz="2400" dirty="0"/>
              <a:t>1300 °</a:t>
            </a:r>
            <a:r>
              <a:rPr lang="en-US" sz="2400" dirty="0" smtClean="0"/>
              <a:t>C </a:t>
            </a:r>
            <a:r>
              <a:rPr lang="en-US" sz="2400" dirty="0" err="1" smtClean="0"/>
              <a:t>aralığında</a:t>
            </a:r>
            <a:r>
              <a:rPr lang="en-US" sz="2400" dirty="0" smtClean="0"/>
              <a:t> </a:t>
            </a:r>
            <a:r>
              <a:rPr lang="en-US" sz="2400" dirty="0" err="1" smtClean="0"/>
              <a:t>tamamen</a:t>
            </a:r>
            <a:r>
              <a:rPr lang="en-US" sz="2400" dirty="0" smtClean="0"/>
              <a:t> </a:t>
            </a:r>
            <a:r>
              <a:rPr lang="en-US" sz="2400" dirty="0" err="1" smtClean="0"/>
              <a:t>sıvı</a:t>
            </a:r>
            <a:r>
              <a:rPr lang="en-US" sz="2400" dirty="0" smtClean="0"/>
              <a:t> hale </a:t>
            </a:r>
            <a:r>
              <a:rPr lang="en-US" sz="2400" dirty="0" err="1" smtClean="0"/>
              <a:t>geçerler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sebeple</a:t>
            </a:r>
            <a:r>
              <a:rPr lang="en-US" sz="2400" dirty="0" smtClean="0"/>
              <a:t> </a:t>
            </a:r>
            <a:r>
              <a:rPr lang="en-US" sz="2400" dirty="0" err="1" smtClean="0"/>
              <a:t>döküm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kolayca</a:t>
            </a:r>
            <a:r>
              <a:rPr lang="en-US" sz="2400" dirty="0" smtClean="0"/>
              <a:t> </a:t>
            </a:r>
            <a:r>
              <a:rPr lang="en-US" sz="2400" dirty="0" err="1" smtClean="0"/>
              <a:t>eriyik</a:t>
            </a:r>
            <a:r>
              <a:rPr lang="en-US" sz="2400" dirty="0" smtClean="0"/>
              <a:t> hale </a:t>
            </a:r>
            <a:r>
              <a:rPr lang="en-US" sz="2400" dirty="0" err="1" smtClean="0"/>
              <a:t>geçerler</a:t>
            </a:r>
            <a:r>
              <a:rPr lang="en-US" sz="2400" dirty="0" smtClean="0"/>
              <a:t>. 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dökme</a:t>
            </a:r>
            <a:r>
              <a:rPr lang="en-US" sz="2400" dirty="0" smtClean="0"/>
              <a:t> </a:t>
            </a:r>
            <a:r>
              <a:rPr lang="en-US" sz="2400" dirty="0" err="1" smtClean="0"/>
              <a:t>demirler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kırılgandır</a:t>
            </a:r>
            <a:r>
              <a:rPr lang="en-US" sz="2400" dirty="0" smtClean="0"/>
              <a:t>, </a:t>
            </a:r>
            <a:r>
              <a:rPr lang="en-US" sz="2400" dirty="0" err="1" smtClean="0"/>
              <a:t>bundan</a:t>
            </a:r>
            <a:r>
              <a:rPr lang="en-US" sz="2400" dirty="0" smtClean="0"/>
              <a:t> </a:t>
            </a:r>
            <a:r>
              <a:rPr lang="en-US" sz="2400" dirty="0" err="1" smtClean="0"/>
              <a:t>dolayı</a:t>
            </a:r>
            <a:r>
              <a:rPr lang="en-US" sz="2400" dirty="0" smtClean="0"/>
              <a:t> </a:t>
            </a:r>
            <a:r>
              <a:rPr lang="en-US" sz="2400" dirty="0" err="1" smtClean="0"/>
              <a:t>döküm</a:t>
            </a:r>
            <a:r>
              <a:rPr lang="en-US" sz="2400" dirty="0" smtClean="0"/>
              <a:t> de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uygun</a:t>
            </a:r>
            <a:r>
              <a:rPr lang="en-US" sz="2400" dirty="0" smtClean="0"/>
              <a:t> </a:t>
            </a:r>
            <a:r>
              <a:rPr lang="en-US" sz="2400" dirty="0" err="1" smtClean="0"/>
              <a:t>fabrikasyon</a:t>
            </a:r>
            <a:r>
              <a:rPr lang="en-US" sz="2400" dirty="0" smtClean="0"/>
              <a:t> </a:t>
            </a:r>
            <a:r>
              <a:rPr lang="en-US" sz="2400" dirty="0" err="1" smtClean="0"/>
              <a:t>tekniğidir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Sementit</a:t>
            </a:r>
            <a:r>
              <a:rPr lang="en-US" sz="2400" dirty="0" smtClean="0"/>
              <a:t> (</a:t>
            </a:r>
            <a:r>
              <a:rPr lang="en-US" sz="2400" dirty="0"/>
              <a:t>Fe</a:t>
            </a:r>
            <a:r>
              <a:rPr lang="en-US" sz="2400" baseline="-25000" dirty="0"/>
              <a:t>3</a:t>
            </a:r>
            <a:r>
              <a:rPr lang="en-US" sz="2400" dirty="0"/>
              <a:t>C) </a:t>
            </a:r>
            <a:r>
              <a:rPr lang="en-US" sz="2400" dirty="0" err="1" smtClean="0"/>
              <a:t>yarı-kararlı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bileşiktir</a:t>
            </a:r>
            <a:r>
              <a:rPr lang="en-US" sz="2400" dirty="0" smtClean="0"/>
              <a:t>. </a:t>
            </a:r>
            <a:r>
              <a:rPr lang="en-US" sz="2400" dirty="0" err="1" smtClean="0"/>
              <a:t>Ferrit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grafite</a:t>
            </a:r>
            <a:r>
              <a:rPr lang="en-US" sz="2400" dirty="0" smtClean="0"/>
              <a:t> </a:t>
            </a:r>
            <a:r>
              <a:rPr lang="en-US" sz="2400" dirty="0" err="1" smtClean="0"/>
              <a:t>kolayca</a:t>
            </a:r>
            <a:r>
              <a:rPr lang="en-US" sz="2400" dirty="0" smtClean="0"/>
              <a:t> </a:t>
            </a:r>
            <a:r>
              <a:rPr lang="en-US" sz="2400" dirty="0" err="1" smtClean="0"/>
              <a:t>ayrışabilir</a:t>
            </a:r>
            <a:r>
              <a:rPr lang="en-US" sz="2400" dirty="0" smtClean="0"/>
              <a:t>.</a:t>
            </a:r>
            <a:endParaRPr lang="tr-TR" sz="2400" b="1" dirty="0"/>
          </a:p>
          <a:p>
            <a:pPr marL="0" indent="0">
              <a:buNone/>
            </a:pPr>
            <a:endParaRPr lang="en-US" sz="2400" dirty="0" err="1" smtClean="0"/>
          </a:p>
        </p:txBody>
      </p:sp>
    </p:spTree>
    <p:extLst>
      <p:ext uri="{BB962C8B-B14F-4D97-AF65-F5344CB8AC3E}">
        <p14:creationId xmlns:p14="http://schemas.microsoft.com/office/powerpoint/2010/main" val="225167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2094</TotalTime>
  <Words>2415</Words>
  <Application>Microsoft Office PowerPoint</Application>
  <PresentationFormat>Widescreen</PresentationFormat>
  <Paragraphs>232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  <vt:lpstr>Metal Alaşımları Uygulama Alanları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230</cp:revision>
  <dcterms:created xsi:type="dcterms:W3CDTF">2016-07-27T06:35:54Z</dcterms:created>
  <dcterms:modified xsi:type="dcterms:W3CDTF">2020-05-10T17:29:17Z</dcterms:modified>
</cp:coreProperties>
</file>