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E23E9-8620-4C50-B2A8-2CE8A1928B11}" type="datetimeFigureOut">
              <a:rPr lang="tr-TR" smtClean="0"/>
              <a:t>21.11.2017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2322D-7889-451C-9C18-E76BC2316CFD}" type="slidenum">
              <a:rPr lang="tr-TR" smtClean="0"/>
              <a:t>‹#›</a:t>
            </a:fld>
            <a:endParaRPr lang="tr-TR"/>
          </a:p>
        </p:txBody>
      </p:sp>
    </p:spTree>
    <p:extLst>
      <p:ext uri="{BB962C8B-B14F-4D97-AF65-F5344CB8AC3E}">
        <p14:creationId xmlns:p14="http://schemas.microsoft.com/office/powerpoint/2010/main" val="205003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A8D000-F264-4215-A2B0-0A280041C6FF}" type="slidenum">
              <a:rPr lang="tr-TR" altLang="tr-TR" smtClean="0">
                <a:solidFill>
                  <a:srgbClr val="000000"/>
                </a:solidFill>
              </a:rPr>
              <a:pPr>
                <a:spcBef>
                  <a:spcPct val="0"/>
                </a:spcBef>
              </a:pPr>
              <a:t>1</a:t>
            </a:fld>
            <a:endParaRPr lang="tr-TR" altLang="tr-TR" smtClean="0">
              <a:solidFill>
                <a:srgbClr val="000000"/>
              </a:solidFill>
            </a:endParaRPr>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70308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7762" name="Rectangle 2"/>
          <p:cNvSpPr>
            <a:spLocks noGrp="1" noRot="1" noChangeArrowheads="1"/>
          </p:cNvSpPr>
          <p:nvPr>
            <p:ph type="ctrTitle"/>
          </p:nvPr>
        </p:nvSpPr>
        <p:spPr>
          <a:xfrm>
            <a:off x="914400" y="1981200"/>
            <a:ext cx="10363200" cy="1600200"/>
          </a:xfrm>
        </p:spPr>
        <p:txBody>
          <a:bodyPr/>
          <a:lstStyle>
            <a:lvl1pPr>
              <a:defRPr/>
            </a:lvl1pPr>
          </a:lstStyle>
          <a:p>
            <a:pPr lvl="0"/>
            <a:r>
              <a:rPr lang="tr-TR" noProof="0" smtClean="0"/>
              <a:t>Asıl başlık stili için tıklatın</a:t>
            </a:r>
          </a:p>
        </p:txBody>
      </p:sp>
      <p:sp>
        <p:nvSpPr>
          <p:cNvPr id="117763"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65FD32-2BC0-4668-B48E-E1F902B3E410}"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54837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4DA841-94B7-4896-8F4E-8EF272D1DC77}"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59623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942918" y="228601"/>
            <a:ext cx="2846916" cy="5870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02167" y="228601"/>
            <a:ext cx="8337551"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2EB779-F21D-4D43-8020-8D241AFE8813}"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4243881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1"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4E6116-51AD-4FD9-8842-3AE444E756AA}"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02043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Küçük Resim Yer Tutucusu 3"/>
          <p:cNvSpPr>
            <a:spLocks noGrp="1"/>
          </p:cNvSpPr>
          <p:nvPr>
            <p:ph type="clipArt" sz="half" idx="2"/>
          </p:nvPr>
        </p:nvSpPr>
        <p:spPr>
          <a:xfrm>
            <a:off x="6197601" y="1676401"/>
            <a:ext cx="5592233" cy="4422775"/>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1F98BA-C5B2-4F04-963E-4FBA255C8ACC}"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402364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1" y="1676400"/>
            <a:ext cx="5592233"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1" y="3963989"/>
            <a:ext cx="5592233"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6761629-E503-4E6A-A037-FA29A6B51247}"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88700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7" y="1676400"/>
            <a:ext cx="11387667"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02167" y="3963989"/>
            <a:ext cx="11387667"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0D5615-5FDD-4EDC-B2BB-238F81E8D700}"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13625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02167" y="1676401"/>
            <a:ext cx="11387667" cy="4422775"/>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3531B-02CC-436B-9F7D-5DF3B9674979}"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08042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540407-B889-4000-A0B8-9B2C13A5F9C9}"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70436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776379-B792-4B9F-A481-8F1601AE7BB0}"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75660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02168"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1"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EF3F66-48D4-4CB4-9E08-7979C3ECD80D}"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411236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549A63A-57FB-446F-8D35-7BD935E3D6FD}"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91399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0D3827-02F2-412B-8F75-044DF7688577}"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95769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299FB6-72A2-4DFB-B5AB-D60261AEB5E6}"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81472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54687F-89F4-4A17-B7DE-8BA4F75A928C}"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97898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65AC1-BD22-4076-8D0E-4805D541BF3E}"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76455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bwMode="auto">
          <a:xfrm>
            <a:off x="402167" y="228601"/>
            <a:ext cx="11347451"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6739" name="Rectangle 3"/>
          <p:cNvSpPr>
            <a:spLocks noGrp="1" noRot="1" noChangeArrowheads="1"/>
          </p:cNvSpPr>
          <p:nvPr>
            <p:ph type="body" idx="1"/>
          </p:nvPr>
        </p:nvSpPr>
        <p:spPr bwMode="auto">
          <a:xfrm>
            <a:off x="402167" y="1676401"/>
            <a:ext cx="11387667"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16740" name="Rectangle 4"/>
          <p:cNvSpPr>
            <a:spLocks noGrp="1" noChangeArrowheads="1"/>
          </p:cNvSpPr>
          <p:nvPr>
            <p:ph type="dt" sz="half" idx="2"/>
          </p:nvPr>
        </p:nvSpPr>
        <p:spPr bwMode="auto">
          <a:xfrm>
            <a:off x="406400" y="6245225"/>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1167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116742" name="Rectangle 6"/>
          <p:cNvSpPr>
            <a:spLocks noGrp="1" noChangeArrowheads="1"/>
          </p:cNvSpPr>
          <p:nvPr>
            <p:ph type="sldNum" sz="quarter" idx="4"/>
          </p:nvPr>
        </p:nvSpPr>
        <p:spPr bwMode="auto">
          <a:xfrm>
            <a:off x="8737600" y="6245225"/>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030C9B71-4338-47FC-8541-D7A04B86FEFC}"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spTree>
    <p:extLst>
      <p:ext uri="{BB962C8B-B14F-4D97-AF65-F5344CB8AC3E}">
        <p14:creationId xmlns:p14="http://schemas.microsoft.com/office/powerpoint/2010/main" val="316900708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AC7584DB-C25D-4142-A654-6D9BFF92F8FF}" type="slidenum">
              <a:rPr lang="tr-TR" altLang="tr-TR" sz="1400">
                <a:solidFill>
                  <a:srgbClr val="FFFFFF"/>
                </a:solidFill>
              </a:rPr>
              <a:pPr eaLnBrk="1" hangingPunct="1">
                <a:defRPr/>
              </a:pPr>
              <a:t>1</a:t>
            </a:fld>
            <a:endParaRPr lang="tr-TR" altLang="tr-TR" sz="1400">
              <a:solidFill>
                <a:srgbClr val="FFFFFF"/>
              </a:solidFill>
            </a:endParaRPr>
          </a:p>
        </p:txBody>
      </p:sp>
      <p:sp>
        <p:nvSpPr>
          <p:cNvPr id="2052" name="Rectangle 4"/>
          <p:cNvSpPr>
            <a:spLocks noGrp="1" noRot="1" noChangeArrowheads="1"/>
          </p:cNvSpPr>
          <p:nvPr>
            <p:ph type="title"/>
          </p:nvPr>
        </p:nvSpPr>
        <p:spPr/>
        <p:txBody>
          <a:bodyPr/>
          <a:lstStyle/>
          <a:p>
            <a:pPr eaLnBrk="1" hangingPunct="1">
              <a:defRPr/>
            </a:pPr>
            <a:r>
              <a:rPr lang="tr-TR" dirty="0" smtClean="0">
                <a:solidFill>
                  <a:srgbClr val="FFFF00"/>
                </a:solidFill>
              </a:rPr>
              <a:t>TOPRAK SUYU</a:t>
            </a:r>
          </a:p>
        </p:txBody>
      </p:sp>
      <p:sp>
        <p:nvSpPr>
          <p:cNvPr id="2053" name="Rectangle 5"/>
          <p:cNvSpPr>
            <a:spLocks noGrp="1" noRot="1" noChangeArrowheads="1"/>
          </p:cNvSpPr>
          <p:nvPr>
            <p:ph type="body" idx="1"/>
          </p:nvPr>
        </p:nvSpPr>
        <p:spPr/>
        <p:txBody>
          <a:bodyPr/>
          <a:lstStyle/>
          <a:p>
            <a:pPr eaLnBrk="1" hangingPunct="1">
              <a:defRPr/>
            </a:pPr>
            <a:r>
              <a:rPr lang="tr-TR" sz="2800" dirty="0"/>
              <a:t>Bitki gelişimi için gerekli olan besin maddelerinin açığa çıkmasını sağlar</a:t>
            </a:r>
          </a:p>
          <a:p>
            <a:pPr eaLnBrk="1" hangingPunct="1">
              <a:defRPr/>
            </a:pPr>
            <a:r>
              <a:rPr lang="tr-TR" sz="2800" dirty="0"/>
              <a:t>Besin elementlerini bitki köküne taşıyan araçtır.</a:t>
            </a:r>
          </a:p>
          <a:p>
            <a:pPr eaLnBrk="1" hangingPunct="1">
              <a:defRPr/>
            </a:pPr>
            <a:r>
              <a:rPr lang="tr-TR" sz="2800" dirty="0"/>
              <a:t>Bitki hücrelerinin temel yapı maddesidir.</a:t>
            </a:r>
          </a:p>
          <a:p>
            <a:pPr eaLnBrk="1" hangingPunct="1">
              <a:defRPr/>
            </a:pPr>
            <a:r>
              <a:rPr lang="tr-TR" sz="2800" dirty="0"/>
              <a:t>Fotosentez ve şekerlerin nişastaya dönüşümü için gereklidir.</a:t>
            </a:r>
          </a:p>
          <a:p>
            <a:pPr eaLnBrk="1" hangingPunct="1">
              <a:defRPr/>
            </a:pPr>
            <a:r>
              <a:rPr lang="tr-TR" sz="2800" dirty="0"/>
              <a:t>Bitki yapraklarının belirli şekil ve pozisyonlarını sürdürmesinde rol oynayan turgoru sağlar.</a:t>
            </a:r>
          </a:p>
        </p:txBody>
      </p:sp>
    </p:spTree>
    <p:extLst>
      <p:ext uri="{BB962C8B-B14F-4D97-AF65-F5344CB8AC3E}">
        <p14:creationId xmlns:p14="http://schemas.microsoft.com/office/powerpoint/2010/main" val="126131204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9D3915A-F542-4CFF-9AE4-C0849D2857A0}" type="slidenum">
              <a:rPr lang="tr-TR" altLang="tr-TR" sz="1400">
                <a:solidFill>
                  <a:srgbClr val="FFFFFF"/>
                </a:solidFill>
              </a:rPr>
              <a:pPr eaLnBrk="1" hangingPunct="1">
                <a:defRPr/>
              </a:pPr>
              <a:t>10</a:t>
            </a:fld>
            <a:endParaRPr lang="tr-TR" altLang="tr-TR" sz="1400">
              <a:solidFill>
                <a:srgbClr val="FFFFFF"/>
              </a:solidFill>
            </a:endParaRPr>
          </a:p>
        </p:txBody>
      </p:sp>
      <p:sp>
        <p:nvSpPr>
          <p:cNvPr id="15362" name="Rectangle 2"/>
          <p:cNvSpPr>
            <a:spLocks noGrp="1" noRot="1" noChangeArrowheads="1"/>
          </p:cNvSpPr>
          <p:nvPr>
            <p:ph type="title"/>
          </p:nvPr>
        </p:nvSpPr>
        <p:spPr>
          <a:xfrm>
            <a:off x="1825625" y="228600"/>
            <a:ext cx="8510588" cy="1112838"/>
          </a:xfrm>
        </p:spPr>
        <p:txBody>
          <a:bodyPr/>
          <a:lstStyle/>
          <a:p>
            <a:pPr eaLnBrk="1" hangingPunct="1">
              <a:defRPr/>
            </a:pPr>
            <a:r>
              <a:rPr lang="tr-TR" dirty="0" smtClean="0">
                <a:solidFill>
                  <a:srgbClr val="FFFF00"/>
                </a:solidFill>
              </a:rPr>
              <a:t>KAPİLLARİTE</a:t>
            </a:r>
          </a:p>
        </p:txBody>
      </p:sp>
      <p:sp>
        <p:nvSpPr>
          <p:cNvPr id="15364" name="Rectangle 4"/>
          <p:cNvSpPr>
            <a:spLocks noGrp="1" noRot="1" noChangeArrowheads="1"/>
          </p:cNvSpPr>
          <p:nvPr>
            <p:ph type="body" sz="half" idx="1"/>
          </p:nvPr>
        </p:nvSpPr>
        <p:spPr>
          <a:xfrm>
            <a:off x="1825625" y="1412875"/>
            <a:ext cx="4192588" cy="4686300"/>
          </a:xfrm>
        </p:spPr>
        <p:txBody>
          <a:bodyPr/>
          <a:lstStyle/>
          <a:p>
            <a:pPr algn="just" eaLnBrk="1" hangingPunct="1">
              <a:lnSpc>
                <a:spcPct val="90000"/>
              </a:lnSpc>
              <a:defRPr/>
            </a:pPr>
            <a:r>
              <a:rPr lang="tr-TR" sz="2000" dirty="0"/>
              <a:t>Düşey doğrultudaki </a:t>
            </a:r>
            <a:r>
              <a:rPr lang="tr-TR" sz="2000" dirty="0" err="1"/>
              <a:t>kapillar</a:t>
            </a:r>
            <a:r>
              <a:rPr lang="tr-TR" sz="2000" dirty="0"/>
              <a:t> bir boru su dolu bir kaba batırıldığında suyun </a:t>
            </a:r>
            <a:r>
              <a:rPr lang="tr-TR" sz="2000" dirty="0" err="1"/>
              <a:t>kapillar</a:t>
            </a:r>
            <a:r>
              <a:rPr lang="tr-TR" sz="2000" dirty="0"/>
              <a:t> boruda belli bir düzeye kadar yükseldiği görülür. </a:t>
            </a:r>
          </a:p>
          <a:p>
            <a:pPr algn="just" eaLnBrk="1" hangingPunct="1">
              <a:lnSpc>
                <a:spcPct val="90000"/>
              </a:lnSpc>
              <a:defRPr/>
            </a:pPr>
            <a:r>
              <a:rPr lang="tr-TR" sz="2000" dirty="0"/>
              <a:t>Bu olayın sebebi </a:t>
            </a:r>
            <a:r>
              <a:rPr lang="tr-TR" sz="2000" dirty="0" err="1"/>
              <a:t>kapillar</a:t>
            </a:r>
            <a:r>
              <a:rPr lang="tr-TR" sz="2000" dirty="0"/>
              <a:t> borunun iç yüzeyi ile su molekülleri arasındaki </a:t>
            </a:r>
            <a:r>
              <a:rPr lang="tr-TR" sz="2000" dirty="0" err="1"/>
              <a:t>adhezyon</a:t>
            </a:r>
            <a:r>
              <a:rPr lang="tr-TR" sz="2000" dirty="0"/>
              <a:t> kuvvetidir. </a:t>
            </a:r>
          </a:p>
          <a:p>
            <a:pPr algn="just" eaLnBrk="1" hangingPunct="1">
              <a:lnSpc>
                <a:spcPct val="90000"/>
              </a:lnSpc>
              <a:defRPr/>
            </a:pPr>
            <a:r>
              <a:rPr lang="tr-TR" sz="2000" dirty="0"/>
              <a:t>Su molekülleri arasındaki kohezyon kuvveti ise suyun yalnızca </a:t>
            </a:r>
            <a:r>
              <a:rPr lang="tr-TR" sz="2000" dirty="0" err="1"/>
              <a:t>kapillar</a:t>
            </a:r>
            <a:r>
              <a:rPr lang="tr-TR" sz="2000" dirty="0"/>
              <a:t> borunun çeperlerinde değil suyun boruda bir sütun halinde yükselmesine neden olmaktadır.</a:t>
            </a:r>
          </a:p>
        </p:txBody>
      </p:sp>
      <p:pic>
        <p:nvPicPr>
          <p:cNvPr id="13317" name="Picture 6" descr="lastscan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172201" y="1700213"/>
            <a:ext cx="4244975" cy="3675062"/>
          </a:xfrm>
        </p:spPr>
      </p:pic>
      <p:sp>
        <p:nvSpPr>
          <p:cNvPr id="13318" name="Metin kutusu 1"/>
          <p:cNvSpPr txBox="1">
            <a:spLocks noChangeArrowheads="1"/>
          </p:cNvSpPr>
          <p:nvPr/>
        </p:nvSpPr>
        <p:spPr bwMode="auto">
          <a:xfrm>
            <a:off x="6383339" y="5661025"/>
            <a:ext cx="3952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31285158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449F206-DA77-4908-A875-F677E099BCA7}" type="slidenum">
              <a:rPr lang="tr-TR" altLang="tr-TR" sz="1400">
                <a:solidFill>
                  <a:srgbClr val="FFFFFF"/>
                </a:solidFill>
              </a:rPr>
              <a:pPr eaLnBrk="1" hangingPunct="1">
                <a:defRPr/>
              </a:pPr>
              <a:t>11</a:t>
            </a:fld>
            <a:endParaRPr lang="tr-TR" altLang="tr-TR" sz="1400">
              <a:solidFill>
                <a:srgbClr val="FFFFFF"/>
              </a:solidFill>
            </a:endParaRPr>
          </a:p>
        </p:txBody>
      </p:sp>
      <p:sp>
        <p:nvSpPr>
          <p:cNvPr id="17412" name="Rectangle 4"/>
          <p:cNvSpPr>
            <a:spLocks noGrp="1" noRot="1" noChangeArrowheads="1"/>
          </p:cNvSpPr>
          <p:nvPr>
            <p:ph type="title"/>
          </p:nvPr>
        </p:nvSpPr>
        <p:spPr/>
        <p:txBody>
          <a:bodyPr/>
          <a:lstStyle/>
          <a:p>
            <a:pPr eaLnBrk="1" hangingPunct="1">
              <a:defRPr/>
            </a:pPr>
            <a:r>
              <a:rPr lang="tr-TR" smtClean="0">
                <a:solidFill>
                  <a:srgbClr val="FFFF00"/>
                </a:solidFill>
              </a:rPr>
              <a:t>KAPİLLARİTE</a:t>
            </a:r>
          </a:p>
        </p:txBody>
      </p:sp>
      <p:sp>
        <p:nvSpPr>
          <p:cNvPr id="17413" name="Rectangle 5"/>
          <p:cNvSpPr>
            <a:spLocks noGrp="1" noRot="1" noChangeArrowheads="1"/>
          </p:cNvSpPr>
          <p:nvPr>
            <p:ph type="body" sz="half" idx="1"/>
          </p:nvPr>
        </p:nvSpPr>
        <p:spPr>
          <a:xfrm>
            <a:off x="1825625" y="1676401"/>
            <a:ext cx="4192588" cy="4422775"/>
          </a:xfrm>
          <a:ln>
            <a:solidFill>
              <a:schemeClr val="tx1"/>
            </a:solidFill>
          </a:ln>
        </p:spPr>
        <p:txBody>
          <a:bodyPr/>
          <a:lstStyle/>
          <a:p>
            <a:pPr algn="just" eaLnBrk="1" hangingPunct="1">
              <a:lnSpc>
                <a:spcPct val="90000"/>
              </a:lnSpc>
              <a:defRPr/>
            </a:pPr>
            <a:r>
              <a:rPr lang="tr-TR" sz="2000" dirty="0" err="1">
                <a:solidFill>
                  <a:srgbClr val="FFFF00"/>
                </a:solidFill>
              </a:rPr>
              <a:t>Kapillar</a:t>
            </a:r>
            <a:r>
              <a:rPr lang="tr-TR" sz="2000" dirty="0">
                <a:solidFill>
                  <a:srgbClr val="FFFF00"/>
                </a:solidFill>
              </a:rPr>
              <a:t> boru içinde su yukarı doğru çeken kuvvetler ve aşağı doğru çeken kuvvetlerin dengelendiği noktaya kadar yükselebilir. </a:t>
            </a:r>
          </a:p>
          <a:p>
            <a:pPr algn="just" eaLnBrk="1" hangingPunct="1">
              <a:lnSpc>
                <a:spcPct val="90000"/>
              </a:lnSpc>
              <a:defRPr/>
            </a:pPr>
            <a:endParaRPr lang="tr-TR" sz="2000" dirty="0">
              <a:solidFill>
                <a:srgbClr val="FFFF00"/>
              </a:solidFill>
            </a:endParaRPr>
          </a:p>
          <a:p>
            <a:pPr algn="just" eaLnBrk="1" hangingPunct="1">
              <a:lnSpc>
                <a:spcPct val="90000"/>
              </a:lnSpc>
              <a:defRPr/>
            </a:pPr>
            <a:r>
              <a:rPr lang="tr-TR" sz="2000" dirty="0">
                <a:solidFill>
                  <a:srgbClr val="FFFF00"/>
                </a:solidFill>
              </a:rPr>
              <a:t>Yukarı doğru çeken kuvvet su yüzeyindeki gerilimdir. Bu gerilim serbest su yüzeyini en düşük yüzey alanı oluşturmaya zorlamaktadır. Bu zorlama nedeniyle su </a:t>
            </a:r>
            <a:r>
              <a:rPr lang="tr-TR" sz="2000" dirty="0" err="1">
                <a:solidFill>
                  <a:srgbClr val="FFFF00"/>
                </a:solidFill>
              </a:rPr>
              <a:t>kapillar</a:t>
            </a:r>
            <a:r>
              <a:rPr lang="tr-TR" sz="2000" dirty="0">
                <a:solidFill>
                  <a:srgbClr val="FFFF00"/>
                </a:solidFill>
              </a:rPr>
              <a:t> boru içinde bir sütun halinde yükselmektedir.</a:t>
            </a:r>
          </a:p>
        </p:txBody>
      </p:sp>
      <p:pic>
        <p:nvPicPr>
          <p:cNvPr id="14341" name="Picture 7" descr="lastscan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773238"/>
            <a:ext cx="4038600"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13723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3810B229-2A11-42C0-8E56-A956EAB31E9A}" type="slidenum">
              <a:rPr lang="tr-TR" altLang="tr-TR" sz="1400">
                <a:solidFill>
                  <a:srgbClr val="FFFFFF"/>
                </a:solidFill>
              </a:rPr>
              <a:pPr eaLnBrk="1" hangingPunct="1">
                <a:defRPr/>
              </a:pPr>
              <a:t>12</a:t>
            </a:fld>
            <a:endParaRPr lang="tr-TR" altLang="tr-TR" sz="1400">
              <a:solidFill>
                <a:srgbClr val="FFFFFF"/>
              </a:solidFill>
            </a:endParaRPr>
          </a:p>
        </p:txBody>
      </p:sp>
      <p:sp>
        <p:nvSpPr>
          <p:cNvPr id="19460" name="Rectangle 4"/>
          <p:cNvSpPr>
            <a:spLocks noGrp="1" noRot="1" noChangeArrowheads="1"/>
          </p:cNvSpPr>
          <p:nvPr>
            <p:ph type="title"/>
          </p:nvPr>
        </p:nvSpPr>
        <p:spPr/>
        <p:txBody>
          <a:bodyPr/>
          <a:lstStyle/>
          <a:p>
            <a:pPr eaLnBrk="1" hangingPunct="1">
              <a:defRPr/>
            </a:pPr>
            <a:r>
              <a:rPr lang="tr-TR" smtClean="0">
                <a:solidFill>
                  <a:srgbClr val="FFFF00"/>
                </a:solidFill>
              </a:rPr>
              <a:t>KAPİLLARİTE</a:t>
            </a:r>
          </a:p>
        </p:txBody>
      </p:sp>
      <p:sp>
        <p:nvSpPr>
          <p:cNvPr id="19463" name="Rectangle 7"/>
          <p:cNvSpPr>
            <a:spLocks noGrp="1" noRot="1" noChangeArrowheads="1"/>
          </p:cNvSpPr>
          <p:nvPr>
            <p:ph type="body" idx="1"/>
          </p:nvPr>
        </p:nvSpPr>
        <p:spPr/>
        <p:txBody>
          <a:bodyPr/>
          <a:lstStyle/>
          <a:p>
            <a:pPr eaLnBrk="1" hangingPunct="1">
              <a:lnSpc>
                <a:spcPct val="90000"/>
              </a:lnSpc>
              <a:defRPr/>
            </a:pPr>
            <a:r>
              <a:rPr lang="tr-TR" dirty="0" smtClean="0"/>
              <a:t>Suyu aşağı doğru çeken kuvvetlerin başında ise yer çekimi gücü gelmektedir. Su iki kuvvetin dengelendiği noktaya kadar yükselebilmektedir.</a:t>
            </a:r>
          </a:p>
          <a:p>
            <a:pPr eaLnBrk="1" hangingPunct="1">
              <a:lnSpc>
                <a:spcPct val="90000"/>
              </a:lnSpc>
              <a:defRPr/>
            </a:pPr>
            <a:r>
              <a:rPr lang="tr-TR" dirty="0" err="1" smtClean="0"/>
              <a:t>Kapillar</a:t>
            </a:r>
            <a:r>
              <a:rPr lang="tr-TR" dirty="0" smtClean="0"/>
              <a:t> boru çapı küçüldükçe suyun yükselme mesafesi artmaktadır. Bunun nedeni küçük çaplı borudaki su sütununun birim yüksekliği ağırlığının, büyük çaplı borudakinden daha az olmasıdır.</a:t>
            </a:r>
          </a:p>
        </p:txBody>
      </p:sp>
    </p:spTree>
    <p:extLst>
      <p:ext uri="{BB962C8B-B14F-4D97-AF65-F5344CB8AC3E}">
        <p14:creationId xmlns:p14="http://schemas.microsoft.com/office/powerpoint/2010/main" val="19944508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37BB48BF-E72E-43CF-9DF9-9D741AFFB13B}" type="slidenum">
              <a:rPr lang="tr-TR" altLang="tr-TR" sz="1400">
                <a:solidFill>
                  <a:srgbClr val="FFFFFF"/>
                </a:solidFill>
              </a:rPr>
              <a:pPr eaLnBrk="1" hangingPunct="1">
                <a:defRPr/>
              </a:pPr>
              <a:t>13</a:t>
            </a:fld>
            <a:endParaRPr lang="tr-TR" altLang="tr-TR" sz="1400">
              <a:solidFill>
                <a:srgbClr val="FFFFFF"/>
              </a:solidFill>
            </a:endParaRPr>
          </a:p>
        </p:txBody>
      </p:sp>
      <p:sp>
        <p:nvSpPr>
          <p:cNvPr id="22532" name="Rectangle 4"/>
          <p:cNvSpPr>
            <a:spLocks noGrp="1" noRot="1" noChangeArrowheads="1"/>
          </p:cNvSpPr>
          <p:nvPr>
            <p:ph type="title"/>
          </p:nvPr>
        </p:nvSpPr>
        <p:spPr/>
        <p:txBody>
          <a:bodyPr/>
          <a:lstStyle/>
          <a:p>
            <a:pPr eaLnBrk="1" hangingPunct="1">
              <a:defRPr/>
            </a:pPr>
            <a:r>
              <a:rPr lang="tr-TR" smtClean="0">
                <a:solidFill>
                  <a:srgbClr val="FFFF00"/>
                </a:solidFill>
              </a:rPr>
              <a:t>KAPİLLARİTE</a:t>
            </a:r>
          </a:p>
        </p:txBody>
      </p:sp>
      <p:sp>
        <p:nvSpPr>
          <p:cNvPr id="22533" name="Rectangle 5"/>
          <p:cNvSpPr>
            <a:spLocks noGrp="1" noRot="1" noChangeArrowheads="1"/>
          </p:cNvSpPr>
          <p:nvPr>
            <p:ph type="body" sz="half" idx="1"/>
          </p:nvPr>
        </p:nvSpPr>
        <p:spPr>
          <a:xfrm>
            <a:off x="1825625" y="1676401"/>
            <a:ext cx="4192588" cy="4422775"/>
          </a:xfrm>
        </p:spPr>
        <p:txBody>
          <a:bodyPr/>
          <a:lstStyle/>
          <a:p>
            <a:pPr eaLnBrk="1" hangingPunct="1">
              <a:buFont typeface="Wingdings" panose="05000000000000000000" pitchFamily="2" charset="2"/>
              <a:buNone/>
              <a:defRPr/>
            </a:pPr>
            <a:r>
              <a:rPr lang="el-GR" sz="2400" dirty="0">
                <a:cs typeface="Arial" charset="0"/>
              </a:rPr>
              <a:t>π</a:t>
            </a:r>
            <a:r>
              <a:rPr lang="tr-TR" sz="2400" dirty="0">
                <a:cs typeface="Arial" charset="0"/>
              </a:rPr>
              <a:t> r</a:t>
            </a:r>
            <a:r>
              <a:rPr lang="tr-TR" sz="2400" baseline="30000" dirty="0">
                <a:cs typeface="Arial" charset="0"/>
              </a:rPr>
              <a:t>2 </a:t>
            </a:r>
            <a:r>
              <a:rPr lang="tr-TR" sz="2400" dirty="0">
                <a:cs typeface="Arial" charset="0"/>
              </a:rPr>
              <a:t>h </a:t>
            </a:r>
            <a:r>
              <a:rPr lang="el-GR" sz="2400" dirty="0">
                <a:cs typeface="Arial" charset="0"/>
              </a:rPr>
              <a:t>ρ</a:t>
            </a:r>
            <a:r>
              <a:rPr lang="tr-TR" sz="2400" dirty="0">
                <a:cs typeface="Arial" charset="0"/>
              </a:rPr>
              <a:t> g = 2 </a:t>
            </a:r>
            <a:r>
              <a:rPr lang="el-GR" sz="2400" dirty="0">
                <a:cs typeface="Arial" charset="0"/>
              </a:rPr>
              <a:t>π</a:t>
            </a:r>
            <a:r>
              <a:rPr lang="tr-TR" sz="2400" dirty="0">
                <a:cs typeface="Arial" charset="0"/>
              </a:rPr>
              <a:t> r </a:t>
            </a:r>
            <a:r>
              <a:rPr lang="el-GR" sz="2400" dirty="0">
                <a:cs typeface="Arial" charset="0"/>
              </a:rPr>
              <a:t>δ</a:t>
            </a:r>
            <a:r>
              <a:rPr lang="tr-TR" sz="2400" dirty="0">
                <a:cs typeface="Arial" charset="0"/>
              </a:rPr>
              <a:t> Cos </a:t>
            </a:r>
            <a:r>
              <a:rPr lang="el-GR" sz="2400" dirty="0">
                <a:cs typeface="Arial" charset="0"/>
              </a:rPr>
              <a:t>Θ</a:t>
            </a:r>
            <a:endParaRPr lang="tr-TR" sz="2400" dirty="0">
              <a:cs typeface="Arial" charset="0"/>
            </a:endParaRPr>
          </a:p>
          <a:p>
            <a:pPr eaLnBrk="1" hangingPunct="1">
              <a:buFont typeface="Wingdings" panose="05000000000000000000" pitchFamily="2" charset="2"/>
              <a:buNone/>
              <a:defRPr/>
            </a:pPr>
            <a:r>
              <a:rPr lang="tr-TR" sz="2400" dirty="0">
                <a:cs typeface="Arial" charset="0"/>
              </a:rPr>
              <a:t>   (F</a:t>
            </a:r>
            <a:r>
              <a:rPr lang="tr-TR" sz="2400" baseline="30000" dirty="0">
                <a:cs typeface="Arial" charset="0"/>
              </a:rPr>
              <a:t>’</a:t>
            </a:r>
            <a:r>
              <a:rPr lang="tr-TR" sz="2400" dirty="0">
                <a:cs typeface="Arial" charset="0"/>
              </a:rPr>
              <a:t>)            (F)</a:t>
            </a:r>
          </a:p>
          <a:p>
            <a:pPr eaLnBrk="1" hangingPunct="1">
              <a:buFont typeface="Wingdings" panose="05000000000000000000" pitchFamily="2" charset="2"/>
              <a:buNone/>
              <a:defRPr/>
            </a:pPr>
            <a:r>
              <a:rPr lang="tr-TR" sz="2400" dirty="0">
                <a:cs typeface="Arial" charset="0"/>
              </a:rPr>
              <a:t>Eşitliğin her iki tarafı </a:t>
            </a:r>
            <a:r>
              <a:rPr lang="el-GR" sz="2400" dirty="0">
                <a:cs typeface="Arial" charset="0"/>
              </a:rPr>
              <a:t>π </a:t>
            </a:r>
            <a:r>
              <a:rPr lang="tr-TR" sz="2400" dirty="0">
                <a:cs typeface="Arial" charset="0"/>
              </a:rPr>
              <a:t>r ye bölündüğünde;</a:t>
            </a:r>
          </a:p>
          <a:p>
            <a:pPr eaLnBrk="1" hangingPunct="1">
              <a:buFont typeface="Wingdings" panose="05000000000000000000" pitchFamily="2" charset="2"/>
              <a:buNone/>
              <a:defRPr/>
            </a:pPr>
            <a:r>
              <a:rPr lang="tr-TR" sz="2400" dirty="0">
                <a:cs typeface="Arial" charset="0"/>
              </a:rPr>
              <a:t>r h </a:t>
            </a:r>
            <a:r>
              <a:rPr lang="el-GR" sz="2400" dirty="0">
                <a:cs typeface="Arial" charset="0"/>
              </a:rPr>
              <a:t>ρ</a:t>
            </a:r>
            <a:r>
              <a:rPr lang="tr-TR" sz="2400" dirty="0">
                <a:cs typeface="Arial" charset="0"/>
              </a:rPr>
              <a:t> g = 2 </a:t>
            </a:r>
            <a:r>
              <a:rPr lang="el-GR" sz="2400" dirty="0">
                <a:cs typeface="Arial" charset="0"/>
              </a:rPr>
              <a:t>δ</a:t>
            </a:r>
            <a:r>
              <a:rPr lang="tr-TR" sz="2400" dirty="0">
                <a:cs typeface="Arial" charset="0"/>
              </a:rPr>
              <a:t> Cos </a:t>
            </a:r>
            <a:r>
              <a:rPr lang="el-GR" sz="2400" dirty="0">
                <a:cs typeface="Arial" charset="0"/>
              </a:rPr>
              <a:t>Θ</a:t>
            </a:r>
            <a:endParaRPr lang="tr-TR" sz="2400" dirty="0">
              <a:cs typeface="Arial" charset="0"/>
            </a:endParaRPr>
          </a:p>
          <a:p>
            <a:pPr eaLnBrk="1" hangingPunct="1">
              <a:buFont typeface="Wingdings" panose="05000000000000000000" pitchFamily="2" charset="2"/>
              <a:buNone/>
              <a:defRPr/>
            </a:pPr>
            <a:r>
              <a:rPr lang="tr-TR" sz="2400" dirty="0">
                <a:cs typeface="Arial" charset="0"/>
              </a:rPr>
              <a:t>h=2 </a:t>
            </a:r>
            <a:r>
              <a:rPr lang="el-GR" sz="2400" dirty="0">
                <a:cs typeface="Arial" charset="0"/>
              </a:rPr>
              <a:t>δ</a:t>
            </a:r>
            <a:r>
              <a:rPr lang="tr-TR" sz="2400" dirty="0">
                <a:cs typeface="Arial" charset="0"/>
              </a:rPr>
              <a:t> Cos</a:t>
            </a:r>
            <a:r>
              <a:rPr lang="el-GR" sz="2400" dirty="0">
                <a:cs typeface="Arial" charset="0"/>
              </a:rPr>
              <a:t>Θ</a:t>
            </a:r>
            <a:r>
              <a:rPr lang="tr-TR" sz="2400" dirty="0">
                <a:cs typeface="Arial" charset="0"/>
              </a:rPr>
              <a:t>/ r</a:t>
            </a:r>
            <a:r>
              <a:rPr lang="el-GR" sz="2400" dirty="0">
                <a:cs typeface="Arial" charset="0"/>
              </a:rPr>
              <a:t>ρ</a:t>
            </a:r>
            <a:r>
              <a:rPr lang="tr-TR" sz="2400" dirty="0">
                <a:cs typeface="Arial" charset="0"/>
              </a:rPr>
              <a:t>g</a:t>
            </a:r>
          </a:p>
          <a:p>
            <a:pPr eaLnBrk="1" hangingPunct="1">
              <a:buFont typeface="Wingdings" panose="05000000000000000000" pitchFamily="2" charset="2"/>
              <a:buNone/>
              <a:defRPr/>
            </a:pPr>
            <a:r>
              <a:rPr lang="tr-TR" sz="2400" dirty="0">
                <a:cs typeface="Arial" charset="0"/>
              </a:rPr>
              <a:t>Cos</a:t>
            </a:r>
            <a:r>
              <a:rPr lang="el-GR" sz="2400" dirty="0">
                <a:cs typeface="Arial" charset="0"/>
              </a:rPr>
              <a:t>Θ</a:t>
            </a:r>
            <a:r>
              <a:rPr lang="tr-TR" sz="2400" dirty="0">
                <a:cs typeface="Arial" charset="0"/>
              </a:rPr>
              <a:t>=1 kabul edildiğinden</a:t>
            </a:r>
          </a:p>
          <a:p>
            <a:pPr eaLnBrk="1" hangingPunct="1">
              <a:buFont typeface="Wingdings" panose="05000000000000000000" pitchFamily="2" charset="2"/>
              <a:buNone/>
              <a:defRPr/>
            </a:pPr>
            <a:r>
              <a:rPr lang="tr-TR" sz="2400" dirty="0">
                <a:cs typeface="Arial" charset="0"/>
              </a:rPr>
              <a:t>h=2 </a:t>
            </a:r>
            <a:r>
              <a:rPr lang="el-GR" sz="2400" dirty="0">
                <a:cs typeface="Arial" charset="0"/>
              </a:rPr>
              <a:t>δ</a:t>
            </a:r>
            <a:r>
              <a:rPr lang="tr-TR" sz="2400" dirty="0">
                <a:cs typeface="Arial" charset="0"/>
              </a:rPr>
              <a:t>/r</a:t>
            </a:r>
            <a:r>
              <a:rPr lang="el-GR" sz="2400" dirty="0">
                <a:cs typeface="Arial" charset="0"/>
              </a:rPr>
              <a:t>ρ</a:t>
            </a:r>
            <a:r>
              <a:rPr lang="tr-TR" sz="2400" dirty="0">
                <a:cs typeface="Arial" charset="0"/>
              </a:rPr>
              <a:t>g veya h=4 </a:t>
            </a:r>
            <a:r>
              <a:rPr lang="el-GR" sz="2400" dirty="0">
                <a:cs typeface="Arial" charset="0"/>
              </a:rPr>
              <a:t>δ</a:t>
            </a:r>
            <a:r>
              <a:rPr lang="tr-TR" sz="2400" dirty="0">
                <a:cs typeface="Arial" charset="0"/>
              </a:rPr>
              <a:t>/R</a:t>
            </a:r>
            <a:r>
              <a:rPr lang="el-GR" sz="2400" dirty="0">
                <a:cs typeface="Arial" charset="0"/>
              </a:rPr>
              <a:t>ρ</a:t>
            </a:r>
            <a:r>
              <a:rPr lang="tr-TR" sz="2400" dirty="0">
                <a:cs typeface="Arial" charset="0"/>
              </a:rPr>
              <a:t>g</a:t>
            </a:r>
          </a:p>
          <a:p>
            <a:pPr eaLnBrk="1" hangingPunct="1">
              <a:buFont typeface="Wingdings" panose="05000000000000000000" pitchFamily="2" charset="2"/>
              <a:buNone/>
              <a:defRPr/>
            </a:pPr>
            <a:endParaRPr lang="tr-TR" sz="2400" dirty="0">
              <a:cs typeface="Arial" charset="0"/>
            </a:endParaRPr>
          </a:p>
          <a:p>
            <a:pPr eaLnBrk="1" hangingPunct="1">
              <a:buFont typeface="Wingdings" panose="05000000000000000000" pitchFamily="2" charset="2"/>
              <a:buNone/>
              <a:defRPr/>
            </a:pPr>
            <a:endParaRPr lang="tr-TR" sz="2400" dirty="0">
              <a:cs typeface="Arial" charset="0"/>
            </a:endParaRPr>
          </a:p>
          <a:p>
            <a:pPr eaLnBrk="1" hangingPunct="1">
              <a:buFont typeface="Wingdings" panose="05000000000000000000" pitchFamily="2" charset="2"/>
              <a:buNone/>
              <a:defRPr/>
            </a:pPr>
            <a:endParaRPr lang="tr-TR" sz="2800" dirty="0">
              <a:cs typeface="Arial" charset="0"/>
            </a:endParaRPr>
          </a:p>
          <a:p>
            <a:pPr eaLnBrk="1" hangingPunct="1">
              <a:buFont typeface="Wingdings" panose="05000000000000000000" pitchFamily="2" charset="2"/>
              <a:buNone/>
              <a:defRPr/>
            </a:pPr>
            <a:endParaRPr lang="tr-TR" sz="2800" dirty="0">
              <a:cs typeface="Arial" charset="0"/>
            </a:endParaRPr>
          </a:p>
          <a:p>
            <a:pPr eaLnBrk="1" hangingPunct="1">
              <a:buFont typeface="Wingdings" panose="05000000000000000000" pitchFamily="2" charset="2"/>
              <a:buNone/>
              <a:defRPr/>
            </a:pPr>
            <a:endParaRPr lang="el-GR" sz="2800" dirty="0">
              <a:cs typeface="Arial" charset="0"/>
            </a:endParaRPr>
          </a:p>
        </p:txBody>
      </p:sp>
      <p:pic>
        <p:nvPicPr>
          <p:cNvPr id="16389" name="Picture 9" descr="lastscan3(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192839" y="1341438"/>
            <a:ext cx="4192587" cy="4222750"/>
          </a:xfrm>
        </p:spPr>
      </p:pic>
      <p:sp>
        <p:nvSpPr>
          <p:cNvPr id="16390" name="Metin kutusu 1"/>
          <p:cNvSpPr txBox="1">
            <a:spLocks noChangeArrowheads="1"/>
          </p:cNvSpPr>
          <p:nvPr/>
        </p:nvSpPr>
        <p:spPr bwMode="auto">
          <a:xfrm>
            <a:off x="6456363" y="5707063"/>
            <a:ext cx="409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19039144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2F903AF-F46D-4E9C-BA2A-20FA9CD07FCE}" type="slidenum">
              <a:rPr lang="tr-TR" altLang="tr-TR" sz="1400">
                <a:solidFill>
                  <a:srgbClr val="FFFFFF"/>
                </a:solidFill>
              </a:rPr>
              <a:pPr eaLnBrk="1" hangingPunct="1">
                <a:defRPr/>
              </a:pPr>
              <a:t>14</a:t>
            </a:fld>
            <a:endParaRPr lang="tr-TR" altLang="tr-TR" sz="1400">
              <a:solidFill>
                <a:srgbClr val="FFFFFF"/>
              </a:solidFill>
            </a:endParaRPr>
          </a:p>
        </p:txBody>
      </p:sp>
      <p:sp>
        <p:nvSpPr>
          <p:cNvPr id="25602" name="Rectangle 2"/>
          <p:cNvSpPr>
            <a:spLocks noGrp="1" noRot="1" noChangeArrowheads="1"/>
          </p:cNvSpPr>
          <p:nvPr>
            <p:ph type="title"/>
          </p:nvPr>
        </p:nvSpPr>
        <p:spPr/>
        <p:txBody>
          <a:bodyPr/>
          <a:lstStyle/>
          <a:p>
            <a:pPr eaLnBrk="1" hangingPunct="1">
              <a:defRPr/>
            </a:pPr>
            <a:r>
              <a:rPr lang="tr-TR" smtClean="0">
                <a:solidFill>
                  <a:srgbClr val="FFFF00"/>
                </a:solidFill>
              </a:rPr>
              <a:t>KAPİLLARİTE</a:t>
            </a:r>
          </a:p>
        </p:txBody>
      </p:sp>
      <p:sp>
        <p:nvSpPr>
          <p:cNvPr id="25603" name="Rectangle 3"/>
          <p:cNvSpPr>
            <a:spLocks noGrp="1" noRot="1" noChangeArrowheads="1"/>
          </p:cNvSpPr>
          <p:nvPr>
            <p:ph type="body" idx="1"/>
          </p:nvPr>
        </p:nvSpPr>
        <p:spPr/>
        <p:txBody>
          <a:bodyPr/>
          <a:lstStyle/>
          <a:p>
            <a:pPr eaLnBrk="1" hangingPunct="1">
              <a:lnSpc>
                <a:spcPct val="80000"/>
              </a:lnSpc>
              <a:defRPr/>
            </a:pPr>
            <a:r>
              <a:rPr lang="tr-TR" sz="2800" dirty="0"/>
              <a:t>h=</a:t>
            </a:r>
            <a:r>
              <a:rPr lang="tr-TR" sz="2800" dirty="0" err="1"/>
              <a:t>Kapillar</a:t>
            </a:r>
            <a:r>
              <a:rPr lang="tr-TR" sz="2800" dirty="0"/>
              <a:t> yükselişin miktarı (cm)</a:t>
            </a:r>
          </a:p>
          <a:p>
            <a:pPr eaLnBrk="1" hangingPunct="1">
              <a:lnSpc>
                <a:spcPct val="80000"/>
              </a:lnSpc>
              <a:defRPr/>
            </a:pPr>
            <a:r>
              <a:rPr lang="el-GR" sz="2700" dirty="0">
                <a:cs typeface="Arial" charset="0"/>
              </a:rPr>
              <a:t>δ</a:t>
            </a:r>
            <a:r>
              <a:rPr lang="tr-TR" sz="2700" dirty="0">
                <a:cs typeface="Arial" charset="0"/>
              </a:rPr>
              <a:t> =Suyun yüzey gerilimi (din/cm)</a:t>
            </a:r>
          </a:p>
          <a:p>
            <a:pPr eaLnBrk="1" hangingPunct="1">
              <a:lnSpc>
                <a:spcPct val="80000"/>
              </a:lnSpc>
              <a:defRPr/>
            </a:pPr>
            <a:r>
              <a:rPr lang="tr-TR" sz="2700" dirty="0">
                <a:cs typeface="Arial" charset="0"/>
              </a:rPr>
              <a:t>Cos </a:t>
            </a:r>
            <a:r>
              <a:rPr lang="el-GR" sz="2700" dirty="0">
                <a:cs typeface="Arial" charset="0"/>
              </a:rPr>
              <a:t>Θ </a:t>
            </a:r>
            <a:r>
              <a:rPr lang="tr-TR" sz="2700" dirty="0">
                <a:cs typeface="Arial" charset="0"/>
              </a:rPr>
              <a:t>= Temas açısının kosinüsü</a:t>
            </a:r>
          </a:p>
          <a:p>
            <a:pPr eaLnBrk="1" hangingPunct="1">
              <a:lnSpc>
                <a:spcPct val="80000"/>
              </a:lnSpc>
              <a:defRPr/>
            </a:pPr>
            <a:r>
              <a:rPr lang="tr-TR" sz="2700" dirty="0">
                <a:cs typeface="Arial" charset="0"/>
              </a:rPr>
              <a:t>2 </a:t>
            </a:r>
            <a:r>
              <a:rPr lang="el-GR" sz="2800" dirty="0">
                <a:cs typeface="Arial" charset="0"/>
              </a:rPr>
              <a:t>π</a:t>
            </a:r>
            <a:r>
              <a:rPr lang="tr-TR" sz="2700" dirty="0">
                <a:cs typeface="Arial" charset="0"/>
              </a:rPr>
              <a:t> r = </a:t>
            </a:r>
            <a:r>
              <a:rPr lang="tr-TR" sz="2700" dirty="0" err="1">
                <a:cs typeface="Arial" charset="0"/>
              </a:rPr>
              <a:t>Kapillar</a:t>
            </a:r>
            <a:r>
              <a:rPr lang="tr-TR" sz="2700" dirty="0">
                <a:cs typeface="Arial" charset="0"/>
              </a:rPr>
              <a:t> borunun çeperi ile sıvı arasındaki temas hattının uzunluğu (cm)</a:t>
            </a:r>
          </a:p>
          <a:p>
            <a:pPr eaLnBrk="1" hangingPunct="1">
              <a:lnSpc>
                <a:spcPct val="80000"/>
              </a:lnSpc>
              <a:defRPr/>
            </a:pPr>
            <a:r>
              <a:rPr lang="el-GR" sz="2700" dirty="0">
                <a:cs typeface="Arial" charset="0"/>
              </a:rPr>
              <a:t>ρ</a:t>
            </a:r>
            <a:r>
              <a:rPr lang="tr-TR" sz="2700" dirty="0">
                <a:cs typeface="Arial" charset="0"/>
              </a:rPr>
              <a:t> = Sıvının yoğunluğu (g/cm</a:t>
            </a:r>
            <a:r>
              <a:rPr lang="tr-TR" sz="2700" baseline="30000" dirty="0">
                <a:cs typeface="Arial" charset="0"/>
              </a:rPr>
              <a:t>3</a:t>
            </a:r>
            <a:r>
              <a:rPr lang="tr-TR" sz="2700" dirty="0">
                <a:cs typeface="Arial" charset="0"/>
              </a:rPr>
              <a:t>)</a:t>
            </a:r>
            <a:endParaRPr lang="tr-TR" sz="2700" baseline="30000" dirty="0">
              <a:cs typeface="Arial" charset="0"/>
            </a:endParaRPr>
          </a:p>
          <a:p>
            <a:pPr eaLnBrk="1" hangingPunct="1">
              <a:lnSpc>
                <a:spcPct val="80000"/>
              </a:lnSpc>
              <a:defRPr/>
            </a:pPr>
            <a:r>
              <a:rPr lang="tr-TR" sz="2700" dirty="0">
                <a:cs typeface="Arial" charset="0"/>
              </a:rPr>
              <a:t>g = Yerçekimi ivmesi (cm/sn</a:t>
            </a:r>
            <a:r>
              <a:rPr lang="tr-TR" sz="2700" baseline="30000" dirty="0">
                <a:cs typeface="Arial" charset="0"/>
              </a:rPr>
              <a:t>2</a:t>
            </a:r>
            <a:r>
              <a:rPr lang="tr-TR" sz="2700" dirty="0">
                <a:cs typeface="Arial" charset="0"/>
              </a:rPr>
              <a:t>)</a:t>
            </a:r>
          </a:p>
          <a:p>
            <a:pPr eaLnBrk="1" hangingPunct="1">
              <a:lnSpc>
                <a:spcPct val="80000"/>
              </a:lnSpc>
              <a:defRPr/>
            </a:pPr>
            <a:r>
              <a:rPr lang="el-GR" sz="2800" dirty="0">
                <a:cs typeface="Arial" charset="0"/>
              </a:rPr>
              <a:t>π</a:t>
            </a:r>
            <a:r>
              <a:rPr lang="tr-TR" sz="2700" dirty="0">
                <a:cs typeface="Arial" charset="0"/>
              </a:rPr>
              <a:t> r</a:t>
            </a:r>
            <a:r>
              <a:rPr lang="tr-TR" sz="2700" baseline="30000" dirty="0">
                <a:cs typeface="Arial" charset="0"/>
              </a:rPr>
              <a:t>2 </a:t>
            </a:r>
            <a:r>
              <a:rPr lang="tr-TR" sz="2700" dirty="0">
                <a:cs typeface="Arial" charset="0"/>
              </a:rPr>
              <a:t>= </a:t>
            </a:r>
            <a:r>
              <a:rPr lang="tr-TR" sz="2700" dirty="0" err="1">
                <a:cs typeface="Arial" charset="0"/>
              </a:rPr>
              <a:t>Kapillar</a:t>
            </a:r>
            <a:r>
              <a:rPr lang="tr-TR" sz="2700" dirty="0">
                <a:cs typeface="Arial" charset="0"/>
              </a:rPr>
              <a:t> borunun kesit alanı (cm</a:t>
            </a:r>
            <a:r>
              <a:rPr lang="tr-TR" sz="2700" baseline="30000" dirty="0">
                <a:cs typeface="Arial" charset="0"/>
              </a:rPr>
              <a:t>2</a:t>
            </a:r>
            <a:r>
              <a:rPr lang="tr-TR" sz="2700" dirty="0">
                <a:cs typeface="Arial" charset="0"/>
              </a:rPr>
              <a:t>)</a:t>
            </a:r>
          </a:p>
          <a:p>
            <a:pPr eaLnBrk="1" hangingPunct="1">
              <a:lnSpc>
                <a:spcPct val="80000"/>
              </a:lnSpc>
              <a:defRPr/>
            </a:pPr>
            <a:r>
              <a:rPr lang="tr-TR" sz="2700" dirty="0">
                <a:cs typeface="Arial" charset="0"/>
              </a:rPr>
              <a:t>r = </a:t>
            </a:r>
            <a:r>
              <a:rPr lang="tr-TR" sz="2700" dirty="0" err="1">
                <a:cs typeface="Arial" charset="0"/>
              </a:rPr>
              <a:t>Kapillar</a:t>
            </a:r>
            <a:r>
              <a:rPr lang="tr-TR" sz="2700" dirty="0">
                <a:cs typeface="Arial" charset="0"/>
              </a:rPr>
              <a:t> borunun yarıçapı (cm)</a:t>
            </a:r>
          </a:p>
          <a:p>
            <a:pPr eaLnBrk="1" hangingPunct="1">
              <a:lnSpc>
                <a:spcPct val="80000"/>
              </a:lnSpc>
              <a:defRPr/>
            </a:pPr>
            <a:r>
              <a:rPr lang="tr-TR" sz="2700" dirty="0">
                <a:cs typeface="Arial" charset="0"/>
              </a:rPr>
              <a:t>R = </a:t>
            </a:r>
            <a:r>
              <a:rPr lang="tr-TR" sz="2700" dirty="0" err="1">
                <a:cs typeface="Arial" charset="0"/>
              </a:rPr>
              <a:t>Kapillar</a:t>
            </a:r>
            <a:r>
              <a:rPr lang="tr-TR" sz="2700" dirty="0">
                <a:cs typeface="Arial" charset="0"/>
              </a:rPr>
              <a:t> borunun çapı (cm)</a:t>
            </a:r>
          </a:p>
          <a:p>
            <a:pPr eaLnBrk="1" hangingPunct="1">
              <a:lnSpc>
                <a:spcPct val="80000"/>
              </a:lnSpc>
              <a:defRPr/>
            </a:pPr>
            <a:endParaRPr lang="tr-TR" sz="2700" dirty="0">
              <a:cs typeface="Arial" charset="0"/>
            </a:endParaRPr>
          </a:p>
        </p:txBody>
      </p:sp>
    </p:spTree>
    <p:extLst>
      <p:ext uri="{BB962C8B-B14F-4D97-AF65-F5344CB8AC3E}">
        <p14:creationId xmlns:p14="http://schemas.microsoft.com/office/powerpoint/2010/main" val="31624951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CECFF1DA-94E2-4F28-A863-0D0B11737DCA}" type="slidenum">
              <a:rPr lang="tr-TR" altLang="tr-TR" sz="1400">
                <a:solidFill>
                  <a:srgbClr val="FFFFFF"/>
                </a:solidFill>
              </a:rPr>
              <a:pPr eaLnBrk="1" hangingPunct="1">
                <a:defRPr/>
              </a:pPr>
              <a:t>15</a:t>
            </a:fld>
            <a:endParaRPr lang="tr-TR" altLang="tr-TR" sz="1400">
              <a:solidFill>
                <a:srgbClr val="FFFFFF"/>
              </a:solidFill>
            </a:endParaRPr>
          </a:p>
        </p:txBody>
      </p:sp>
      <p:sp>
        <p:nvSpPr>
          <p:cNvPr id="26626" name="Rectangle 2"/>
          <p:cNvSpPr>
            <a:spLocks noGrp="1" noRot="1" noChangeArrowheads="1"/>
          </p:cNvSpPr>
          <p:nvPr>
            <p:ph type="title"/>
          </p:nvPr>
        </p:nvSpPr>
        <p:spPr/>
        <p:txBody>
          <a:bodyPr/>
          <a:lstStyle/>
          <a:p>
            <a:pPr eaLnBrk="1" hangingPunct="1">
              <a:defRPr/>
            </a:pPr>
            <a:r>
              <a:rPr lang="tr-TR" smtClean="0">
                <a:solidFill>
                  <a:srgbClr val="FFFF00"/>
                </a:solidFill>
              </a:rPr>
              <a:t>KAPİLLARİTE</a:t>
            </a:r>
          </a:p>
        </p:txBody>
      </p:sp>
      <p:sp>
        <p:nvSpPr>
          <p:cNvPr id="26627" name="Rectangle 3"/>
          <p:cNvSpPr>
            <a:spLocks noGrp="1" noRot="1" noChangeArrowheads="1"/>
          </p:cNvSpPr>
          <p:nvPr>
            <p:ph type="body" idx="1"/>
          </p:nvPr>
        </p:nvSpPr>
        <p:spPr/>
        <p:txBody>
          <a:bodyPr/>
          <a:lstStyle/>
          <a:p>
            <a:pPr eaLnBrk="1" hangingPunct="1">
              <a:buFont typeface="Wingdings" panose="05000000000000000000" pitchFamily="2" charset="2"/>
              <a:buNone/>
              <a:defRPr/>
            </a:pPr>
            <a:r>
              <a:rPr lang="tr-TR" smtClean="0"/>
              <a:t> 20 </a:t>
            </a:r>
            <a:r>
              <a:rPr lang="en-US" smtClean="0">
                <a:cs typeface="Arial" charset="0"/>
              </a:rPr>
              <a:t>°</a:t>
            </a:r>
            <a:r>
              <a:rPr lang="tr-TR" smtClean="0"/>
              <a:t>C deki suyun yoğunluğu, 0.998 </a:t>
            </a:r>
            <a:r>
              <a:rPr lang="tr-TR" smtClean="0">
                <a:cs typeface="Arial" charset="0"/>
              </a:rPr>
              <a:t>g/cm</a:t>
            </a:r>
            <a:r>
              <a:rPr lang="tr-TR" baseline="30000" smtClean="0">
                <a:cs typeface="Arial" charset="0"/>
              </a:rPr>
              <a:t>3</a:t>
            </a:r>
          </a:p>
          <a:p>
            <a:pPr eaLnBrk="1" hangingPunct="1">
              <a:buFont typeface="Wingdings" panose="05000000000000000000" pitchFamily="2" charset="2"/>
              <a:buNone/>
              <a:defRPr/>
            </a:pPr>
            <a:r>
              <a:rPr lang="tr-TR" baseline="30000" smtClean="0">
                <a:cs typeface="Arial" charset="0"/>
              </a:rPr>
              <a:t>  </a:t>
            </a:r>
            <a:r>
              <a:rPr lang="tr-TR" smtClean="0">
                <a:cs typeface="Arial" charset="0"/>
              </a:rPr>
              <a:t>Suyun yüzey gerilimi, 72.75 din/cm</a:t>
            </a:r>
          </a:p>
          <a:p>
            <a:pPr eaLnBrk="1" hangingPunct="1">
              <a:buFont typeface="Wingdings" panose="05000000000000000000" pitchFamily="2" charset="2"/>
              <a:buNone/>
              <a:defRPr/>
            </a:pPr>
            <a:r>
              <a:rPr lang="tr-TR" smtClean="0">
                <a:cs typeface="Arial" charset="0"/>
              </a:rPr>
              <a:t>  Yerçekimi ivmesi, 981 cm/sn</a:t>
            </a:r>
            <a:r>
              <a:rPr lang="tr-TR" baseline="30000" smtClean="0">
                <a:cs typeface="Arial" charset="0"/>
              </a:rPr>
              <a:t>2</a:t>
            </a:r>
            <a:r>
              <a:rPr lang="tr-TR" smtClean="0">
                <a:cs typeface="Arial" charset="0"/>
              </a:rPr>
              <a:t> olduğuna göre</a:t>
            </a:r>
          </a:p>
          <a:p>
            <a:pPr eaLnBrk="1" hangingPunct="1">
              <a:buFont typeface="Wingdings" panose="05000000000000000000" pitchFamily="2" charset="2"/>
              <a:buNone/>
              <a:defRPr/>
            </a:pPr>
            <a:r>
              <a:rPr lang="tr-TR" smtClean="0">
                <a:cs typeface="Arial" charset="0"/>
              </a:rPr>
              <a:t>   h = 0.297/R veya </a:t>
            </a:r>
          </a:p>
          <a:p>
            <a:pPr eaLnBrk="1" hangingPunct="1">
              <a:buFont typeface="Wingdings" panose="05000000000000000000" pitchFamily="2" charset="2"/>
              <a:buNone/>
              <a:defRPr/>
            </a:pPr>
            <a:r>
              <a:rPr lang="tr-TR" smtClean="0">
                <a:cs typeface="Arial" charset="0"/>
              </a:rPr>
              <a:t>   </a:t>
            </a:r>
            <a:r>
              <a:rPr lang="tr-TR" smtClean="0">
                <a:solidFill>
                  <a:schemeClr val="accent2"/>
                </a:solidFill>
                <a:cs typeface="Arial" charset="0"/>
              </a:rPr>
              <a:t>h ≈ 0.3/R</a:t>
            </a:r>
            <a:endParaRPr lang="tr-TR" baseline="30000" smtClean="0">
              <a:solidFill>
                <a:schemeClr val="accent2"/>
              </a:solidFill>
              <a:cs typeface="Arial" charset="0"/>
            </a:endParaRPr>
          </a:p>
          <a:p>
            <a:pPr eaLnBrk="1" hangingPunct="1">
              <a:buFont typeface="Wingdings" panose="05000000000000000000" pitchFamily="2" charset="2"/>
              <a:buNone/>
              <a:defRPr/>
            </a:pPr>
            <a:endParaRPr lang="tr-TR" smtClean="0">
              <a:solidFill>
                <a:schemeClr val="accent2"/>
              </a:solidFill>
              <a:cs typeface="Arial" charset="0"/>
            </a:endParaRPr>
          </a:p>
          <a:p>
            <a:pPr eaLnBrk="1" hangingPunct="1">
              <a:buFont typeface="Wingdings" panose="05000000000000000000" pitchFamily="2" charset="2"/>
              <a:buNone/>
              <a:defRPr/>
            </a:pPr>
            <a:endParaRPr lang="tr-TR" sz="2800">
              <a:cs typeface="Arial" charset="0"/>
            </a:endParaRPr>
          </a:p>
          <a:p>
            <a:pPr eaLnBrk="1" hangingPunct="1">
              <a:buFont typeface="Wingdings" panose="05000000000000000000" pitchFamily="2" charset="2"/>
              <a:buNone/>
              <a:defRPr/>
            </a:pPr>
            <a:endParaRPr lang="tr-TR" sz="2800" baseline="30000">
              <a:cs typeface="Arial" charset="0"/>
            </a:endParaRPr>
          </a:p>
        </p:txBody>
      </p:sp>
    </p:spTree>
    <p:extLst>
      <p:ext uri="{BB962C8B-B14F-4D97-AF65-F5344CB8AC3E}">
        <p14:creationId xmlns:p14="http://schemas.microsoft.com/office/powerpoint/2010/main" val="33226900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2B2FA51-0008-46CD-A45B-4B91D5C54C68}" type="slidenum">
              <a:rPr lang="tr-TR" altLang="tr-TR" sz="1400">
                <a:solidFill>
                  <a:srgbClr val="FFFFFF"/>
                </a:solidFill>
              </a:rPr>
              <a:pPr eaLnBrk="1" hangingPunct="1">
                <a:defRPr/>
              </a:pPr>
              <a:t>16</a:t>
            </a:fld>
            <a:endParaRPr lang="tr-TR" altLang="tr-TR" sz="1400">
              <a:solidFill>
                <a:srgbClr val="FFFFFF"/>
              </a:solidFill>
            </a:endParaRPr>
          </a:p>
        </p:txBody>
      </p:sp>
      <p:sp>
        <p:nvSpPr>
          <p:cNvPr id="27650" name="Rectangle 2"/>
          <p:cNvSpPr>
            <a:spLocks noGrp="1" noRot="1" noChangeArrowheads="1"/>
          </p:cNvSpPr>
          <p:nvPr>
            <p:ph type="title"/>
          </p:nvPr>
        </p:nvSpPr>
        <p:spPr/>
        <p:txBody>
          <a:bodyPr/>
          <a:lstStyle/>
          <a:p>
            <a:pPr eaLnBrk="1" hangingPunct="1">
              <a:defRPr/>
            </a:pPr>
            <a:r>
              <a:rPr lang="tr-TR" smtClean="0">
                <a:solidFill>
                  <a:srgbClr val="FFFF00"/>
                </a:solidFill>
              </a:rPr>
              <a:t>TOPRAK SUYUNUN ENERJİSİ</a:t>
            </a:r>
          </a:p>
        </p:txBody>
      </p:sp>
      <p:sp>
        <p:nvSpPr>
          <p:cNvPr id="27651" name="Rectangle 3"/>
          <p:cNvSpPr>
            <a:spLocks noGrp="1" noRot="1" noChangeArrowheads="1"/>
          </p:cNvSpPr>
          <p:nvPr>
            <p:ph type="body" idx="1"/>
          </p:nvPr>
        </p:nvSpPr>
        <p:spPr>
          <a:xfrm>
            <a:off x="1825625" y="1268414"/>
            <a:ext cx="8540750" cy="4968875"/>
          </a:xfrm>
        </p:spPr>
        <p:txBody>
          <a:bodyPr/>
          <a:lstStyle/>
          <a:p>
            <a:pPr eaLnBrk="1" hangingPunct="1">
              <a:lnSpc>
                <a:spcPct val="80000"/>
              </a:lnSpc>
              <a:defRPr/>
            </a:pPr>
            <a:r>
              <a:rPr lang="tr-TR" sz="2800" dirty="0">
                <a:solidFill>
                  <a:srgbClr val="FF0000"/>
                </a:solidFill>
              </a:rPr>
              <a:t>Potansiyel Enerji </a:t>
            </a:r>
          </a:p>
          <a:p>
            <a:pPr eaLnBrk="1" hangingPunct="1">
              <a:lnSpc>
                <a:spcPct val="80000"/>
              </a:lnSpc>
              <a:defRPr/>
            </a:pPr>
            <a:r>
              <a:rPr lang="tr-TR" sz="2800" dirty="0">
                <a:solidFill>
                  <a:srgbClr val="FF0000"/>
                </a:solidFill>
              </a:rPr>
              <a:t>Kinetik Enerji</a:t>
            </a:r>
          </a:p>
          <a:p>
            <a:pPr algn="just" eaLnBrk="1" hangingPunct="1">
              <a:lnSpc>
                <a:spcPct val="80000"/>
              </a:lnSpc>
              <a:buFont typeface="Wingdings" panose="05000000000000000000" pitchFamily="2" charset="2"/>
              <a:buNone/>
              <a:defRPr/>
            </a:pPr>
            <a:r>
              <a:rPr lang="tr-TR" sz="2400" dirty="0"/>
              <a:t>    </a:t>
            </a:r>
          </a:p>
          <a:p>
            <a:pPr algn="just" eaLnBrk="1" hangingPunct="1">
              <a:lnSpc>
                <a:spcPct val="80000"/>
              </a:lnSpc>
              <a:buFont typeface="Wingdings" panose="05000000000000000000" pitchFamily="2" charset="2"/>
              <a:buNone/>
              <a:defRPr/>
            </a:pPr>
            <a:r>
              <a:rPr lang="tr-TR" sz="2400" dirty="0"/>
              <a:t>    </a:t>
            </a:r>
            <a:r>
              <a:rPr lang="tr-TR" sz="2800" dirty="0"/>
              <a:t>Potansiyel enerji, suyun birim miktarını bir referans noktadan belirlenmiş başka bir noktaya transfer etmek için yapılması gerekli iş miktarı olarak tanımlanır.</a:t>
            </a:r>
          </a:p>
          <a:p>
            <a:pPr algn="just" eaLnBrk="1" hangingPunct="1">
              <a:lnSpc>
                <a:spcPct val="80000"/>
              </a:lnSpc>
              <a:buFont typeface="Wingdings" panose="05000000000000000000" pitchFamily="2" charset="2"/>
              <a:buNone/>
              <a:defRPr/>
            </a:pPr>
            <a:r>
              <a:rPr lang="tr-TR" sz="2800" dirty="0"/>
              <a:t>	</a:t>
            </a:r>
          </a:p>
          <a:p>
            <a:pPr algn="just" eaLnBrk="1" hangingPunct="1">
              <a:lnSpc>
                <a:spcPct val="80000"/>
              </a:lnSpc>
              <a:buFont typeface="Wingdings" panose="05000000000000000000" pitchFamily="2" charset="2"/>
              <a:buNone/>
              <a:defRPr/>
            </a:pPr>
            <a:r>
              <a:rPr lang="tr-TR" sz="2800" dirty="0"/>
              <a:t>   Toprak gözenekleri arasındaki su oldukça yavaş hareket ettiğinden suyun kinetik enerjisi genellikle dikkate alınmamaktadır. Buna karşın suyun pozisyonu vasıtasıyla kazandığı potansiyel enerji son derece önem kazanmaktadır.</a:t>
            </a:r>
          </a:p>
          <a:p>
            <a:pPr algn="just" eaLnBrk="1" hangingPunct="1">
              <a:lnSpc>
                <a:spcPct val="80000"/>
              </a:lnSpc>
              <a:buFont typeface="Wingdings" panose="05000000000000000000" pitchFamily="2" charset="2"/>
              <a:buNone/>
              <a:defRPr/>
            </a:pPr>
            <a:r>
              <a:rPr lang="tr-TR" sz="2400" dirty="0"/>
              <a:t>	</a:t>
            </a:r>
          </a:p>
        </p:txBody>
      </p:sp>
    </p:spTree>
    <p:extLst>
      <p:ext uri="{BB962C8B-B14F-4D97-AF65-F5344CB8AC3E}">
        <p14:creationId xmlns:p14="http://schemas.microsoft.com/office/powerpoint/2010/main" val="1122751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A69C0F87-D0D8-4A33-9C4C-6FDC633B24D4}" type="slidenum">
              <a:rPr lang="tr-TR" altLang="tr-TR" sz="1400">
                <a:solidFill>
                  <a:srgbClr val="FFFFFF"/>
                </a:solidFill>
              </a:rPr>
              <a:pPr eaLnBrk="1" hangingPunct="1">
                <a:defRPr/>
              </a:pPr>
              <a:t>17</a:t>
            </a:fld>
            <a:endParaRPr lang="tr-TR" altLang="tr-TR" sz="1400">
              <a:solidFill>
                <a:srgbClr val="FFFFFF"/>
              </a:solidFill>
            </a:endParaRPr>
          </a:p>
        </p:txBody>
      </p:sp>
      <p:sp>
        <p:nvSpPr>
          <p:cNvPr id="263170" name="Rectangle 2"/>
          <p:cNvSpPr>
            <a:spLocks noGrp="1" noRot="1" noChangeArrowheads="1"/>
          </p:cNvSpPr>
          <p:nvPr>
            <p:ph type="title"/>
          </p:nvPr>
        </p:nvSpPr>
        <p:spPr/>
        <p:txBody>
          <a:bodyPr/>
          <a:lstStyle/>
          <a:p>
            <a:pPr eaLnBrk="1" hangingPunct="1">
              <a:defRPr/>
            </a:pPr>
            <a:r>
              <a:rPr lang="tr-TR" smtClean="0">
                <a:solidFill>
                  <a:srgbClr val="FFFF00"/>
                </a:solidFill>
              </a:rPr>
              <a:t>TOPRAK SUYUNUN ENERJİSİ</a:t>
            </a:r>
          </a:p>
        </p:txBody>
      </p:sp>
      <p:sp>
        <p:nvSpPr>
          <p:cNvPr id="263171" name="Rectangle 3"/>
          <p:cNvSpPr>
            <a:spLocks noGrp="1" noRot="1" noChangeArrowheads="1"/>
          </p:cNvSpPr>
          <p:nvPr>
            <p:ph type="body" idx="1"/>
          </p:nvPr>
        </p:nvSpPr>
        <p:spPr/>
        <p:txBody>
          <a:bodyPr/>
          <a:lstStyle/>
          <a:p>
            <a:pPr algn="just" eaLnBrk="1" hangingPunct="1">
              <a:buFont typeface="Wingdings" panose="05000000000000000000" pitchFamily="2" charset="2"/>
              <a:buNone/>
              <a:defRPr/>
            </a:pPr>
            <a:r>
              <a:rPr lang="tr-TR" smtClean="0"/>
              <a:t>   Su toprak içinde daima potansiyel enerjinin azaldığı yöne doğru hareket etmektedir. Bu nedenle toprak suyunun hareketinde suyun potansiyel enerji içeriğinden çok toprak içindeki farklı bölgelerdeki enerjinin nispi düzeyleri önemli olmaktadır. Tanımlamada suyun ağırlığı baz alındığında potansiyel birimi cm dir.</a:t>
            </a:r>
          </a:p>
          <a:p>
            <a:pPr eaLnBrk="1" hangingPunct="1">
              <a:defRPr/>
            </a:pPr>
            <a:endParaRPr lang="tr-TR" smtClean="0"/>
          </a:p>
        </p:txBody>
      </p:sp>
    </p:spTree>
    <p:extLst>
      <p:ext uri="{BB962C8B-B14F-4D97-AF65-F5344CB8AC3E}">
        <p14:creationId xmlns:p14="http://schemas.microsoft.com/office/powerpoint/2010/main" val="367318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28C5192-29CA-44A9-9DE9-95CC3AFD5E97}" type="slidenum">
              <a:rPr lang="tr-TR" altLang="tr-TR" sz="1400">
                <a:solidFill>
                  <a:srgbClr val="FFFFFF"/>
                </a:solidFill>
              </a:rPr>
              <a:pPr eaLnBrk="1" hangingPunct="1">
                <a:defRPr/>
              </a:pPr>
              <a:t>18</a:t>
            </a:fld>
            <a:endParaRPr lang="tr-TR" altLang="tr-TR" sz="1400">
              <a:solidFill>
                <a:srgbClr val="FFFFFF"/>
              </a:solidFill>
            </a:endParaRPr>
          </a:p>
        </p:txBody>
      </p:sp>
      <p:sp>
        <p:nvSpPr>
          <p:cNvPr id="28674" name="Rectangle 2"/>
          <p:cNvSpPr>
            <a:spLocks noGrp="1" noRot="1" noChangeArrowheads="1"/>
          </p:cNvSpPr>
          <p:nvPr>
            <p:ph type="title"/>
          </p:nvPr>
        </p:nvSpPr>
        <p:spPr>
          <a:xfrm>
            <a:off x="1825625" y="228601"/>
            <a:ext cx="8510588" cy="1236663"/>
          </a:xfrm>
        </p:spPr>
        <p:txBody>
          <a:bodyPr/>
          <a:lstStyle/>
          <a:p>
            <a:pPr eaLnBrk="1" hangingPunct="1">
              <a:defRPr/>
            </a:pPr>
            <a:r>
              <a:rPr lang="tr-TR" sz="3200">
                <a:solidFill>
                  <a:srgbClr val="FFFF00"/>
                </a:solidFill>
              </a:rPr>
              <a:t>TOPRAK SUYUNUN POTANSİYELİ</a:t>
            </a:r>
          </a:p>
        </p:txBody>
      </p:sp>
      <p:sp>
        <p:nvSpPr>
          <p:cNvPr id="28675" name="Rectangle 3"/>
          <p:cNvSpPr>
            <a:spLocks noGrp="1" noRot="1" noChangeArrowheads="1"/>
          </p:cNvSpPr>
          <p:nvPr>
            <p:ph type="body" idx="1"/>
          </p:nvPr>
        </p:nvSpPr>
        <p:spPr>
          <a:xfrm>
            <a:off x="1981200" y="1125539"/>
            <a:ext cx="8229600" cy="5000625"/>
          </a:xfrm>
        </p:spPr>
        <p:txBody>
          <a:bodyPr/>
          <a:lstStyle/>
          <a:p>
            <a:pPr marL="609600" indent="-609600" eaLnBrk="1" hangingPunct="1">
              <a:buNone/>
              <a:defRPr/>
            </a:pPr>
            <a:r>
              <a:rPr lang="tr-TR" dirty="0" smtClean="0"/>
              <a:t>  	</a:t>
            </a:r>
            <a:r>
              <a:rPr lang="tr-TR" sz="2800" dirty="0"/>
              <a:t>Toprak su potansiyelinin belirlenmesinde aşağıdaki kuvvetler etkili olmaktadır.</a:t>
            </a:r>
          </a:p>
          <a:p>
            <a:pPr marL="990600" lvl="1" indent="-533400" eaLnBrk="1" hangingPunct="1">
              <a:buNone/>
              <a:defRPr/>
            </a:pPr>
            <a:r>
              <a:rPr lang="tr-TR" sz="2400" dirty="0">
                <a:solidFill>
                  <a:schemeClr val="accent2"/>
                </a:solidFill>
              </a:rPr>
              <a:t> </a:t>
            </a:r>
            <a:r>
              <a:rPr lang="tr-TR" dirty="0" smtClean="0">
                <a:solidFill>
                  <a:schemeClr val="accent2"/>
                </a:solidFill>
              </a:rPr>
              <a:t>Yerçekimi 	</a:t>
            </a:r>
          </a:p>
          <a:p>
            <a:pPr marL="990600" lvl="1" indent="-533400" eaLnBrk="1" hangingPunct="1">
              <a:buNone/>
              <a:defRPr/>
            </a:pPr>
            <a:r>
              <a:rPr lang="tr-TR" dirty="0" smtClean="0">
                <a:solidFill>
                  <a:schemeClr val="accent2"/>
                </a:solidFill>
              </a:rPr>
              <a:t> </a:t>
            </a:r>
            <a:r>
              <a:rPr lang="tr-TR" dirty="0" err="1" smtClean="0">
                <a:solidFill>
                  <a:schemeClr val="accent2"/>
                </a:solidFill>
              </a:rPr>
              <a:t>Matrik</a:t>
            </a:r>
            <a:r>
              <a:rPr lang="tr-TR" dirty="0" smtClean="0">
                <a:solidFill>
                  <a:schemeClr val="accent2"/>
                </a:solidFill>
              </a:rPr>
              <a:t> 	</a:t>
            </a:r>
          </a:p>
          <a:p>
            <a:pPr marL="990600" lvl="1" indent="-533400" eaLnBrk="1" hangingPunct="1">
              <a:buNone/>
              <a:defRPr/>
            </a:pPr>
            <a:r>
              <a:rPr lang="tr-TR" dirty="0" smtClean="0">
                <a:solidFill>
                  <a:schemeClr val="accent2"/>
                </a:solidFill>
              </a:rPr>
              <a:t> </a:t>
            </a:r>
            <a:r>
              <a:rPr lang="tr-TR" dirty="0" err="1" smtClean="0">
                <a:solidFill>
                  <a:schemeClr val="accent2"/>
                </a:solidFill>
              </a:rPr>
              <a:t>Ozmotik</a:t>
            </a:r>
            <a:r>
              <a:rPr lang="tr-TR" dirty="0" smtClean="0">
                <a:solidFill>
                  <a:schemeClr val="accent2"/>
                </a:solidFill>
              </a:rPr>
              <a:t> </a:t>
            </a:r>
          </a:p>
          <a:p>
            <a:pPr marL="990600" lvl="1" indent="-533400" eaLnBrk="1" hangingPunct="1">
              <a:buNone/>
              <a:defRPr/>
            </a:pPr>
            <a:r>
              <a:rPr lang="tr-TR" dirty="0" smtClean="0">
                <a:solidFill>
                  <a:schemeClr val="accent2"/>
                </a:solidFill>
              </a:rPr>
              <a:t> Basınç </a:t>
            </a:r>
          </a:p>
          <a:p>
            <a:pPr marL="609600" indent="-609600" eaLnBrk="1" hangingPunct="1">
              <a:buNone/>
              <a:defRPr/>
            </a:pPr>
            <a:r>
              <a:rPr lang="tr-TR" sz="2800" dirty="0"/>
              <a:t>      Kuvvetler, su potansiyeline birbirlerinden bağımsız etki yaptıklarından, toplam potansiyel her bir kuvvetin sağladığı potansiyelin toplamına eşit olmaktadır.</a:t>
            </a:r>
          </a:p>
          <a:p>
            <a:pPr marL="609600" indent="-609600" eaLnBrk="1" hangingPunct="1">
              <a:buNone/>
              <a:defRPr/>
            </a:pPr>
            <a:endParaRPr lang="tr-TR" sz="2800" dirty="0"/>
          </a:p>
          <a:p>
            <a:pPr marL="609600" indent="-609600" eaLnBrk="1" hangingPunct="1">
              <a:buNone/>
              <a:defRPr/>
            </a:pPr>
            <a:endParaRPr lang="tr-TR" sz="2800" dirty="0"/>
          </a:p>
          <a:p>
            <a:pPr marL="609600" indent="-609600" eaLnBrk="1" hangingPunct="1">
              <a:defRPr/>
            </a:pPr>
            <a:endParaRPr lang="tr-TR" dirty="0" smtClean="0"/>
          </a:p>
        </p:txBody>
      </p:sp>
    </p:spTree>
    <p:extLst>
      <p:ext uri="{BB962C8B-B14F-4D97-AF65-F5344CB8AC3E}">
        <p14:creationId xmlns:p14="http://schemas.microsoft.com/office/powerpoint/2010/main" val="8322438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532A584-830F-4A5D-A564-585A7A646D99}" type="slidenum">
              <a:rPr lang="tr-TR" altLang="tr-TR" sz="1400">
                <a:solidFill>
                  <a:srgbClr val="FFFFFF"/>
                </a:solidFill>
              </a:rPr>
              <a:pPr eaLnBrk="1" hangingPunct="1">
                <a:defRPr/>
              </a:pPr>
              <a:t>19</a:t>
            </a:fld>
            <a:endParaRPr lang="tr-TR" altLang="tr-TR" sz="1400">
              <a:solidFill>
                <a:srgbClr val="FFFFFF"/>
              </a:solidFill>
            </a:endParaRPr>
          </a:p>
        </p:txBody>
      </p:sp>
      <p:sp>
        <p:nvSpPr>
          <p:cNvPr id="29698" name="Rectangle 2"/>
          <p:cNvSpPr>
            <a:spLocks noGrp="1" noRot="1" noChangeArrowheads="1"/>
          </p:cNvSpPr>
          <p:nvPr>
            <p:ph type="title"/>
          </p:nvPr>
        </p:nvSpPr>
        <p:spPr/>
        <p:txBody>
          <a:bodyPr/>
          <a:lstStyle/>
          <a:p>
            <a:pPr eaLnBrk="1" hangingPunct="1">
              <a:defRPr/>
            </a:pPr>
            <a:r>
              <a:rPr lang="tr-TR" sz="3600">
                <a:solidFill>
                  <a:srgbClr val="FFFF00"/>
                </a:solidFill>
              </a:rPr>
              <a:t>TOPRAK SUYUNUN POTANSİYELİ</a:t>
            </a:r>
          </a:p>
        </p:txBody>
      </p:sp>
      <p:sp>
        <p:nvSpPr>
          <p:cNvPr id="29699" name="Rectangle 3"/>
          <p:cNvSpPr>
            <a:spLocks noGrp="1" noRot="1" noChangeArrowheads="1"/>
          </p:cNvSpPr>
          <p:nvPr>
            <p:ph type="body" idx="1"/>
          </p:nvPr>
        </p:nvSpPr>
        <p:spPr/>
        <p:txBody>
          <a:bodyPr/>
          <a:lstStyle/>
          <a:p>
            <a:pPr algn="just" eaLnBrk="1" hangingPunct="1">
              <a:buFont typeface="Wingdings" panose="05000000000000000000" pitchFamily="2" charset="2"/>
              <a:buNone/>
              <a:defRPr/>
            </a:pPr>
            <a:r>
              <a:rPr lang="tr-TR" sz="2800" dirty="0">
                <a:cs typeface="Arial" charset="0"/>
              </a:rPr>
              <a:t>	</a:t>
            </a:r>
            <a:r>
              <a:rPr lang="el-GR" sz="2800" dirty="0">
                <a:solidFill>
                  <a:srgbClr val="FFFF00"/>
                </a:solidFill>
                <a:cs typeface="Arial" charset="0"/>
              </a:rPr>
              <a:t>Ψ</a:t>
            </a:r>
            <a:r>
              <a:rPr lang="tr-TR" sz="2800" dirty="0">
                <a:solidFill>
                  <a:srgbClr val="FFFF00"/>
                </a:solidFill>
                <a:cs typeface="Arial" charset="0"/>
              </a:rPr>
              <a:t>t = </a:t>
            </a:r>
            <a:r>
              <a:rPr lang="el-GR" sz="2800" dirty="0">
                <a:solidFill>
                  <a:srgbClr val="FFFF00"/>
                </a:solidFill>
                <a:cs typeface="Arial" charset="0"/>
              </a:rPr>
              <a:t>Ψ</a:t>
            </a:r>
            <a:r>
              <a:rPr lang="tr-TR" sz="2800" dirty="0">
                <a:solidFill>
                  <a:srgbClr val="FFFF00"/>
                </a:solidFill>
                <a:cs typeface="Arial" charset="0"/>
              </a:rPr>
              <a:t>g</a:t>
            </a:r>
            <a:r>
              <a:rPr lang="el-GR" sz="2800" dirty="0">
                <a:solidFill>
                  <a:srgbClr val="FFFF00"/>
                </a:solidFill>
                <a:cs typeface="Arial" charset="0"/>
              </a:rPr>
              <a:t> </a:t>
            </a:r>
            <a:r>
              <a:rPr lang="tr-TR" sz="2800" dirty="0">
                <a:solidFill>
                  <a:srgbClr val="FFFF00"/>
                </a:solidFill>
                <a:cs typeface="Arial" charset="0"/>
              </a:rPr>
              <a:t>+ </a:t>
            </a:r>
            <a:r>
              <a:rPr lang="el-GR" sz="2800" dirty="0">
                <a:solidFill>
                  <a:srgbClr val="FFFF00"/>
                </a:solidFill>
                <a:cs typeface="Arial" charset="0"/>
              </a:rPr>
              <a:t>Ψ</a:t>
            </a:r>
            <a:r>
              <a:rPr lang="tr-TR" sz="2800" dirty="0">
                <a:solidFill>
                  <a:srgbClr val="FFFF00"/>
                </a:solidFill>
                <a:cs typeface="Arial" charset="0"/>
              </a:rPr>
              <a:t>m + </a:t>
            </a:r>
            <a:r>
              <a:rPr lang="el-GR" sz="2800" dirty="0">
                <a:solidFill>
                  <a:srgbClr val="FFFF00"/>
                </a:solidFill>
                <a:cs typeface="Arial" charset="0"/>
              </a:rPr>
              <a:t>Ψ</a:t>
            </a:r>
            <a:r>
              <a:rPr lang="tr-TR" sz="2800" dirty="0">
                <a:solidFill>
                  <a:srgbClr val="FFFF00"/>
                </a:solidFill>
                <a:cs typeface="Arial" charset="0"/>
              </a:rPr>
              <a:t>o +</a:t>
            </a:r>
            <a:r>
              <a:rPr lang="tr-TR" sz="2800" dirty="0">
                <a:cs typeface="Arial" charset="0"/>
              </a:rPr>
              <a:t> </a:t>
            </a:r>
            <a:r>
              <a:rPr lang="el-GR" sz="2800" dirty="0">
                <a:solidFill>
                  <a:srgbClr val="FFFF00"/>
                </a:solidFill>
                <a:cs typeface="Arial" charset="0"/>
              </a:rPr>
              <a:t>Ψ</a:t>
            </a:r>
            <a:r>
              <a:rPr lang="tr-TR" sz="2800" dirty="0">
                <a:solidFill>
                  <a:srgbClr val="FFFF00"/>
                </a:solidFill>
                <a:cs typeface="Arial" charset="0"/>
              </a:rPr>
              <a:t>p</a:t>
            </a:r>
            <a:endParaRPr lang="tr-TR" sz="2800" dirty="0">
              <a:cs typeface="Arial" charset="0"/>
            </a:endParaRPr>
          </a:p>
          <a:p>
            <a:pPr algn="just" eaLnBrk="1" hangingPunct="1">
              <a:buFont typeface="Wingdings" panose="05000000000000000000" pitchFamily="2" charset="2"/>
              <a:buNone/>
              <a:defRPr/>
            </a:pPr>
            <a:r>
              <a:rPr lang="tr-TR" sz="2800" dirty="0">
                <a:cs typeface="Arial" charset="0"/>
              </a:rPr>
              <a:t>	</a:t>
            </a:r>
          </a:p>
          <a:p>
            <a:pPr algn="just" eaLnBrk="1" hangingPunct="1">
              <a:buFont typeface="Wingdings" panose="05000000000000000000" pitchFamily="2" charset="2"/>
              <a:buNone/>
              <a:defRPr/>
            </a:pPr>
            <a:r>
              <a:rPr lang="tr-TR" sz="2800" dirty="0">
                <a:cs typeface="Arial" charset="0"/>
              </a:rPr>
              <a:t>   Burada </a:t>
            </a:r>
            <a:r>
              <a:rPr lang="el-GR" sz="2800" dirty="0">
                <a:cs typeface="Arial" charset="0"/>
              </a:rPr>
              <a:t>Ψ</a:t>
            </a:r>
            <a:r>
              <a:rPr lang="tr-TR" sz="2800" dirty="0">
                <a:cs typeface="Arial" charset="0"/>
              </a:rPr>
              <a:t>t, toplam potansiyeli,  </a:t>
            </a:r>
            <a:r>
              <a:rPr lang="el-GR" sz="2800" dirty="0">
                <a:cs typeface="Arial" charset="0"/>
              </a:rPr>
              <a:t>Ψ</a:t>
            </a:r>
            <a:r>
              <a:rPr lang="tr-TR" sz="2800" dirty="0">
                <a:cs typeface="Arial" charset="0"/>
              </a:rPr>
              <a:t>g,  </a:t>
            </a:r>
            <a:r>
              <a:rPr lang="el-GR" sz="2800" dirty="0">
                <a:cs typeface="Arial" charset="0"/>
              </a:rPr>
              <a:t>Ψ</a:t>
            </a:r>
            <a:r>
              <a:rPr lang="tr-TR" sz="2800" dirty="0">
                <a:cs typeface="Arial" charset="0"/>
              </a:rPr>
              <a:t>m, </a:t>
            </a:r>
            <a:r>
              <a:rPr lang="el-GR" sz="2800" dirty="0">
                <a:cs typeface="Arial" charset="0"/>
              </a:rPr>
              <a:t>Ψ</a:t>
            </a:r>
            <a:r>
              <a:rPr lang="tr-TR" sz="2800" dirty="0">
                <a:cs typeface="Arial" charset="0"/>
              </a:rPr>
              <a:t>p ve </a:t>
            </a:r>
            <a:r>
              <a:rPr lang="el-GR" sz="2800" dirty="0">
                <a:cs typeface="Arial" charset="0"/>
              </a:rPr>
              <a:t>Ψ</a:t>
            </a:r>
            <a:r>
              <a:rPr lang="tr-TR" sz="2800" dirty="0">
                <a:cs typeface="Arial" charset="0"/>
              </a:rPr>
              <a:t>o sırasıyla yerçekimi, </a:t>
            </a:r>
            <a:r>
              <a:rPr lang="tr-TR" sz="2800" dirty="0" err="1">
                <a:cs typeface="Arial" charset="0"/>
              </a:rPr>
              <a:t>matrik</a:t>
            </a:r>
            <a:r>
              <a:rPr lang="tr-TR" sz="2800" dirty="0">
                <a:cs typeface="Arial" charset="0"/>
              </a:rPr>
              <a:t>, </a:t>
            </a:r>
            <a:r>
              <a:rPr lang="tr-TR" sz="2800" dirty="0" err="1">
                <a:cs typeface="Arial" charset="0"/>
              </a:rPr>
              <a:t>ozmotik</a:t>
            </a:r>
            <a:r>
              <a:rPr lang="tr-TR" sz="2800" dirty="0">
                <a:cs typeface="Arial" charset="0"/>
              </a:rPr>
              <a:t> ve basınç potansiyellerini ifade etmektedir. Toprak suyunun potansiyeli belirtilirken toplam potansiyel dikkate alınmaktadır. En yaygın kullanılan birimler bar, atm. ya da cm su sütunu dur. </a:t>
            </a:r>
            <a:endParaRPr lang="el-GR" sz="2800" dirty="0">
              <a:cs typeface="Arial" charset="0"/>
            </a:endParaRPr>
          </a:p>
        </p:txBody>
      </p:sp>
    </p:spTree>
    <p:extLst>
      <p:ext uri="{BB962C8B-B14F-4D97-AF65-F5344CB8AC3E}">
        <p14:creationId xmlns:p14="http://schemas.microsoft.com/office/powerpoint/2010/main" val="28520227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solidFill>
                  <a:srgbClr val="FFFF00"/>
                </a:solidFill>
              </a:rPr>
              <a:t>TOPRAK SUYU</a:t>
            </a:r>
            <a:endParaRPr lang="tr-TR" dirty="0"/>
          </a:p>
        </p:txBody>
      </p:sp>
      <p:sp>
        <p:nvSpPr>
          <p:cNvPr id="3" name="İçerik Yer Tutucusu 2"/>
          <p:cNvSpPr>
            <a:spLocks noGrp="1"/>
          </p:cNvSpPr>
          <p:nvPr>
            <p:ph idx="1"/>
          </p:nvPr>
        </p:nvSpPr>
        <p:spPr>
          <a:xfrm>
            <a:off x="1825625" y="1341439"/>
            <a:ext cx="8540750" cy="4757737"/>
          </a:xfrm>
        </p:spPr>
        <p:txBody>
          <a:bodyPr/>
          <a:lstStyle/>
          <a:p>
            <a:pPr algn="just">
              <a:defRPr/>
            </a:pPr>
            <a:r>
              <a:rPr lang="tr-TR" dirty="0" smtClean="0"/>
              <a:t>Dünyanın su varlığı 1.4 milyar km</a:t>
            </a:r>
            <a:r>
              <a:rPr lang="tr-TR" baseline="30000" dirty="0" smtClean="0"/>
              <a:t>3  </a:t>
            </a:r>
            <a:r>
              <a:rPr lang="tr-TR" dirty="0" smtClean="0"/>
              <a:t>tür. Bunun %96.5’i okyanus ve denizlerde bulunan tuzlu sudur. </a:t>
            </a:r>
          </a:p>
          <a:p>
            <a:pPr algn="just">
              <a:defRPr/>
            </a:pPr>
            <a:r>
              <a:rPr lang="tr-TR" dirty="0" smtClean="0"/>
              <a:t>Toprak nemi ise dünya su varlığının sadece %0,001’i kadardır. Bu nedenle topraktaki suyun davranışlarını bilmek ve bu suyu iyi kullanmak başarılı bir toprak yönetiminin vaz geçilmezdir.</a:t>
            </a:r>
            <a:endParaRPr lang="tr-TR" dirty="0"/>
          </a:p>
        </p:txBody>
      </p:sp>
      <p:sp>
        <p:nvSpPr>
          <p:cNvPr id="4"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B1F79F00-C09D-40DE-A974-01BAB5182DD5}" type="slidenum">
              <a:rPr lang="tr-TR" altLang="tr-TR" sz="1400">
                <a:solidFill>
                  <a:srgbClr val="FFFFFF"/>
                </a:solidFill>
              </a:rPr>
              <a:pPr eaLnBrk="1" hangingPunct="1">
                <a:defRPr/>
              </a:pPr>
              <a:t>2</a:t>
            </a:fld>
            <a:endParaRPr lang="tr-TR" altLang="tr-TR" sz="1400">
              <a:solidFill>
                <a:srgbClr val="FFFFFF"/>
              </a:solidFill>
            </a:endParaRPr>
          </a:p>
        </p:txBody>
      </p:sp>
    </p:spTree>
    <p:extLst>
      <p:ext uri="{BB962C8B-B14F-4D97-AF65-F5344CB8AC3E}">
        <p14:creationId xmlns:p14="http://schemas.microsoft.com/office/powerpoint/2010/main" val="809317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B704C3B-45FE-4E6F-BD83-574921840660}" type="slidenum">
              <a:rPr lang="tr-TR" altLang="tr-TR" sz="1400">
                <a:solidFill>
                  <a:srgbClr val="FFFFFF"/>
                </a:solidFill>
              </a:rPr>
              <a:pPr eaLnBrk="1" hangingPunct="1">
                <a:defRPr/>
              </a:pPr>
              <a:t>20</a:t>
            </a:fld>
            <a:endParaRPr lang="tr-TR" altLang="tr-TR" sz="1400">
              <a:solidFill>
                <a:srgbClr val="FFFFFF"/>
              </a:solidFill>
            </a:endParaRPr>
          </a:p>
        </p:txBody>
      </p:sp>
      <p:sp>
        <p:nvSpPr>
          <p:cNvPr id="30722" name="Rectangle 2"/>
          <p:cNvSpPr>
            <a:spLocks noGrp="1" noRot="1" noChangeArrowheads="1"/>
          </p:cNvSpPr>
          <p:nvPr>
            <p:ph type="title"/>
          </p:nvPr>
        </p:nvSpPr>
        <p:spPr/>
        <p:txBody>
          <a:bodyPr/>
          <a:lstStyle/>
          <a:p>
            <a:pPr eaLnBrk="1" hangingPunct="1">
              <a:defRPr/>
            </a:pPr>
            <a:r>
              <a:rPr lang="tr-TR" smtClean="0">
                <a:solidFill>
                  <a:srgbClr val="FFFF00"/>
                </a:solidFill>
              </a:rPr>
              <a:t>YERÇEKİMİ POTANSİYELİ</a:t>
            </a:r>
          </a:p>
        </p:txBody>
      </p:sp>
      <p:sp>
        <p:nvSpPr>
          <p:cNvPr id="30723" name="Rectangle 3"/>
          <p:cNvSpPr>
            <a:spLocks noGrp="1" noRot="1" noChangeArrowheads="1"/>
          </p:cNvSpPr>
          <p:nvPr>
            <p:ph type="body" idx="1"/>
          </p:nvPr>
        </p:nvSpPr>
        <p:spPr>
          <a:xfrm>
            <a:off x="1825625" y="1268413"/>
            <a:ext cx="8540750" cy="4830762"/>
          </a:xfrm>
        </p:spPr>
        <p:txBody>
          <a:bodyPr/>
          <a:lstStyle/>
          <a:p>
            <a:pPr eaLnBrk="1" hangingPunct="1">
              <a:buFont typeface="Wingdings" panose="05000000000000000000" pitchFamily="2" charset="2"/>
              <a:buNone/>
              <a:defRPr/>
            </a:pPr>
            <a:r>
              <a:rPr lang="tr-TR" dirty="0" smtClean="0"/>
              <a:t>   </a:t>
            </a:r>
            <a:r>
              <a:rPr lang="tr-TR" dirty="0" smtClean="0">
                <a:solidFill>
                  <a:schemeClr val="accent2"/>
                </a:solidFill>
              </a:rPr>
              <a:t>Suyun bulunduğu nokta ile referans bir düzlem arasındaki yükseklik farkıdır.</a:t>
            </a:r>
            <a:r>
              <a:rPr lang="tr-TR" dirty="0" smtClean="0"/>
              <a:t> Yerçekimi potansiyeli saptanacak olan nokta referans olarak alınan düzlemin üzerindeyse potansiyel (+), altındaysa (-) işaretlidir. </a:t>
            </a:r>
          </a:p>
          <a:p>
            <a:pPr eaLnBrk="1" hangingPunct="1">
              <a:buFont typeface="Wingdings" panose="05000000000000000000" pitchFamily="2" charset="2"/>
              <a:buNone/>
              <a:defRPr/>
            </a:pPr>
            <a:r>
              <a:rPr lang="tr-TR" dirty="0" smtClean="0"/>
              <a:t>   Yerçekimi potansiyeli toprak özellikleriyle ilişkili olmayıp, yalnız referans düzlemle, potansiyeli bulunmak istenen nokta arasındaki dikey mesafeyle ilişkilidir.</a:t>
            </a:r>
          </a:p>
        </p:txBody>
      </p:sp>
    </p:spTree>
    <p:extLst>
      <p:ext uri="{BB962C8B-B14F-4D97-AF65-F5344CB8AC3E}">
        <p14:creationId xmlns:p14="http://schemas.microsoft.com/office/powerpoint/2010/main" val="19626959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8DB30DFA-4F56-48AD-90E2-B8B3DFC09D49}" type="slidenum">
              <a:rPr lang="tr-TR" altLang="tr-TR" sz="1400">
                <a:solidFill>
                  <a:srgbClr val="FFFFFF"/>
                </a:solidFill>
              </a:rPr>
              <a:pPr eaLnBrk="1" hangingPunct="1">
                <a:defRPr/>
              </a:pPr>
              <a:t>21</a:t>
            </a:fld>
            <a:endParaRPr lang="tr-TR" altLang="tr-TR" sz="1400">
              <a:solidFill>
                <a:srgbClr val="FFFFFF"/>
              </a:solidFill>
            </a:endParaRPr>
          </a:p>
        </p:txBody>
      </p:sp>
      <p:sp>
        <p:nvSpPr>
          <p:cNvPr id="31746" name="Rectangle 2"/>
          <p:cNvSpPr>
            <a:spLocks noGrp="1" noRot="1" noChangeArrowheads="1"/>
          </p:cNvSpPr>
          <p:nvPr>
            <p:ph type="title"/>
          </p:nvPr>
        </p:nvSpPr>
        <p:spPr>
          <a:xfrm>
            <a:off x="1847850" y="260351"/>
            <a:ext cx="8510588" cy="1152525"/>
          </a:xfrm>
        </p:spPr>
        <p:txBody>
          <a:bodyPr/>
          <a:lstStyle/>
          <a:p>
            <a:pPr eaLnBrk="1" hangingPunct="1">
              <a:defRPr/>
            </a:pPr>
            <a:r>
              <a:rPr lang="tr-TR" smtClean="0">
                <a:solidFill>
                  <a:srgbClr val="FFFF00"/>
                </a:solidFill>
              </a:rPr>
              <a:t>MATRİK POTANSİYEL</a:t>
            </a:r>
          </a:p>
        </p:txBody>
      </p:sp>
      <p:sp>
        <p:nvSpPr>
          <p:cNvPr id="31747" name="Rectangle 3"/>
          <p:cNvSpPr>
            <a:spLocks noGrp="1" noRot="1" noChangeArrowheads="1"/>
          </p:cNvSpPr>
          <p:nvPr>
            <p:ph type="body" idx="1"/>
          </p:nvPr>
        </p:nvSpPr>
        <p:spPr>
          <a:xfrm>
            <a:off x="1825625" y="1341439"/>
            <a:ext cx="8540750" cy="4757737"/>
          </a:xfrm>
        </p:spPr>
        <p:txBody>
          <a:bodyPr/>
          <a:lstStyle/>
          <a:p>
            <a:pPr eaLnBrk="1" hangingPunct="1">
              <a:lnSpc>
                <a:spcPct val="90000"/>
              </a:lnSpc>
              <a:defRPr/>
            </a:pPr>
            <a:r>
              <a:rPr lang="tr-TR" sz="2800" dirty="0"/>
              <a:t>Su toprak tarafından </a:t>
            </a:r>
            <a:r>
              <a:rPr lang="tr-TR" sz="2800" dirty="0" err="1"/>
              <a:t>adsorbe</a:t>
            </a:r>
            <a:r>
              <a:rPr lang="tr-TR" sz="2800" dirty="0"/>
              <a:t> edildiğinde </a:t>
            </a:r>
            <a:r>
              <a:rPr lang="tr-TR" sz="2800" dirty="0">
                <a:solidFill>
                  <a:srgbClr val="FF0000"/>
                </a:solidFill>
              </a:rPr>
              <a:t>potansiyel enerjisi azalmaktadır</a:t>
            </a:r>
            <a:r>
              <a:rPr lang="tr-TR" sz="2800" dirty="0"/>
              <a:t>. Bu azalmanın miktarı, suyun toprak tarafından ne kadar kuvvetle çekildiğine bağlıdır. Eğer suyun miktarı az ve buna bağlı olarak toprakta tutulma kuvveti fazlaysa, potansiyeli  serbest sudan daha düşük olacaktır. </a:t>
            </a:r>
          </a:p>
          <a:p>
            <a:pPr eaLnBrk="1" hangingPunct="1">
              <a:lnSpc>
                <a:spcPct val="90000"/>
              </a:lnSpc>
              <a:defRPr/>
            </a:pPr>
            <a:r>
              <a:rPr lang="tr-TR" sz="2800" dirty="0"/>
              <a:t>Suyun toprak boşluklarını önemli ölçüde dolduracak miktarda olması durumunda, su toprak tarafından zayıf şekilde tutulacak ve potansiyeli serbest sudan biraz daha az olacaktır.</a:t>
            </a:r>
          </a:p>
        </p:txBody>
      </p:sp>
    </p:spTree>
    <p:extLst>
      <p:ext uri="{BB962C8B-B14F-4D97-AF65-F5344CB8AC3E}">
        <p14:creationId xmlns:p14="http://schemas.microsoft.com/office/powerpoint/2010/main" val="5992083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DE228B93-D5BF-4FB2-BFF1-90BC8D1632B2}" type="slidenum">
              <a:rPr lang="tr-TR" altLang="tr-TR" sz="1400">
                <a:solidFill>
                  <a:srgbClr val="FFFFFF"/>
                </a:solidFill>
              </a:rPr>
              <a:pPr eaLnBrk="1" hangingPunct="1">
                <a:defRPr/>
              </a:pPr>
              <a:t>22</a:t>
            </a:fld>
            <a:endParaRPr lang="tr-TR" altLang="tr-TR" sz="1400">
              <a:solidFill>
                <a:srgbClr val="FFFFFF"/>
              </a:solidFill>
            </a:endParaRPr>
          </a:p>
        </p:txBody>
      </p:sp>
      <p:sp>
        <p:nvSpPr>
          <p:cNvPr id="32770" name="Rectangle 2"/>
          <p:cNvSpPr>
            <a:spLocks noGrp="1" noRot="1" noChangeArrowheads="1"/>
          </p:cNvSpPr>
          <p:nvPr>
            <p:ph type="title"/>
          </p:nvPr>
        </p:nvSpPr>
        <p:spPr/>
        <p:txBody>
          <a:bodyPr/>
          <a:lstStyle/>
          <a:p>
            <a:pPr eaLnBrk="1" hangingPunct="1">
              <a:defRPr/>
            </a:pPr>
            <a:r>
              <a:rPr lang="tr-TR" smtClean="0">
                <a:solidFill>
                  <a:srgbClr val="FFFF00"/>
                </a:solidFill>
              </a:rPr>
              <a:t>MATRİK POTANSİYEL</a:t>
            </a:r>
          </a:p>
        </p:txBody>
      </p:sp>
      <p:sp>
        <p:nvSpPr>
          <p:cNvPr id="32771" name="Rectangle 3"/>
          <p:cNvSpPr>
            <a:spLocks noGrp="1" noRot="1" noChangeArrowheads="1"/>
          </p:cNvSpPr>
          <p:nvPr>
            <p:ph type="body" idx="1"/>
          </p:nvPr>
        </p:nvSpPr>
        <p:spPr>
          <a:xfrm>
            <a:off x="1825625" y="1268413"/>
            <a:ext cx="8540750" cy="4830762"/>
          </a:xfrm>
        </p:spPr>
        <p:txBody>
          <a:bodyPr/>
          <a:lstStyle/>
          <a:p>
            <a:pPr algn="just" eaLnBrk="1" hangingPunct="1">
              <a:lnSpc>
                <a:spcPct val="80000"/>
              </a:lnSpc>
              <a:defRPr/>
            </a:pPr>
            <a:r>
              <a:rPr lang="tr-TR" sz="2800" dirty="0">
                <a:solidFill>
                  <a:srgbClr val="FFC000"/>
                </a:solidFill>
              </a:rPr>
              <a:t>Toprağın suyla doygun olması durumunda </a:t>
            </a:r>
            <a:r>
              <a:rPr lang="tr-TR" sz="2800" dirty="0" err="1">
                <a:solidFill>
                  <a:srgbClr val="FFC000"/>
                </a:solidFill>
              </a:rPr>
              <a:t>matrik</a:t>
            </a:r>
            <a:r>
              <a:rPr lang="tr-TR" sz="2800" dirty="0">
                <a:solidFill>
                  <a:srgbClr val="FFC000"/>
                </a:solidFill>
              </a:rPr>
              <a:t> potansiyel sıfırdır ve bu değer </a:t>
            </a:r>
            <a:r>
              <a:rPr lang="tr-TR" sz="2800" dirty="0" err="1">
                <a:solidFill>
                  <a:srgbClr val="FFC000"/>
                </a:solidFill>
              </a:rPr>
              <a:t>matrik</a:t>
            </a:r>
            <a:r>
              <a:rPr lang="tr-TR" sz="2800" dirty="0">
                <a:solidFill>
                  <a:srgbClr val="FFC000"/>
                </a:solidFill>
              </a:rPr>
              <a:t> potansiyelin ulaşabileceği en yüksek değerdir. </a:t>
            </a:r>
          </a:p>
          <a:p>
            <a:pPr algn="just" eaLnBrk="1" hangingPunct="1">
              <a:lnSpc>
                <a:spcPct val="80000"/>
              </a:lnSpc>
              <a:defRPr/>
            </a:pPr>
            <a:r>
              <a:rPr lang="tr-TR" sz="2800" dirty="0" err="1"/>
              <a:t>Matrik</a:t>
            </a:r>
            <a:r>
              <a:rPr lang="tr-TR" sz="2800" dirty="0"/>
              <a:t> potansiyel değerleri doygun topraktaki sıfır değeri hariç daima negatif (-) işaretlidir. Bunun nedeni, </a:t>
            </a:r>
            <a:r>
              <a:rPr lang="tr-TR" sz="2800" dirty="0" err="1"/>
              <a:t>matrik</a:t>
            </a:r>
            <a:r>
              <a:rPr lang="tr-TR" sz="2800" dirty="0"/>
              <a:t> kuvvetlerin </a:t>
            </a:r>
            <a:r>
              <a:rPr lang="tr-TR" sz="2800" dirty="0" err="1"/>
              <a:t>adsorbe</a:t>
            </a:r>
            <a:r>
              <a:rPr lang="tr-TR" sz="2800" dirty="0"/>
              <a:t> edilen suyun potansiyelini serbest durumdaki suyun potansiyeline  kıyasla azaltmasıdır. </a:t>
            </a:r>
          </a:p>
          <a:p>
            <a:pPr algn="just" eaLnBrk="1" hangingPunct="1">
              <a:lnSpc>
                <a:spcPct val="80000"/>
              </a:lnSpc>
              <a:defRPr/>
            </a:pPr>
            <a:r>
              <a:rPr lang="tr-TR" sz="2800" dirty="0"/>
              <a:t>Toprakta </a:t>
            </a:r>
            <a:r>
              <a:rPr lang="tr-TR" sz="2800" dirty="0" err="1"/>
              <a:t>matrik</a:t>
            </a:r>
            <a:r>
              <a:rPr lang="tr-TR" sz="2800" dirty="0"/>
              <a:t> potansiyel çok yüksek değerlere ulaşması nedeniyle, </a:t>
            </a:r>
            <a:r>
              <a:rPr lang="tr-TR" sz="2800" dirty="0" err="1"/>
              <a:t>pF</a:t>
            </a:r>
            <a:r>
              <a:rPr lang="tr-TR" sz="2800" dirty="0"/>
              <a:t> (cm su sütununun logaritması) olarak ifadesi pratik olarak daha uygundur.</a:t>
            </a:r>
          </a:p>
        </p:txBody>
      </p:sp>
    </p:spTree>
    <p:extLst>
      <p:ext uri="{BB962C8B-B14F-4D97-AF65-F5344CB8AC3E}">
        <p14:creationId xmlns:p14="http://schemas.microsoft.com/office/powerpoint/2010/main" val="41196980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F0FEA4B-ED93-46CF-8F90-8130F500A2A8}" type="slidenum">
              <a:rPr lang="tr-TR" altLang="tr-TR" sz="1400">
                <a:solidFill>
                  <a:srgbClr val="FFFFFF"/>
                </a:solidFill>
              </a:rPr>
              <a:pPr eaLnBrk="1" hangingPunct="1">
                <a:defRPr/>
              </a:pPr>
              <a:t>23</a:t>
            </a:fld>
            <a:endParaRPr lang="tr-TR" altLang="tr-TR" sz="1400">
              <a:solidFill>
                <a:srgbClr val="FFFFFF"/>
              </a:solidFill>
            </a:endParaRPr>
          </a:p>
        </p:txBody>
      </p:sp>
      <p:sp>
        <p:nvSpPr>
          <p:cNvPr id="33794" name="Rectangle 2"/>
          <p:cNvSpPr>
            <a:spLocks noGrp="1" noRot="1" noChangeArrowheads="1"/>
          </p:cNvSpPr>
          <p:nvPr>
            <p:ph type="title"/>
          </p:nvPr>
        </p:nvSpPr>
        <p:spPr/>
        <p:txBody>
          <a:bodyPr/>
          <a:lstStyle/>
          <a:p>
            <a:pPr eaLnBrk="1" hangingPunct="1">
              <a:defRPr/>
            </a:pPr>
            <a:r>
              <a:rPr lang="tr-TR" smtClean="0">
                <a:solidFill>
                  <a:srgbClr val="FFFF00"/>
                </a:solidFill>
              </a:rPr>
              <a:t>MATRİK POTANSİYEL</a:t>
            </a:r>
          </a:p>
        </p:txBody>
      </p:sp>
      <p:sp>
        <p:nvSpPr>
          <p:cNvPr id="33795" name="Rectangle 3"/>
          <p:cNvSpPr>
            <a:spLocks noGrp="1" noRot="1" noChangeArrowheads="1"/>
          </p:cNvSpPr>
          <p:nvPr>
            <p:ph type="body" idx="1"/>
          </p:nvPr>
        </p:nvSpPr>
        <p:spPr/>
        <p:txBody>
          <a:bodyPr/>
          <a:lstStyle/>
          <a:p>
            <a:pPr eaLnBrk="1" hangingPunct="1">
              <a:lnSpc>
                <a:spcPct val="90000"/>
              </a:lnSpc>
              <a:buFont typeface="Wingdings" panose="05000000000000000000" pitchFamily="2" charset="2"/>
              <a:buNone/>
              <a:defRPr/>
            </a:pPr>
            <a:r>
              <a:rPr lang="tr-TR" sz="2800"/>
              <a:t>       </a:t>
            </a:r>
            <a:r>
              <a:rPr lang="tr-TR" sz="2800" b="1"/>
              <a:t> pF</a:t>
            </a:r>
            <a:r>
              <a:rPr lang="tr-TR" sz="2800"/>
              <a:t>		</a:t>
            </a:r>
            <a:r>
              <a:rPr lang="tr-TR" sz="2800" b="1"/>
              <a:t>H (cm s.s)</a:t>
            </a:r>
            <a:r>
              <a:rPr lang="tr-TR" sz="2800"/>
              <a:t>			</a:t>
            </a:r>
            <a:r>
              <a:rPr lang="tr-TR" sz="2800" b="1"/>
              <a:t>Atm.</a:t>
            </a:r>
          </a:p>
          <a:p>
            <a:pPr eaLnBrk="1" hangingPunct="1">
              <a:lnSpc>
                <a:spcPct val="90000"/>
              </a:lnSpc>
              <a:buFont typeface="Wingdings" panose="05000000000000000000" pitchFamily="2" charset="2"/>
              <a:buNone/>
              <a:defRPr/>
            </a:pPr>
            <a:r>
              <a:rPr lang="tr-TR" sz="2800"/>
              <a:t>		0		0				0		1		10				0.01</a:t>
            </a:r>
          </a:p>
          <a:p>
            <a:pPr eaLnBrk="1" hangingPunct="1">
              <a:lnSpc>
                <a:spcPct val="90000"/>
              </a:lnSpc>
              <a:buFont typeface="Wingdings" panose="05000000000000000000" pitchFamily="2" charset="2"/>
              <a:buNone/>
              <a:defRPr/>
            </a:pPr>
            <a:r>
              <a:rPr lang="tr-TR" sz="2800"/>
              <a:t>		2		100				0.1</a:t>
            </a:r>
          </a:p>
          <a:p>
            <a:pPr eaLnBrk="1" hangingPunct="1">
              <a:lnSpc>
                <a:spcPct val="90000"/>
              </a:lnSpc>
              <a:buFont typeface="Wingdings" panose="05000000000000000000" pitchFamily="2" charset="2"/>
              <a:buNone/>
              <a:defRPr/>
            </a:pPr>
            <a:r>
              <a:rPr lang="tr-TR" sz="2800"/>
              <a:t>		3		1000				1.0</a:t>
            </a:r>
          </a:p>
          <a:p>
            <a:pPr eaLnBrk="1" hangingPunct="1">
              <a:lnSpc>
                <a:spcPct val="90000"/>
              </a:lnSpc>
              <a:buFont typeface="Wingdings" panose="05000000000000000000" pitchFamily="2" charset="2"/>
              <a:buNone/>
              <a:defRPr/>
            </a:pPr>
            <a:r>
              <a:rPr lang="tr-TR" sz="2800"/>
              <a:t>		4		10000			10</a:t>
            </a:r>
          </a:p>
          <a:p>
            <a:pPr eaLnBrk="1" hangingPunct="1">
              <a:lnSpc>
                <a:spcPct val="90000"/>
              </a:lnSpc>
              <a:buFont typeface="Wingdings" panose="05000000000000000000" pitchFamily="2" charset="2"/>
              <a:buNone/>
              <a:defRPr/>
            </a:pPr>
            <a:r>
              <a:rPr lang="tr-TR" sz="2800"/>
              <a:t>		5		100000			100</a:t>
            </a:r>
          </a:p>
          <a:p>
            <a:pPr eaLnBrk="1" hangingPunct="1">
              <a:lnSpc>
                <a:spcPct val="90000"/>
              </a:lnSpc>
              <a:buFont typeface="Wingdings" panose="05000000000000000000" pitchFamily="2" charset="2"/>
              <a:buNone/>
              <a:defRPr/>
            </a:pPr>
            <a:r>
              <a:rPr lang="tr-TR" sz="2800"/>
              <a:t>		6		1000000			1000</a:t>
            </a:r>
          </a:p>
          <a:p>
            <a:pPr eaLnBrk="1" hangingPunct="1">
              <a:lnSpc>
                <a:spcPct val="90000"/>
              </a:lnSpc>
              <a:buFont typeface="Wingdings" panose="05000000000000000000" pitchFamily="2" charset="2"/>
              <a:buNone/>
              <a:defRPr/>
            </a:pPr>
            <a:r>
              <a:rPr lang="tr-TR" sz="2800"/>
              <a:t>		7		10000000			10000</a:t>
            </a:r>
          </a:p>
        </p:txBody>
      </p:sp>
    </p:spTree>
    <p:extLst>
      <p:ext uri="{BB962C8B-B14F-4D97-AF65-F5344CB8AC3E}">
        <p14:creationId xmlns:p14="http://schemas.microsoft.com/office/powerpoint/2010/main" val="7547316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6DA9500-2F65-4D17-AB4F-C58DD36FDF31}" type="slidenum">
              <a:rPr lang="tr-TR" altLang="tr-TR" sz="1400">
                <a:solidFill>
                  <a:srgbClr val="FFFFFF"/>
                </a:solidFill>
              </a:rPr>
              <a:pPr eaLnBrk="1" hangingPunct="1">
                <a:defRPr/>
              </a:pPr>
              <a:t>24</a:t>
            </a:fld>
            <a:endParaRPr lang="tr-TR" altLang="tr-TR" sz="1400">
              <a:solidFill>
                <a:srgbClr val="FFFFFF"/>
              </a:solidFill>
            </a:endParaRPr>
          </a:p>
        </p:txBody>
      </p:sp>
      <p:sp>
        <p:nvSpPr>
          <p:cNvPr id="34818" name="Rectangle 2"/>
          <p:cNvSpPr>
            <a:spLocks noGrp="1" noRot="1" noChangeArrowheads="1"/>
          </p:cNvSpPr>
          <p:nvPr>
            <p:ph type="title"/>
          </p:nvPr>
        </p:nvSpPr>
        <p:spPr/>
        <p:txBody>
          <a:bodyPr/>
          <a:lstStyle/>
          <a:p>
            <a:pPr eaLnBrk="1" hangingPunct="1">
              <a:defRPr/>
            </a:pPr>
            <a:r>
              <a:rPr lang="tr-TR" smtClean="0">
                <a:solidFill>
                  <a:srgbClr val="FFFF00"/>
                </a:solidFill>
              </a:rPr>
              <a:t>MATRİK POTANSİYEL</a:t>
            </a:r>
          </a:p>
        </p:txBody>
      </p:sp>
      <p:sp>
        <p:nvSpPr>
          <p:cNvPr id="34819" name="Rectangle 3"/>
          <p:cNvSpPr>
            <a:spLocks noGrp="1" noRot="1" noChangeArrowheads="1"/>
          </p:cNvSpPr>
          <p:nvPr>
            <p:ph type="body" idx="1"/>
          </p:nvPr>
        </p:nvSpPr>
        <p:spPr/>
        <p:txBody>
          <a:bodyPr/>
          <a:lstStyle/>
          <a:p>
            <a:pPr eaLnBrk="1" hangingPunct="1">
              <a:buFont typeface="Wingdings" panose="05000000000000000000" pitchFamily="2" charset="2"/>
              <a:buNone/>
              <a:defRPr/>
            </a:pPr>
            <a:r>
              <a:rPr lang="tr-TR" smtClean="0"/>
              <a:t>	Toprakta pF (rutubet karakteristik) eğrisinin çıkarılmasında bazı önemli noktalar dikkate alınmaktadır.</a:t>
            </a:r>
          </a:p>
          <a:p>
            <a:pPr eaLnBrk="1" hangingPunct="1">
              <a:defRPr/>
            </a:pPr>
            <a:r>
              <a:rPr lang="tr-TR" smtClean="0"/>
              <a:t>Saturasyon noktası pF=0</a:t>
            </a:r>
          </a:p>
          <a:p>
            <a:pPr eaLnBrk="1" hangingPunct="1">
              <a:defRPr/>
            </a:pPr>
            <a:r>
              <a:rPr lang="tr-TR" smtClean="0"/>
              <a:t>Havalanma porozitesi pF=1.7</a:t>
            </a:r>
          </a:p>
          <a:p>
            <a:pPr eaLnBrk="1" hangingPunct="1">
              <a:defRPr/>
            </a:pPr>
            <a:r>
              <a:rPr lang="tr-TR" smtClean="0"/>
              <a:t>Tarla Kapasitesi pF=2.54</a:t>
            </a:r>
          </a:p>
          <a:p>
            <a:pPr eaLnBrk="1" hangingPunct="1">
              <a:defRPr/>
            </a:pPr>
            <a:r>
              <a:rPr lang="tr-TR" smtClean="0"/>
              <a:t>Solma noktası pF=4.2</a:t>
            </a:r>
          </a:p>
        </p:txBody>
      </p:sp>
    </p:spTree>
    <p:extLst>
      <p:ext uri="{BB962C8B-B14F-4D97-AF65-F5344CB8AC3E}">
        <p14:creationId xmlns:p14="http://schemas.microsoft.com/office/powerpoint/2010/main" val="15186681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25F4D03-3A22-49AB-B55E-75E101A136B3}" type="slidenum">
              <a:rPr lang="tr-TR" altLang="tr-TR" sz="1400">
                <a:solidFill>
                  <a:srgbClr val="FFFFFF"/>
                </a:solidFill>
              </a:rPr>
              <a:pPr eaLnBrk="1" hangingPunct="1">
                <a:defRPr/>
              </a:pPr>
              <a:t>25</a:t>
            </a:fld>
            <a:endParaRPr lang="tr-TR" altLang="tr-TR" sz="1400">
              <a:solidFill>
                <a:srgbClr val="FFFFFF"/>
              </a:solidFill>
            </a:endParaRPr>
          </a:p>
        </p:txBody>
      </p:sp>
      <p:sp>
        <p:nvSpPr>
          <p:cNvPr id="28675" name="Text Box 9"/>
          <p:cNvSpPr txBox="1">
            <a:spLocks noChangeArrowheads="1"/>
          </p:cNvSpPr>
          <p:nvPr/>
        </p:nvSpPr>
        <p:spPr bwMode="auto">
          <a:xfrm>
            <a:off x="1774826" y="1916113"/>
            <a:ext cx="856932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Char char="•"/>
            </a:pPr>
            <a:r>
              <a:rPr lang="tr-TR" altLang="tr-TR" sz="2400">
                <a:solidFill>
                  <a:srgbClr val="FFFFFF"/>
                </a:solidFill>
              </a:rPr>
              <a:t>Kapillarite çapının farklılığı</a:t>
            </a:r>
          </a:p>
          <a:p>
            <a:pPr fontAlgn="base">
              <a:spcBef>
                <a:spcPct val="0"/>
              </a:spcBef>
              <a:spcAft>
                <a:spcPct val="0"/>
              </a:spcAft>
              <a:buClrTx/>
              <a:buFontTx/>
              <a:buChar char="•"/>
            </a:pPr>
            <a:endParaRPr lang="tr-TR" altLang="tr-TR" sz="2400">
              <a:solidFill>
                <a:srgbClr val="FFFFFF"/>
              </a:solidFill>
            </a:endParaRPr>
          </a:p>
          <a:p>
            <a:pPr fontAlgn="base">
              <a:spcBef>
                <a:spcPct val="0"/>
              </a:spcBef>
              <a:spcAft>
                <a:spcPct val="0"/>
              </a:spcAft>
              <a:buClrTx/>
              <a:buFontTx/>
              <a:buChar char="•"/>
            </a:pPr>
            <a:r>
              <a:rPr lang="tr-TR" altLang="tr-TR" sz="2400">
                <a:solidFill>
                  <a:srgbClr val="FFFFFF"/>
                </a:solidFill>
              </a:rPr>
              <a:t>Temas açısının farkı</a:t>
            </a:r>
          </a:p>
          <a:p>
            <a:pPr fontAlgn="base">
              <a:spcBef>
                <a:spcPct val="0"/>
              </a:spcBef>
              <a:spcAft>
                <a:spcPct val="0"/>
              </a:spcAft>
              <a:buClrTx/>
              <a:buFontTx/>
              <a:buChar char="•"/>
            </a:pPr>
            <a:endParaRPr lang="tr-TR" altLang="tr-TR" sz="2400">
              <a:solidFill>
                <a:srgbClr val="FFFFFF"/>
              </a:solidFill>
            </a:endParaRPr>
          </a:p>
          <a:p>
            <a:pPr fontAlgn="base">
              <a:spcBef>
                <a:spcPct val="0"/>
              </a:spcBef>
              <a:spcAft>
                <a:spcPct val="0"/>
              </a:spcAft>
              <a:buClrTx/>
              <a:buFontTx/>
              <a:buChar char="•"/>
            </a:pPr>
            <a:r>
              <a:rPr lang="tr-TR" altLang="tr-TR" sz="2400">
                <a:solidFill>
                  <a:srgbClr val="FFFFFF"/>
                </a:solidFill>
              </a:rPr>
              <a:t>Strüktür bozulması (genleşme, büzülme)</a:t>
            </a:r>
          </a:p>
          <a:p>
            <a:pPr fontAlgn="base">
              <a:spcBef>
                <a:spcPct val="0"/>
              </a:spcBef>
              <a:spcAft>
                <a:spcPct val="0"/>
              </a:spcAft>
              <a:buClrTx/>
              <a:buFontTx/>
              <a:buChar char="•"/>
            </a:pPr>
            <a:endParaRPr lang="tr-TR" altLang="tr-TR" sz="2400">
              <a:solidFill>
                <a:srgbClr val="FFFFFF"/>
              </a:solidFill>
            </a:endParaRPr>
          </a:p>
          <a:p>
            <a:pPr fontAlgn="base">
              <a:spcBef>
                <a:spcPct val="0"/>
              </a:spcBef>
              <a:spcAft>
                <a:spcPct val="0"/>
              </a:spcAft>
              <a:buClrTx/>
              <a:buFontTx/>
              <a:buChar char="•"/>
            </a:pPr>
            <a:r>
              <a:rPr lang="tr-TR" altLang="tr-TR" sz="2400">
                <a:solidFill>
                  <a:srgbClr val="FFFFFF"/>
                </a:solidFill>
              </a:rPr>
              <a:t>Islanan toprakta havanın sıkışması</a:t>
            </a:r>
          </a:p>
        </p:txBody>
      </p:sp>
      <p:sp>
        <p:nvSpPr>
          <p:cNvPr id="28676" name="Metin kutusu 1"/>
          <p:cNvSpPr txBox="1">
            <a:spLocks noChangeArrowheads="1"/>
          </p:cNvSpPr>
          <p:nvPr/>
        </p:nvSpPr>
        <p:spPr bwMode="auto">
          <a:xfrm>
            <a:off x="2351088" y="333375"/>
            <a:ext cx="73453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800">
              <a:solidFill>
                <a:srgbClr val="FFC000"/>
              </a:solidFill>
            </a:endParaRPr>
          </a:p>
          <a:p>
            <a:pPr fontAlgn="base">
              <a:spcBef>
                <a:spcPct val="0"/>
              </a:spcBef>
              <a:spcAft>
                <a:spcPct val="0"/>
              </a:spcAft>
              <a:buClrTx/>
              <a:buFontTx/>
              <a:buNone/>
            </a:pPr>
            <a:endParaRPr lang="tr-TR" altLang="tr-TR" sz="2800">
              <a:solidFill>
                <a:srgbClr val="FFC000"/>
              </a:solidFill>
            </a:endParaRPr>
          </a:p>
          <a:p>
            <a:pPr fontAlgn="base">
              <a:spcBef>
                <a:spcPct val="0"/>
              </a:spcBef>
              <a:spcAft>
                <a:spcPct val="0"/>
              </a:spcAft>
              <a:buClrTx/>
              <a:buFontTx/>
              <a:buNone/>
            </a:pPr>
            <a:r>
              <a:rPr lang="tr-TR" altLang="tr-TR" sz="2800">
                <a:solidFill>
                  <a:srgbClr val="FFC000"/>
                </a:solidFill>
              </a:rPr>
              <a:t>Histerisisin olası nedenleri</a:t>
            </a:r>
          </a:p>
        </p:txBody>
      </p:sp>
    </p:spTree>
    <p:extLst>
      <p:ext uri="{BB962C8B-B14F-4D97-AF65-F5344CB8AC3E}">
        <p14:creationId xmlns:p14="http://schemas.microsoft.com/office/powerpoint/2010/main" val="2301248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CEAD2EA9-A393-4F30-8E1C-8F7C227A6BD2}" type="slidenum">
              <a:rPr lang="tr-TR" altLang="tr-TR" sz="1400">
                <a:solidFill>
                  <a:srgbClr val="FFFFFF"/>
                </a:solidFill>
              </a:rPr>
              <a:pPr eaLnBrk="1" hangingPunct="1">
                <a:defRPr/>
              </a:pPr>
              <a:t>26</a:t>
            </a:fld>
            <a:endParaRPr lang="tr-TR" altLang="tr-TR" sz="1400">
              <a:solidFill>
                <a:srgbClr val="FFFFFF"/>
              </a:solidFill>
            </a:endParaRPr>
          </a:p>
        </p:txBody>
      </p:sp>
      <p:sp>
        <p:nvSpPr>
          <p:cNvPr id="38914" name="Rectangle 2"/>
          <p:cNvSpPr>
            <a:spLocks noGrp="1" noRot="1" noChangeArrowheads="1"/>
          </p:cNvSpPr>
          <p:nvPr>
            <p:ph type="title"/>
          </p:nvPr>
        </p:nvSpPr>
        <p:spPr/>
        <p:txBody>
          <a:bodyPr/>
          <a:lstStyle/>
          <a:p>
            <a:pPr eaLnBrk="1" hangingPunct="1">
              <a:defRPr/>
            </a:pPr>
            <a:r>
              <a:rPr lang="tr-TR" smtClean="0">
                <a:solidFill>
                  <a:srgbClr val="FFFF00"/>
                </a:solidFill>
              </a:rPr>
              <a:t>BASINÇ POTANSİYELİ</a:t>
            </a:r>
          </a:p>
        </p:txBody>
      </p:sp>
      <p:sp>
        <p:nvSpPr>
          <p:cNvPr id="38915" name="Rectangle 3"/>
          <p:cNvSpPr>
            <a:spLocks noGrp="1" noRot="1" noChangeArrowheads="1"/>
          </p:cNvSpPr>
          <p:nvPr>
            <p:ph type="body" idx="1"/>
          </p:nvPr>
        </p:nvSpPr>
        <p:spPr>
          <a:xfrm>
            <a:off x="1825625" y="1268413"/>
            <a:ext cx="8540750" cy="4830762"/>
          </a:xfrm>
        </p:spPr>
        <p:txBody>
          <a:bodyPr/>
          <a:lstStyle/>
          <a:p>
            <a:pPr eaLnBrk="1" hangingPunct="1">
              <a:lnSpc>
                <a:spcPct val="90000"/>
              </a:lnSpc>
              <a:defRPr/>
            </a:pPr>
            <a:r>
              <a:rPr lang="tr-TR" sz="2800" dirty="0"/>
              <a:t>Tarla koşullarında suyla doygun topraklar için geçerlidir. Toprak içindeki herhangi bir nokta ile referans nokta arasındaki suyun ağırlığı nedeni ile referans noktada ortaya çıkan potansiyeldir. </a:t>
            </a:r>
          </a:p>
          <a:p>
            <a:pPr eaLnBrk="1" hangingPunct="1">
              <a:lnSpc>
                <a:spcPct val="90000"/>
              </a:lnSpc>
              <a:defRPr/>
            </a:pPr>
            <a:r>
              <a:rPr lang="tr-TR" sz="2800" dirty="0"/>
              <a:t>Eğer referans nokta olarak taban suyu seviyesi kabul edilmiş ise, basınç potansiyeli bu düzlemdeki ve bu düzlemin üzerindeki herhangi bir noktada sıfırdır. Bu noktanın altında ise daima sıfırdan büyüktür. Taban suyu seviyesi altındaki basınç potansiyeli</a:t>
            </a:r>
            <a:r>
              <a:rPr lang="tr-TR" sz="2800" dirty="0">
                <a:solidFill>
                  <a:schemeClr val="accent2"/>
                </a:solidFill>
              </a:rPr>
              <a:t> “Su altı potansiyeli” </a:t>
            </a:r>
            <a:r>
              <a:rPr lang="tr-TR" sz="2800" dirty="0"/>
              <a:t>olarak da bilinmektedir.  </a:t>
            </a:r>
          </a:p>
        </p:txBody>
      </p:sp>
    </p:spTree>
    <p:extLst>
      <p:ext uri="{BB962C8B-B14F-4D97-AF65-F5344CB8AC3E}">
        <p14:creationId xmlns:p14="http://schemas.microsoft.com/office/powerpoint/2010/main" val="170678046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D5EF2B7D-EDE3-4E91-8A59-AA1705029AD3}" type="slidenum">
              <a:rPr lang="tr-TR" altLang="tr-TR" sz="1400">
                <a:solidFill>
                  <a:srgbClr val="FFFFFF"/>
                </a:solidFill>
              </a:rPr>
              <a:pPr eaLnBrk="1" hangingPunct="1">
                <a:defRPr/>
              </a:pPr>
              <a:t>27</a:t>
            </a:fld>
            <a:endParaRPr lang="tr-TR" altLang="tr-TR" sz="1400">
              <a:solidFill>
                <a:srgbClr val="FFFFFF"/>
              </a:solidFill>
            </a:endParaRPr>
          </a:p>
        </p:txBody>
      </p:sp>
      <p:sp>
        <p:nvSpPr>
          <p:cNvPr id="39938" name="Rectangle 2"/>
          <p:cNvSpPr>
            <a:spLocks noGrp="1" noRot="1" noChangeArrowheads="1"/>
          </p:cNvSpPr>
          <p:nvPr>
            <p:ph type="title"/>
          </p:nvPr>
        </p:nvSpPr>
        <p:spPr/>
        <p:txBody>
          <a:bodyPr/>
          <a:lstStyle/>
          <a:p>
            <a:pPr eaLnBrk="1" hangingPunct="1">
              <a:defRPr/>
            </a:pPr>
            <a:r>
              <a:rPr lang="tr-TR" smtClean="0">
                <a:solidFill>
                  <a:srgbClr val="FFFF00"/>
                </a:solidFill>
              </a:rPr>
              <a:t>OZMOTİK POTANSİYEL</a:t>
            </a:r>
          </a:p>
        </p:txBody>
      </p:sp>
      <p:sp>
        <p:nvSpPr>
          <p:cNvPr id="39939" name="Rectangle 3"/>
          <p:cNvSpPr>
            <a:spLocks noGrp="1" noRot="1" noChangeArrowheads="1"/>
          </p:cNvSpPr>
          <p:nvPr>
            <p:ph type="body" idx="1"/>
          </p:nvPr>
        </p:nvSpPr>
        <p:spPr/>
        <p:txBody>
          <a:bodyPr/>
          <a:lstStyle/>
          <a:p>
            <a:pPr algn="just" eaLnBrk="1" hangingPunct="1">
              <a:lnSpc>
                <a:spcPct val="90000"/>
              </a:lnSpc>
              <a:defRPr/>
            </a:pPr>
            <a:r>
              <a:rPr lang="tr-TR" sz="2800"/>
              <a:t>Toprak suyundaki maddelerin varlığı, suyun termodinamik özelliklerini etkiler ve potansiyel enerjisini azaltır. Bu olay toprakta su akışını ortamda bitki kökleri gibi yarı geçirgen (</a:t>
            </a:r>
            <a:r>
              <a:rPr lang="en-US" sz="2800"/>
              <a:t>semi-permaible</a:t>
            </a:r>
            <a:r>
              <a:rPr lang="tr-TR" sz="2800"/>
              <a:t>) bir zar yoksa fazla etkilemez. Eğer bu maddeler, suyun geçişine izin veren buna karşın, tuzların geçişine engel oluşturan bir membran (zar) varsa ozmotik basınç oluşumuna neden olurlar. Su moleküllerinin membrandan geçmesi buna karşılık çözünmüş madde moleküllerinin geçmemesi ”osmoz” olarak bilinir.</a:t>
            </a:r>
          </a:p>
        </p:txBody>
      </p:sp>
    </p:spTree>
    <p:extLst>
      <p:ext uri="{BB962C8B-B14F-4D97-AF65-F5344CB8AC3E}">
        <p14:creationId xmlns:p14="http://schemas.microsoft.com/office/powerpoint/2010/main" val="24603249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768B18B-D217-4109-86AA-6999EFD16B54}" type="slidenum">
              <a:rPr lang="tr-TR" altLang="tr-TR" sz="1400">
                <a:solidFill>
                  <a:srgbClr val="FFFFFF"/>
                </a:solidFill>
              </a:rPr>
              <a:pPr eaLnBrk="1" hangingPunct="1">
                <a:defRPr/>
              </a:pPr>
              <a:t>28</a:t>
            </a:fld>
            <a:endParaRPr lang="tr-TR" altLang="tr-TR" sz="1400">
              <a:solidFill>
                <a:srgbClr val="FFFFFF"/>
              </a:solidFill>
            </a:endParaRPr>
          </a:p>
        </p:txBody>
      </p:sp>
      <p:sp>
        <p:nvSpPr>
          <p:cNvPr id="128004" name="Rectangle 4"/>
          <p:cNvSpPr>
            <a:spLocks noGrp="1" noRot="1" noChangeArrowheads="1"/>
          </p:cNvSpPr>
          <p:nvPr>
            <p:ph type="title"/>
          </p:nvPr>
        </p:nvSpPr>
        <p:spPr/>
        <p:txBody>
          <a:bodyPr/>
          <a:lstStyle/>
          <a:p>
            <a:pPr eaLnBrk="1" hangingPunct="1">
              <a:defRPr/>
            </a:pPr>
            <a:r>
              <a:rPr lang="tr-TR" smtClean="0">
                <a:solidFill>
                  <a:srgbClr val="FFFF00"/>
                </a:solidFill>
              </a:rPr>
              <a:t>OZMOTİK POTANSİYEL</a:t>
            </a:r>
          </a:p>
        </p:txBody>
      </p:sp>
      <p:sp>
        <p:nvSpPr>
          <p:cNvPr id="128005" name="Rectangle 5"/>
          <p:cNvSpPr>
            <a:spLocks noGrp="1" noRot="1" noChangeArrowheads="1"/>
          </p:cNvSpPr>
          <p:nvPr>
            <p:ph type="body" sz="half" idx="1"/>
          </p:nvPr>
        </p:nvSpPr>
        <p:spPr>
          <a:xfrm>
            <a:off x="1825625" y="1676401"/>
            <a:ext cx="4414838" cy="4422775"/>
          </a:xfrm>
        </p:spPr>
        <p:txBody>
          <a:bodyPr/>
          <a:lstStyle/>
          <a:p>
            <a:pPr eaLnBrk="1" hangingPunct="1">
              <a:defRPr/>
            </a:pPr>
            <a:r>
              <a:rPr lang="tr-TR" sz="2400" dirty="0"/>
              <a:t>Su moleküllerinin yayınımı iyonik çekimler nedeniyle “çözelti” bölmesine doğru olacaktır. Bunun sonucunda, bu bölmeye bağlı borudaki çözelti seviyesi, su moleküllerinin yayınım basıncına karşı koyacak bir hidrostatik basınç oluşturuncaya kadar yükselecektir.</a:t>
            </a:r>
          </a:p>
        </p:txBody>
      </p:sp>
      <p:pic>
        <p:nvPicPr>
          <p:cNvPr id="31749" name="Picture 7" descr="lastscan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56363" y="1844675"/>
            <a:ext cx="4032250" cy="367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Metin kutusu 1"/>
          <p:cNvSpPr txBox="1">
            <a:spLocks noChangeArrowheads="1"/>
          </p:cNvSpPr>
          <p:nvPr/>
        </p:nvSpPr>
        <p:spPr bwMode="auto">
          <a:xfrm>
            <a:off x="6672263" y="5732464"/>
            <a:ext cx="3663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2749780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8039580D-96F9-4305-B4AF-8D3E3425B027}" type="slidenum">
              <a:rPr lang="tr-TR" altLang="tr-TR" sz="1400">
                <a:solidFill>
                  <a:srgbClr val="FFFFFF"/>
                </a:solidFill>
              </a:rPr>
              <a:pPr eaLnBrk="1" hangingPunct="1">
                <a:defRPr/>
              </a:pPr>
              <a:t>29</a:t>
            </a:fld>
            <a:endParaRPr lang="tr-TR" altLang="tr-TR" sz="1400">
              <a:solidFill>
                <a:srgbClr val="FFFFFF"/>
              </a:solidFill>
            </a:endParaRPr>
          </a:p>
        </p:txBody>
      </p:sp>
      <p:sp>
        <p:nvSpPr>
          <p:cNvPr id="130052" name="Rectangle 4"/>
          <p:cNvSpPr>
            <a:spLocks noGrp="1" noRot="1" noChangeArrowheads="1"/>
          </p:cNvSpPr>
          <p:nvPr>
            <p:ph type="title"/>
          </p:nvPr>
        </p:nvSpPr>
        <p:spPr/>
        <p:txBody>
          <a:bodyPr/>
          <a:lstStyle/>
          <a:p>
            <a:pPr eaLnBrk="1" hangingPunct="1">
              <a:defRPr/>
            </a:pPr>
            <a:r>
              <a:rPr lang="tr-TR" smtClean="0">
                <a:solidFill>
                  <a:srgbClr val="FFFF00"/>
                </a:solidFill>
              </a:rPr>
              <a:t>OZMOTİK POTANSİYEL</a:t>
            </a:r>
          </a:p>
        </p:txBody>
      </p:sp>
      <p:sp>
        <p:nvSpPr>
          <p:cNvPr id="130053" name="Rectangle 5"/>
          <p:cNvSpPr>
            <a:spLocks noGrp="1" noRot="1" noChangeArrowheads="1"/>
          </p:cNvSpPr>
          <p:nvPr>
            <p:ph type="body" sz="half" idx="1"/>
          </p:nvPr>
        </p:nvSpPr>
        <p:spPr/>
        <p:txBody>
          <a:bodyPr/>
          <a:lstStyle/>
          <a:p>
            <a:pPr eaLnBrk="1" hangingPunct="1">
              <a:lnSpc>
                <a:spcPct val="90000"/>
              </a:lnSpc>
              <a:defRPr/>
            </a:pPr>
            <a:r>
              <a:rPr lang="tr-TR" sz="2800"/>
              <a:t>Dengeye ulaşıldığında yükselme duracaktır. Bu koşulda su moleküllerinin yayınımı membranın her iki tarafına doğru eşit miktarda olacaktır. Bu andaki hidrostatik basınç çözeltinin ozmotik basıncı olacaktır.</a:t>
            </a:r>
          </a:p>
          <a:p>
            <a:pPr eaLnBrk="1" hangingPunct="1">
              <a:lnSpc>
                <a:spcPct val="90000"/>
              </a:lnSpc>
              <a:defRPr/>
            </a:pPr>
            <a:endParaRPr lang="tr-TR" sz="2800"/>
          </a:p>
        </p:txBody>
      </p:sp>
      <p:pic>
        <p:nvPicPr>
          <p:cNvPr id="32773" name="Picture 7" descr="lastscan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1" y="1557339"/>
            <a:ext cx="419417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4049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78557F2F-98DC-487C-A851-CBA73120EF78}" type="slidenum">
              <a:rPr lang="tr-TR" altLang="tr-TR" sz="1400">
                <a:solidFill>
                  <a:srgbClr val="FFFFFF"/>
                </a:solidFill>
              </a:rPr>
              <a:pPr eaLnBrk="1" hangingPunct="1">
                <a:defRPr/>
              </a:pPr>
              <a:t>3</a:t>
            </a:fld>
            <a:endParaRPr lang="tr-TR" altLang="tr-TR" sz="1400">
              <a:solidFill>
                <a:srgbClr val="FFFFFF"/>
              </a:solidFill>
            </a:endParaRPr>
          </a:p>
        </p:txBody>
      </p:sp>
      <p:sp>
        <p:nvSpPr>
          <p:cNvPr id="3074" name="Rectangle 2"/>
          <p:cNvSpPr>
            <a:spLocks noGrp="1" noRot="1" noChangeArrowheads="1"/>
          </p:cNvSpPr>
          <p:nvPr>
            <p:ph type="title"/>
          </p:nvPr>
        </p:nvSpPr>
        <p:spPr/>
        <p:txBody>
          <a:bodyPr/>
          <a:lstStyle/>
          <a:p>
            <a:pPr eaLnBrk="1" hangingPunct="1">
              <a:defRPr/>
            </a:pPr>
            <a:r>
              <a:rPr lang="tr-TR" dirty="0" smtClean="0">
                <a:solidFill>
                  <a:srgbClr val="FFFF00"/>
                </a:solidFill>
              </a:rPr>
              <a:t>TOPRAK SUYU</a:t>
            </a:r>
          </a:p>
        </p:txBody>
      </p:sp>
      <p:sp>
        <p:nvSpPr>
          <p:cNvPr id="3075" name="Rectangle 3"/>
          <p:cNvSpPr>
            <a:spLocks noGrp="1" noRot="1" noChangeArrowheads="1"/>
          </p:cNvSpPr>
          <p:nvPr>
            <p:ph type="body" idx="1"/>
          </p:nvPr>
        </p:nvSpPr>
        <p:spPr/>
        <p:txBody>
          <a:bodyPr/>
          <a:lstStyle/>
          <a:p>
            <a:pPr eaLnBrk="1" hangingPunct="1">
              <a:defRPr/>
            </a:pPr>
            <a:r>
              <a:rPr lang="tr-TR" dirty="0" smtClean="0"/>
              <a:t>Bitkiler kökleri aracılığıyla aldıkları suyun çok önemli bölümünü buharlaşma yoluyla kaybetmektedirler. Her bir kg kuru madde için buharlaşan su miktarı 300-1000 litre civarındadır. Bu miktar bitki türüne, çeşidine, bitki gelişim dönemine, meteorolojik şartlara ve toprak yönetim pratiklerine bağlı olarak değişiklikler göstermektedir.</a:t>
            </a:r>
          </a:p>
        </p:txBody>
      </p:sp>
    </p:spTree>
    <p:extLst>
      <p:ext uri="{BB962C8B-B14F-4D97-AF65-F5344CB8AC3E}">
        <p14:creationId xmlns:p14="http://schemas.microsoft.com/office/powerpoint/2010/main" val="226269314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17876241-390F-436F-A4E5-F21A83BAA499}" type="slidenum">
              <a:rPr lang="tr-TR" altLang="tr-TR" sz="1400">
                <a:solidFill>
                  <a:srgbClr val="FFFFFF"/>
                </a:solidFill>
              </a:rPr>
              <a:pPr eaLnBrk="1" hangingPunct="1">
                <a:defRPr/>
              </a:pPr>
              <a:t>30</a:t>
            </a:fld>
            <a:endParaRPr lang="tr-TR" altLang="tr-TR" sz="1400">
              <a:solidFill>
                <a:srgbClr val="FFFFFF"/>
              </a:solidFill>
            </a:endParaRPr>
          </a:p>
        </p:txBody>
      </p:sp>
      <p:sp>
        <p:nvSpPr>
          <p:cNvPr id="47108" name="Rectangle 4"/>
          <p:cNvSpPr>
            <a:spLocks noGrp="1" noRot="1" noChangeArrowheads="1"/>
          </p:cNvSpPr>
          <p:nvPr>
            <p:ph type="title"/>
          </p:nvPr>
        </p:nvSpPr>
        <p:spPr>
          <a:xfrm>
            <a:off x="1825625" y="228600"/>
            <a:ext cx="8510588" cy="985838"/>
          </a:xfrm>
        </p:spPr>
        <p:txBody>
          <a:bodyPr/>
          <a:lstStyle/>
          <a:p>
            <a:pPr eaLnBrk="1" hangingPunct="1">
              <a:defRPr/>
            </a:pPr>
            <a:r>
              <a:rPr lang="tr-TR" smtClean="0">
                <a:solidFill>
                  <a:srgbClr val="FFFF00"/>
                </a:solidFill>
              </a:rPr>
              <a:t>OZMOTİK POTANSİYEL</a:t>
            </a:r>
          </a:p>
        </p:txBody>
      </p:sp>
      <p:sp>
        <p:nvSpPr>
          <p:cNvPr id="47109" name="Rectangle 5"/>
          <p:cNvSpPr>
            <a:spLocks noGrp="1" noRot="1" noChangeArrowheads="1"/>
          </p:cNvSpPr>
          <p:nvPr>
            <p:ph type="body" sz="half" idx="1"/>
          </p:nvPr>
        </p:nvSpPr>
        <p:spPr>
          <a:xfrm>
            <a:off x="1825625" y="1676401"/>
            <a:ext cx="4192588" cy="4422775"/>
          </a:xfrm>
        </p:spPr>
        <p:txBody>
          <a:bodyPr/>
          <a:lstStyle/>
          <a:p>
            <a:pPr eaLnBrk="1" hangingPunct="1">
              <a:defRPr/>
            </a:pPr>
            <a:r>
              <a:rPr lang="tr-TR" sz="2400"/>
              <a:t>Matrik kuvvetler gibi, ozmotik kuvvetler de suyun potansiyelini azaltmaktadır.Ozmotik potansiyelin saf sudaki değeri sıfırdır. Ortamdaki tuz konsantrasyonu arttıkça ozmotik potansiyel azalmakta ve (-) değer olarak artmaktadır.</a:t>
            </a:r>
          </a:p>
        </p:txBody>
      </p:sp>
      <p:sp>
        <p:nvSpPr>
          <p:cNvPr id="47110" name="Rectangle 6"/>
          <p:cNvSpPr>
            <a:spLocks noGrp="1" noRot="1" noChangeArrowheads="1"/>
          </p:cNvSpPr>
          <p:nvPr>
            <p:ph sz="quarter" idx="2"/>
          </p:nvPr>
        </p:nvSpPr>
        <p:spPr>
          <a:xfrm>
            <a:off x="6172200" y="1268414"/>
            <a:ext cx="3956050" cy="2447925"/>
          </a:xfrm>
        </p:spPr>
        <p:txBody>
          <a:bodyPr/>
          <a:lstStyle/>
          <a:p>
            <a:pPr eaLnBrk="1" hangingPunct="1">
              <a:buFont typeface="Wingdings" panose="05000000000000000000" pitchFamily="2" charset="2"/>
              <a:buNone/>
              <a:defRPr/>
            </a:pPr>
            <a:r>
              <a:rPr lang="tr-TR" sz="2000" dirty="0">
                <a:cs typeface="Arial" charset="0"/>
              </a:rPr>
              <a:t>		</a:t>
            </a:r>
            <a:r>
              <a:rPr lang="ru-RU" sz="2000" dirty="0">
                <a:solidFill>
                  <a:srgbClr val="FF0000"/>
                </a:solidFill>
                <a:cs typeface="Arial" charset="0"/>
              </a:rPr>
              <a:t>П</a:t>
            </a:r>
            <a:r>
              <a:rPr lang="tr-TR" sz="2000" dirty="0">
                <a:solidFill>
                  <a:srgbClr val="FF0000"/>
                </a:solidFill>
                <a:cs typeface="Arial" charset="0"/>
              </a:rPr>
              <a:t>=MRT</a:t>
            </a:r>
            <a:endParaRPr lang="tr-TR" sz="2000" dirty="0">
              <a:solidFill>
                <a:srgbClr val="FF0000"/>
              </a:solidFill>
            </a:endParaRPr>
          </a:p>
          <a:p>
            <a:pPr eaLnBrk="1" hangingPunct="1">
              <a:buFont typeface="Wingdings" panose="05000000000000000000" pitchFamily="2" charset="2"/>
              <a:buNone/>
              <a:defRPr/>
            </a:pPr>
            <a:r>
              <a:rPr lang="tr-TR" sz="2000" dirty="0"/>
              <a:t>	 </a:t>
            </a:r>
            <a:r>
              <a:rPr lang="ru-RU" sz="2000" dirty="0">
                <a:cs typeface="Arial" charset="0"/>
              </a:rPr>
              <a:t>П</a:t>
            </a:r>
            <a:r>
              <a:rPr lang="tr-TR" sz="2000" dirty="0">
                <a:cs typeface="Arial" charset="0"/>
              </a:rPr>
              <a:t>= </a:t>
            </a:r>
            <a:r>
              <a:rPr lang="tr-TR" sz="2000" dirty="0" err="1">
                <a:cs typeface="Arial" charset="0"/>
              </a:rPr>
              <a:t>Ozmotik</a:t>
            </a:r>
            <a:r>
              <a:rPr lang="tr-TR" sz="2000" dirty="0">
                <a:cs typeface="Arial" charset="0"/>
              </a:rPr>
              <a:t> basınç</a:t>
            </a:r>
          </a:p>
          <a:p>
            <a:pPr eaLnBrk="1" hangingPunct="1">
              <a:buFont typeface="Wingdings" panose="05000000000000000000" pitchFamily="2" charset="2"/>
              <a:buNone/>
              <a:defRPr/>
            </a:pPr>
            <a:r>
              <a:rPr lang="tr-TR" sz="2000" dirty="0">
                <a:cs typeface="Arial" charset="0"/>
              </a:rPr>
              <a:t>	 M= Toplam </a:t>
            </a:r>
            <a:r>
              <a:rPr lang="tr-TR" sz="2000" dirty="0" err="1">
                <a:cs typeface="Arial" charset="0"/>
              </a:rPr>
              <a:t>molar</a:t>
            </a:r>
            <a:r>
              <a:rPr lang="tr-TR" sz="2000" dirty="0">
                <a:cs typeface="Arial" charset="0"/>
              </a:rPr>
              <a:t>    	konsantrasyon</a:t>
            </a:r>
          </a:p>
          <a:p>
            <a:pPr eaLnBrk="1" hangingPunct="1">
              <a:buFont typeface="Wingdings" panose="05000000000000000000" pitchFamily="2" charset="2"/>
              <a:buNone/>
              <a:defRPr/>
            </a:pPr>
            <a:r>
              <a:rPr lang="tr-TR" sz="2000" dirty="0">
                <a:cs typeface="Arial" charset="0"/>
              </a:rPr>
              <a:t>	 R= 0.082 (Gaz sabiti)</a:t>
            </a:r>
          </a:p>
          <a:p>
            <a:pPr eaLnBrk="1" hangingPunct="1">
              <a:buFont typeface="Wingdings" panose="05000000000000000000" pitchFamily="2" charset="2"/>
              <a:buNone/>
              <a:defRPr/>
            </a:pPr>
            <a:r>
              <a:rPr lang="tr-TR" sz="2000" dirty="0">
                <a:cs typeface="Arial" charset="0"/>
              </a:rPr>
              <a:t>	 T= Sıcaklık (Kelvin)</a:t>
            </a:r>
          </a:p>
          <a:p>
            <a:pPr eaLnBrk="1" hangingPunct="1">
              <a:defRPr/>
            </a:pPr>
            <a:endParaRPr lang="tr-TR" sz="2000" dirty="0"/>
          </a:p>
        </p:txBody>
      </p:sp>
      <p:sp>
        <p:nvSpPr>
          <p:cNvPr id="47111" name="Rectangle 7"/>
          <p:cNvSpPr>
            <a:spLocks noGrp="1" noRot="1" noChangeArrowheads="1"/>
          </p:cNvSpPr>
          <p:nvPr>
            <p:ph sz="quarter" idx="3"/>
          </p:nvPr>
        </p:nvSpPr>
        <p:spPr>
          <a:xfrm>
            <a:off x="6173789" y="3605213"/>
            <a:ext cx="4192587" cy="2493962"/>
          </a:xfrm>
        </p:spPr>
        <p:txBody>
          <a:bodyPr/>
          <a:lstStyle/>
          <a:p>
            <a:pPr eaLnBrk="1" hangingPunct="1">
              <a:buFont typeface="Wingdings" panose="05000000000000000000" pitchFamily="2" charset="2"/>
              <a:buNone/>
              <a:defRPr/>
            </a:pPr>
            <a:r>
              <a:rPr lang="tr-TR" sz="2400" dirty="0"/>
              <a:t>	</a:t>
            </a:r>
            <a:r>
              <a:rPr lang="tr-TR" sz="2400" dirty="0">
                <a:solidFill>
                  <a:srgbClr val="FF0000"/>
                </a:solidFill>
              </a:rPr>
              <a:t>OP= 0.36.EC</a:t>
            </a:r>
          </a:p>
          <a:p>
            <a:pPr eaLnBrk="1" hangingPunct="1">
              <a:buFont typeface="Wingdings" panose="05000000000000000000" pitchFamily="2" charset="2"/>
              <a:buNone/>
              <a:defRPr/>
            </a:pPr>
            <a:r>
              <a:rPr lang="tr-TR" sz="2400" dirty="0"/>
              <a:t>	OP= </a:t>
            </a:r>
            <a:r>
              <a:rPr lang="tr-TR" sz="2400" dirty="0" err="1"/>
              <a:t>Ozmotik</a:t>
            </a:r>
            <a:r>
              <a:rPr lang="tr-TR" sz="2400" dirty="0"/>
              <a:t> potansiyel 	(atm.)</a:t>
            </a:r>
          </a:p>
          <a:p>
            <a:pPr eaLnBrk="1" hangingPunct="1">
              <a:buFont typeface="Wingdings" panose="05000000000000000000" pitchFamily="2" charset="2"/>
              <a:buNone/>
              <a:defRPr/>
            </a:pPr>
            <a:r>
              <a:rPr lang="tr-TR" sz="2400" dirty="0"/>
              <a:t>	EC= Çözeltinin elektriksel 	iletkenliği (</a:t>
            </a:r>
            <a:r>
              <a:rPr lang="tr-TR" sz="2400" dirty="0" err="1"/>
              <a:t>dS</a:t>
            </a:r>
            <a:r>
              <a:rPr lang="tr-TR" sz="2400" dirty="0"/>
              <a:t>/m)</a:t>
            </a:r>
          </a:p>
          <a:p>
            <a:pPr eaLnBrk="1" hangingPunct="1">
              <a:defRPr/>
            </a:pPr>
            <a:endParaRPr lang="tr-TR" sz="2400" dirty="0"/>
          </a:p>
        </p:txBody>
      </p:sp>
    </p:spTree>
    <p:extLst>
      <p:ext uri="{BB962C8B-B14F-4D97-AF65-F5344CB8AC3E}">
        <p14:creationId xmlns:p14="http://schemas.microsoft.com/office/powerpoint/2010/main" val="16852687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8064DDB8-471E-42FC-8A66-40D76C645F42}" type="slidenum">
              <a:rPr lang="tr-TR" altLang="tr-TR" sz="1400">
                <a:solidFill>
                  <a:srgbClr val="FFFFFF"/>
                </a:solidFill>
              </a:rPr>
              <a:pPr eaLnBrk="1" hangingPunct="1">
                <a:defRPr/>
              </a:pPr>
              <a:t>31</a:t>
            </a:fld>
            <a:endParaRPr lang="tr-TR" altLang="tr-TR" sz="1400">
              <a:solidFill>
                <a:srgbClr val="FFFFFF"/>
              </a:solidFill>
            </a:endParaRPr>
          </a:p>
        </p:txBody>
      </p:sp>
      <p:sp>
        <p:nvSpPr>
          <p:cNvPr id="34819" name="Dikdörtgen 2"/>
          <p:cNvSpPr>
            <a:spLocks noChangeArrowheads="1"/>
          </p:cNvSpPr>
          <p:nvPr/>
        </p:nvSpPr>
        <p:spPr bwMode="auto">
          <a:xfrm>
            <a:off x="2135189" y="1341439"/>
            <a:ext cx="81375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 typeface="Arial" panose="020B0604020202020204" pitchFamily="34" charset="0"/>
              <a:buChar char="•"/>
            </a:pPr>
            <a:r>
              <a:rPr lang="tr-TR" altLang="tr-TR" sz="2400">
                <a:solidFill>
                  <a:srgbClr val="FFC000"/>
                </a:solidFill>
              </a:rPr>
              <a:t>Eşdeğer sıcaklık koşulları altında su, toplam potansiyeli yüksek olan yerden düşük olduğu yere doğru hareket eder. Örneğin A noktasında su potansiyeli  -80 cm, buna karşın B noktasında  -100 cm ise su A’dan B’ye doğru olacaktır</a:t>
            </a:r>
          </a:p>
        </p:txBody>
      </p:sp>
      <p:sp>
        <p:nvSpPr>
          <p:cNvPr id="34820" name="Dikdörtgen 3"/>
          <p:cNvSpPr>
            <a:spLocks noChangeArrowheads="1"/>
          </p:cNvSpPr>
          <p:nvPr/>
        </p:nvSpPr>
        <p:spPr bwMode="auto">
          <a:xfrm>
            <a:off x="1847851" y="3998913"/>
            <a:ext cx="8424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 typeface="Arial" panose="020B0604020202020204" pitchFamily="34" charset="0"/>
              <a:buChar char="•"/>
            </a:pPr>
            <a:r>
              <a:rPr lang="tr-TR" altLang="tr-TR" sz="2400" b="1">
                <a:solidFill>
                  <a:srgbClr val="FFC000"/>
                </a:solidFill>
              </a:rPr>
              <a:t>Denge şartlarında hidrolik potansiyel sabit olmaktadır</a:t>
            </a:r>
            <a:r>
              <a:rPr lang="tr-TR" altLang="tr-TR" sz="2400">
                <a:solidFill>
                  <a:srgbClr val="002060"/>
                </a:solidFill>
              </a:rPr>
              <a:t>.</a:t>
            </a:r>
          </a:p>
        </p:txBody>
      </p:sp>
    </p:spTree>
    <p:extLst>
      <p:ext uri="{BB962C8B-B14F-4D97-AF65-F5344CB8AC3E}">
        <p14:creationId xmlns:p14="http://schemas.microsoft.com/office/powerpoint/2010/main" val="1117643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7E2D596-93DF-44BC-9503-6F561046F32D}" type="slidenum">
              <a:rPr lang="tr-TR" altLang="tr-TR" sz="1400">
                <a:solidFill>
                  <a:srgbClr val="FFFFFF"/>
                </a:solidFill>
              </a:rPr>
              <a:pPr eaLnBrk="1" hangingPunct="1">
                <a:defRPr/>
              </a:pPr>
              <a:t>32</a:t>
            </a:fld>
            <a:endParaRPr lang="tr-TR" altLang="tr-TR" sz="1400">
              <a:solidFill>
                <a:srgbClr val="FFFFFF"/>
              </a:solidFill>
            </a:endParaRPr>
          </a:p>
        </p:txBody>
      </p:sp>
      <p:pic>
        <p:nvPicPr>
          <p:cNvPr id="35843" name="Picture 4" descr="lastscan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489" y="414339"/>
            <a:ext cx="8740775"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p:cNvSpPr txBox="1">
            <a:spLocks noChangeArrowheads="1"/>
          </p:cNvSpPr>
          <p:nvPr/>
        </p:nvSpPr>
        <p:spPr bwMode="auto">
          <a:xfrm>
            <a:off x="2135188" y="5589588"/>
            <a:ext cx="8064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endParaRPr lang="tr-TR" altLang="tr-TR" sz="1800">
              <a:solidFill>
                <a:srgbClr val="FFFFFF"/>
              </a:solidFill>
            </a:endParaRPr>
          </a:p>
        </p:txBody>
      </p:sp>
      <p:sp>
        <p:nvSpPr>
          <p:cNvPr id="35845" name="Text Box 6"/>
          <p:cNvSpPr txBox="1">
            <a:spLocks noChangeArrowheads="1"/>
          </p:cNvSpPr>
          <p:nvPr/>
        </p:nvSpPr>
        <p:spPr bwMode="auto">
          <a:xfrm>
            <a:off x="2135188" y="5445125"/>
            <a:ext cx="8064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tr-TR" altLang="tr-TR" sz="1800">
                <a:solidFill>
                  <a:srgbClr val="FFFFFF"/>
                </a:solidFill>
              </a:rPr>
              <a:t>.</a:t>
            </a:r>
          </a:p>
        </p:txBody>
      </p:sp>
    </p:spTree>
    <p:extLst>
      <p:ext uri="{BB962C8B-B14F-4D97-AF65-F5344CB8AC3E}">
        <p14:creationId xmlns:p14="http://schemas.microsoft.com/office/powerpoint/2010/main" val="15250708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C4F6FB2E-4AE6-44BE-9DD7-6F117BF74E29}" type="slidenum">
              <a:rPr lang="tr-TR" altLang="tr-TR" sz="1400">
                <a:solidFill>
                  <a:srgbClr val="FFFFFF"/>
                </a:solidFill>
              </a:rPr>
              <a:pPr eaLnBrk="1" hangingPunct="1">
                <a:defRPr/>
              </a:pPr>
              <a:t>33</a:t>
            </a:fld>
            <a:endParaRPr lang="tr-TR" altLang="tr-TR" sz="1400">
              <a:solidFill>
                <a:srgbClr val="FFFFFF"/>
              </a:solidFill>
            </a:endParaRPr>
          </a:p>
        </p:txBody>
      </p:sp>
      <p:pic>
        <p:nvPicPr>
          <p:cNvPr id="36867" name="Picture 6" descr="lastscan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60351"/>
            <a:ext cx="865505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67716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77CF3099-D56E-4906-A37A-DB28BDF9C729}" type="slidenum">
              <a:rPr lang="tr-TR" altLang="tr-TR" sz="1400">
                <a:solidFill>
                  <a:srgbClr val="FFFFFF"/>
                </a:solidFill>
              </a:rPr>
              <a:pPr eaLnBrk="1" hangingPunct="1">
                <a:defRPr/>
              </a:pPr>
              <a:t>34</a:t>
            </a:fld>
            <a:endParaRPr lang="tr-TR" altLang="tr-TR" sz="1400">
              <a:solidFill>
                <a:srgbClr val="FFFFFF"/>
              </a:solidFill>
            </a:endParaRPr>
          </a:p>
        </p:txBody>
      </p:sp>
      <p:pic>
        <p:nvPicPr>
          <p:cNvPr id="37891" name="Picture 4" descr="lastscan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620714"/>
            <a:ext cx="81375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6752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A85A1DF-C903-491B-9809-BC255D9C0698}" type="slidenum">
              <a:rPr lang="tr-TR" altLang="tr-TR" sz="1400">
                <a:solidFill>
                  <a:srgbClr val="FFFFFF"/>
                </a:solidFill>
              </a:rPr>
              <a:pPr eaLnBrk="1" hangingPunct="1">
                <a:defRPr/>
              </a:pPr>
              <a:t>4</a:t>
            </a:fld>
            <a:endParaRPr lang="tr-TR" altLang="tr-TR" sz="1400">
              <a:solidFill>
                <a:srgbClr val="FFFFFF"/>
              </a:solidFill>
            </a:endParaRPr>
          </a:p>
        </p:txBody>
      </p:sp>
      <p:sp>
        <p:nvSpPr>
          <p:cNvPr id="9218" name="Rectangle 2"/>
          <p:cNvSpPr>
            <a:spLocks noGrp="1" noRot="1" noChangeArrowheads="1"/>
          </p:cNvSpPr>
          <p:nvPr>
            <p:ph type="title"/>
          </p:nvPr>
        </p:nvSpPr>
        <p:spPr/>
        <p:txBody>
          <a:bodyPr/>
          <a:lstStyle/>
          <a:p>
            <a:pPr eaLnBrk="1" hangingPunct="1">
              <a:defRPr/>
            </a:pPr>
            <a:r>
              <a:rPr lang="tr-TR" sz="4000" dirty="0">
                <a:solidFill>
                  <a:srgbClr val="FFFF00"/>
                </a:solidFill>
              </a:rPr>
              <a:t>SUYUN TOPRAKTA TUTULMASI</a:t>
            </a:r>
          </a:p>
        </p:txBody>
      </p:sp>
      <p:sp>
        <p:nvSpPr>
          <p:cNvPr id="9219" name="Rectangle 3"/>
          <p:cNvSpPr>
            <a:spLocks noGrp="1" noRot="1" noChangeArrowheads="1"/>
          </p:cNvSpPr>
          <p:nvPr>
            <p:ph type="body" idx="1"/>
          </p:nvPr>
        </p:nvSpPr>
        <p:spPr/>
        <p:txBody>
          <a:bodyPr/>
          <a:lstStyle/>
          <a:p>
            <a:pPr eaLnBrk="1" hangingPunct="1">
              <a:lnSpc>
                <a:spcPct val="80000"/>
              </a:lnSpc>
              <a:buFont typeface="Wingdings" panose="05000000000000000000" pitchFamily="2" charset="2"/>
              <a:buNone/>
              <a:defRPr/>
            </a:pPr>
            <a:r>
              <a:rPr lang="tr-TR" sz="2800" dirty="0"/>
              <a:t>   Suyun toprak içindeki durumunu bazı fiziksel kuvvetler belirlemektedir.</a:t>
            </a:r>
          </a:p>
          <a:p>
            <a:pPr eaLnBrk="1" hangingPunct="1">
              <a:lnSpc>
                <a:spcPct val="80000"/>
              </a:lnSpc>
              <a:buFont typeface="Wingdings" panose="05000000000000000000" pitchFamily="2" charset="2"/>
              <a:buNone/>
              <a:defRPr/>
            </a:pPr>
            <a:endParaRPr lang="tr-TR" sz="2800" dirty="0"/>
          </a:p>
          <a:p>
            <a:pPr eaLnBrk="1" hangingPunct="1">
              <a:lnSpc>
                <a:spcPct val="80000"/>
              </a:lnSpc>
              <a:defRPr/>
            </a:pPr>
            <a:r>
              <a:rPr lang="tr-TR" sz="2800" dirty="0"/>
              <a:t>Çift kutuplu olması nedeniyle oluşan çekimler,</a:t>
            </a:r>
          </a:p>
          <a:p>
            <a:pPr marL="0" indent="0" eaLnBrk="1" hangingPunct="1">
              <a:lnSpc>
                <a:spcPct val="80000"/>
              </a:lnSpc>
              <a:buNone/>
              <a:defRPr/>
            </a:pPr>
            <a:endParaRPr lang="tr-TR" sz="2800" dirty="0"/>
          </a:p>
          <a:p>
            <a:pPr eaLnBrk="1" hangingPunct="1">
              <a:lnSpc>
                <a:spcPct val="80000"/>
              </a:lnSpc>
              <a:defRPr/>
            </a:pPr>
            <a:r>
              <a:rPr lang="tr-TR" sz="2800" dirty="0"/>
              <a:t>Hidrojen Bağları ve </a:t>
            </a:r>
            <a:r>
              <a:rPr lang="tr-TR" sz="2800" dirty="0" err="1"/>
              <a:t>van</a:t>
            </a:r>
            <a:r>
              <a:rPr lang="tr-TR" sz="2800" dirty="0"/>
              <a:t> der </a:t>
            </a:r>
            <a:r>
              <a:rPr lang="tr-TR" sz="2800" dirty="0" err="1"/>
              <a:t>Waals</a:t>
            </a:r>
            <a:r>
              <a:rPr lang="tr-TR" sz="2800" dirty="0"/>
              <a:t> çekim kuvvetleri </a:t>
            </a:r>
          </a:p>
          <a:p>
            <a:pPr eaLnBrk="1" hangingPunct="1">
              <a:lnSpc>
                <a:spcPct val="80000"/>
              </a:lnSpc>
              <a:buFont typeface="Wingdings" panose="05000000000000000000" pitchFamily="2" charset="2"/>
              <a:buNone/>
              <a:defRPr/>
            </a:pPr>
            <a:r>
              <a:rPr lang="tr-TR" sz="2800" dirty="0"/>
              <a:t>   </a:t>
            </a:r>
          </a:p>
        </p:txBody>
      </p:sp>
    </p:spTree>
    <p:extLst>
      <p:ext uri="{BB962C8B-B14F-4D97-AF65-F5344CB8AC3E}">
        <p14:creationId xmlns:p14="http://schemas.microsoft.com/office/powerpoint/2010/main" val="32405328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hangingPunct="1">
              <a:defRPr/>
            </a:pPr>
            <a:r>
              <a:rPr lang="tr-TR" dirty="0" smtClean="0">
                <a:solidFill>
                  <a:srgbClr val="FFFF00"/>
                </a:solidFill>
              </a:rPr>
              <a:t>SUYUN TOPRAKTA TUTULMASI</a:t>
            </a:r>
            <a:endParaRPr lang="tr-TR" dirty="0" smtClean="0"/>
          </a:p>
        </p:txBody>
      </p:sp>
      <p:sp>
        <p:nvSpPr>
          <p:cNvPr id="3" name="Slayt Numarası Yer Tutucusu 2"/>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DDBA863A-86FF-4712-9C20-29AA525E1861}" type="slidenum">
              <a:rPr lang="tr-TR" altLang="tr-TR" sz="1400">
                <a:solidFill>
                  <a:srgbClr val="FFFFFF"/>
                </a:solidFill>
              </a:rPr>
              <a:pPr eaLnBrk="1" hangingPunct="1">
                <a:defRPr/>
              </a:pPr>
              <a:t>5</a:t>
            </a:fld>
            <a:endParaRPr lang="tr-TR" altLang="tr-TR" sz="1400">
              <a:solidFill>
                <a:srgbClr val="FFFFFF"/>
              </a:solidFill>
            </a:endParaRPr>
          </a:p>
        </p:txBody>
      </p:sp>
      <p:sp>
        <p:nvSpPr>
          <p:cNvPr id="8196" name="Dikdörtgen 3"/>
          <p:cNvSpPr>
            <a:spLocks noChangeArrowheads="1"/>
          </p:cNvSpPr>
          <p:nvPr/>
        </p:nvSpPr>
        <p:spPr bwMode="auto">
          <a:xfrm>
            <a:off x="2063750" y="1997075"/>
            <a:ext cx="81359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tr-TR" altLang="tr-TR" sz="2800">
                <a:solidFill>
                  <a:srgbClr val="FFFFFF"/>
                </a:solidFill>
              </a:rPr>
              <a:t>Kil tanelerinin elektrik yüklü bölgelerinin suyu bağlama enerjisi, su moleküllerini birbirine bağlayan kuvvetlerin bağlama enerjisinden çok daha fazladır. </a:t>
            </a:r>
          </a:p>
          <a:p>
            <a:pPr fontAlgn="base">
              <a:spcBef>
                <a:spcPct val="0"/>
              </a:spcBef>
              <a:spcAft>
                <a:spcPct val="0"/>
              </a:spcAft>
              <a:buClrTx/>
              <a:buFontTx/>
              <a:buNone/>
            </a:pPr>
            <a:endParaRPr lang="tr-TR" altLang="tr-TR" sz="2800">
              <a:solidFill>
                <a:srgbClr val="FFFFFF"/>
              </a:solidFill>
            </a:endParaRPr>
          </a:p>
          <a:p>
            <a:pPr fontAlgn="base">
              <a:spcBef>
                <a:spcPct val="0"/>
              </a:spcBef>
              <a:spcAft>
                <a:spcPct val="0"/>
              </a:spcAft>
              <a:buClrTx/>
              <a:buFontTx/>
              <a:buNone/>
            </a:pPr>
            <a:r>
              <a:rPr lang="tr-TR" altLang="tr-TR" sz="2800">
                <a:solidFill>
                  <a:srgbClr val="FFFFFF"/>
                </a:solidFill>
              </a:rPr>
              <a:t>Bunun sonucu olarak kuru toprak su ile temas ettiğinde toprak tanecikleri su moleküllerini kuvvetle çekmekte ve taneciklerin yüzeyi bir su zarı ile kaplanmaktadır.</a:t>
            </a:r>
          </a:p>
        </p:txBody>
      </p:sp>
    </p:spTree>
    <p:extLst>
      <p:ext uri="{BB962C8B-B14F-4D97-AF65-F5344CB8AC3E}">
        <p14:creationId xmlns:p14="http://schemas.microsoft.com/office/powerpoint/2010/main" val="77539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17FB3934-BAF2-4ADD-90A0-1B77100A7689}" type="slidenum">
              <a:rPr lang="tr-TR" altLang="tr-TR" sz="1400">
                <a:solidFill>
                  <a:srgbClr val="FFFFFF"/>
                </a:solidFill>
              </a:rPr>
              <a:pPr eaLnBrk="1" hangingPunct="1">
                <a:defRPr/>
              </a:pPr>
              <a:t>6</a:t>
            </a:fld>
            <a:endParaRPr lang="tr-TR" altLang="tr-TR" sz="1400">
              <a:solidFill>
                <a:srgbClr val="FFFFFF"/>
              </a:solidFill>
            </a:endParaRPr>
          </a:p>
        </p:txBody>
      </p:sp>
      <p:sp>
        <p:nvSpPr>
          <p:cNvPr id="10242" name="Rectangle 2"/>
          <p:cNvSpPr>
            <a:spLocks noGrp="1" noRot="1" noChangeArrowheads="1"/>
          </p:cNvSpPr>
          <p:nvPr>
            <p:ph type="title"/>
          </p:nvPr>
        </p:nvSpPr>
        <p:spPr/>
        <p:txBody>
          <a:bodyPr/>
          <a:lstStyle/>
          <a:p>
            <a:pPr eaLnBrk="1" hangingPunct="1">
              <a:defRPr/>
            </a:pPr>
            <a:r>
              <a:rPr lang="tr-TR" sz="4000">
                <a:solidFill>
                  <a:srgbClr val="FFFF00"/>
                </a:solidFill>
              </a:rPr>
              <a:t>SUYUN TOPRAKTA TUTULMASI</a:t>
            </a:r>
          </a:p>
        </p:txBody>
      </p:sp>
      <p:sp>
        <p:nvSpPr>
          <p:cNvPr id="10243" name="Rectangle 3"/>
          <p:cNvSpPr>
            <a:spLocks noGrp="1" noRot="1" noChangeArrowheads="1"/>
          </p:cNvSpPr>
          <p:nvPr>
            <p:ph type="body" idx="1"/>
          </p:nvPr>
        </p:nvSpPr>
        <p:spPr/>
        <p:txBody>
          <a:bodyPr/>
          <a:lstStyle/>
          <a:p>
            <a:pPr eaLnBrk="1" hangingPunct="1">
              <a:lnSpc>
                <a:spcPct val="90000"/>
              </a:lnSpc>
              <a:buFont typeface="Wingdings" panose="05000000000000000000" pitchFamily="2" charset="2"/>
              <a:buNone/>
              <a:defRPr/>
            </a:pPr>
            <a:r>
              <a:rPr lang="tr-TR" dirty="0" smtClean="0"/>
              <a:t>   Suyun toprak taneciklerinin yüzeyinde </a:t>
            </a:r>
            <a:r>
              <a:rPr lang="tr-TR" dirty="0" err="1" smtClean="0"/>
              <a:t>adsorbe</a:t>
            </a:r>
            <a:r>
              <a:rPr lang="tr-TR" dirty="0" smtClean="0"/>
              <a:t> edilmesi;</a:t>
            </a:r>
          </a:p>
          <a:p>
            <a:pPr eaLnBrk="1" hangingPunct="1">
              <a:lnSpc>
                <a:spcPct val="90000"/>
              </a:lnSpc>
              <a:defRPr/>
            </a:pPr>
            <a:r>
              <a:rPr lang="tr-TR" dirty="0" smtClean="0"/>
              <a:t>Su moleküllerinin hareketlerinin azalmasına</a:t>
            </a:r>
          </a:p>
          <a:p>
            <a:pPr eaLnBrk="1" hangingPunct="1">
              <a:lnSpc>
                <a:spcPct val="90000"/>
              </a:lnSpc>
              <a:defRPr/>
            </a:pPr>
            <a:r>
              <a:rPr lang="tr-TR" dirty="0" smtClean="0"/>
              <a:t>Suyun enerji içeriğinin azalmasına</a:t>
            </a:r>
          </a:p>
          <a:p>
            <a:pPr eaLnBrk="1" hangingPunct="1">
              <a:lnSpc>
                <a:spcPct val="90000"/>
              </a:lnSpc>
              <a:defRPr/>
            </a:pPr>
            <a:r>
              <a:rPr lang="tr-TR" dirty="0" smtClean="0"/>
              <a:t>Suyun daha düşük enerji düzeyine geçmesi nedeniyle bir miktar ısının (ıslanma ısısı) açığa çıkmasına neden olmaktadır.</a:t>
            </a:r>
          </a:p>
        </p:txBody>
      </p:sp>
    </p:spTree>
    <p:extLst>
      <p:ext uri="{BB962C8B-B14F-4D97-AF65-F5344CB8AC3E}">
        <p14:creationId xmlns:p14="http://schemas.microsoft.com/office/powerpoint/2010/main" val="1264256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F6E8F34-33AF-4ECF-974C-F8668D926D37}" type="slidenum">
              <a:rPr lang="tr-TR" altLang="tr-TR" sz="1400">
                <a:solidFill>
                  <a:srgbClr val="FFFFFF"/>
                </a:solidFill>
              </a:rPr>
              <a:pPr eaLnBrk="1" hangingPunct="1">
                <a:defRPr/>
              </a:pPr>
              <a:t>7</a:t>
            </a:fld>
            <a:endParaRPr lang="tr-TR" altLang="tr-TR" sz="1400">
              <a:solidFill>
                <a:srgbClr val="FFFFFF"/>
              </a:solidFill>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728664"/>
            <a:ext cx="5256213"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Metin kutusu 2"/>
          <p:cNvSpPr txBox="1">
            <a:spLocks noChangeArrowheads="1"/>
          </p:cNvSpPr>
          <p:nvPr/>
        </p:nvSpPr>
        <p:spPr bwMode="auto">
          <a:xfrm>
            <a:off x="2424114" y="5157789"/>
            <a:ext cx="7559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tr-TR" altLang="tr-TR" sz="2400">
                <a:solidFill>
                  <a:srgbClr val="FFFFFF"/>
                </a:solidFill>
              </a:rPr>
              <a:t>        Toprak-su ilişkilerinde geçebilecek simgele</a:t>
            </a:r>
            <a:r>
              <a:rPr lang="tr-TR" altLang="tr-TR" sz="2000">
                <a:solidFill>
                  <a:srgbClr val="FFFFFF"/>
                </a:solidFill>
              </a:rPr>
              <a:t>r</a:t>
            </a:r>
          </a:p>
        </p:txBody>
      </p:sp>
    </p:spTree>
    <p:extLst>
      <p:ext uri="{BB962C8B-B14F-4D97-AF65-F5344CB8AC3E}">
        <p14:creationId xmlns:p14="http://schemas.microsoft.com/office/powerpoint/2010/main" val="98398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7CDB7D9-EC57-42C9-B8A5-3CCC1560D93A}" type="slidenum">
              <a:rPr lang="tr-TR" altLang="tr-TR" sz="1400">
                <a:solidFill>
                  <a:srgbClr val="FFFFFF"/>
                </a:solidFill>
              </a:rPr>
              <a:pPr eaLnBrk="1" hangingPunct="1">
                <a:defRPr/>
              </a:pPr>
              <a:t>8</a:t>
            </a:fld>
            <a:endParaRPr lang="tr-TR" altLang="tr-TR" sz="1400">
              <a:solidFill>
                <a:srgbClr val="FFFFFF"/>
              </a:solidFill>
            </a:endParaRPr>
          </a:p>
        </p:txBody>
      </p:sp>
      <p:sp>
        <p:nvSpPr>
          <p:cNvPr id="11268" name="Rectangle 4"/>
          <p:cNvSpPr>
            <a:spLocks noGrp="1" noRot="1" noChangeArrowheads="1"/>
          </p:cNvSpPr>
          <p:nvPr>
            <p:ph type="title"/>
          </p:nvPr>
        </p:nvSpPr>
        <p:spPr/>
        <p:txBody>
          <a:bodyPr/>
          <a:lstStyle/>
          <a:p>
            <a:pPr eaLnBrk="1" hangingPunct="1">
              <a:defRPr/>
            </a:pPr>
            <a:r>
              <a:rPr lang="tr-TR" smtClean="0">
                <a:solidFill>
                  <a:srgbClr val="FFFF00"/>
                </a:solidFill>
              </a:rPr>
              <a:t>ADHEZYON SUYU</a:t>
            </a:r>
          </a:p>
        </p:txBody>
      </p:sp>
      <p:sp>
        <p:nvSpPr>
          <p:cNvPr id="11269" name="Rectangle 5"/>
          <p:cNvSpPr>
            <a:spLocks noGrp="1" noRot="1" noChangeArrowheads="1"/>
          </p:cNvSpPr>
          <p:nvPr>
            <p:ph type="body" sz="half" idx="1"/>
          </p:nvPr>
        </p:nvSpPr>
        <p:spPr>
          <a:xfrm>
            <a:off x="1825625" y="1676401"/>
            <a:ext cx="4192588" cy="4422775"/>
          </a:xfrm>
        </p:spPr>
        <p:txBody>
          <a:bodyPr/>
          <a:lstStyle/>
          <a:p>
            <a:pPr eaLnBrk="1" hangingPunct="1">
              <a:defRPr/>
            </a:pPr>
            <a:r>
              <a:rPr lang="tr-TR" sz="2800" dirty="0"/>
              <a:t>Katı toprak yüzeylerinin su moleküllerini çekme kuvvetine </a:t>
            </a:r>
            <a:r>
              <a:rPr lang="tr-TR" sz="2800" i="1" dirty="0" err="1">
                <a:solidFill>
                  <a:srgbClr val="FFFF00"/>
                </a:solidFill>
              </a:rPr>
              <a:t>adhezyon</a:t>
            </a:r>
            <a:r>
              <a:rPr lang="tr-TR" sz="2800" i="1" dirty="0">
                <a:solidFill>
                  <a:srgbClr val="FFFF00"/>
                </a:solidFill>
              </a:rPr>
              <a:t> </a:t>
            </a:r>
            <a:r>
              <a:rPr lang="tr-TR" sz="2800" dirty="0"/>
              <a:t>denir. </a:t>
            </a:r>
            <a:r>
              <a:rPr lang="tr-TR" sz="2800" dirty="0" err="1"/>
              <a:t>Adhezyon</a:t>
            </a:r>
            <a:r>
              <a:rPr lang="tr-TR" sz="2800" dirty="0"/>
              <a:t> suyunun ilk birkaç molekül sırası 10000 atm. varan bir emme gücü ile çekilir. </a:t>
            </a:r>
          </a:p>
        </p:txBody>
      </p:sp>
      <p:pic>
        <p:nvPicPr>
          <p:cNvPr id="2" name="Picture 7" descr="lastsc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0464" y="1989138"/>
            <a:ext cx="4244975" cy="3384550"/>
          </a:xfrm>
        </p:spPr>
      </p:pic>
      <p:sp>
        <p:nvSpPr>
          <p:cNvPr id="11270" name="Metin kutusu 1"/>
          <p:cNvSpPr txBox="1">
            <a:spLocks noChangeArrowheads="1"/>
          </p:cNvSpPr>
          <p:nvPr/>
        </p:nvSpPr>
        <p:spPr bwMode="auto">
          <a:xfrm>
            <a:off x="6456363" y="5805488"/>
            <a:ext cx="381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6691193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B82AA49-9ADB-4F00-A021-7C9808A14880}" type="slidenum">
              <a:rPr lang="tr-TR" altLang="tr-TR" sz="1400">
                <a:solidFill>
                  <a:srgbClr val="FFFFFF"/>
                </a:solidFill>
              </a:rPr>
              <a:pPr eaLnBrk="1" hangingPunct="1">
                <a:defRPr/>
              </a:pPr>
              <a:t>9</a:t>
            </a:fld>
            <a:endParaRPr lang="tr-TR" altLang="tr-TR" sz="1400">
              <a:solidFill>
                <a:srgbClr val="FFFFFF"/>
              </a:solidFill>
            </a:endParaRPr>
          </a:p>
        </p:txBody>
      </p:sp>
      <p:sp>
        <p:nvSpPr>
          <p:cNvPr id="13316" name="Rectangle 4"/>
          <p:cNvSpPr>
            <a:spLocks noGrp="1" noRot="1" noChangeArrowheads="1"/>
          </p:cNvSpPr>
          <p:nvPr>
            <p:ph type="title"/>
          </p:nvPr>
        </p:nvSpPr>
        <p:spPr/>
        <p:txBody>
          <a:bodyPr/>
          <a:lstStyle/>
          <a:p>
            <a:pPr eaLnBrk="1" hangingPunct="1">
              <a:defRPr/>
            </a:pPr>
            <a:r>
              <a:rPr lang="tr-TR" smtClean="0">
                <a:solidFill>
                  <a:srgbClr val="FFFF00"/>
                </a:solidFill>
              </a:rPr>
              <a:t>KOHEZYON SUYU</a:t>
            </a:r>
          </a:p>
        </p:txBody>
      </p:sp>
      <p:sp>
        <p:nvSpPr>
          <p:cNvPr id="13317" name="Rectangle 5"/>
          <p:cNvSpPr>
            <a:spLocks noGrp="1" noRot="1" noChangeArrowheads="1"/>
          </p:cNvSpPr>
          <p:nvPr>
            <p:ph type="body" sz="half" idx="1"/>
          </p:nvPr>
        </p:nvSpPr>
        <p:spPr>
          <a:xfrm>
            <a:off x="1825625" y="1676401"/>
            <a:ext cx="4192588" cy="4422775"/>
          </a:xfrm>
        </p:spPr>
        <p:txBody>
          <a:bodyPr/>
          <a:lstStyle/>
          <a:p>
            <a:pPr eaLnBrk="1" hangingPunct="1">
              <a:defRPr/>
            </a:pPr>
            <a:r>
              <a:rPr lang="tr-TR" sz="2800" dirty="0"/>
              <a:t>Aynı fazdaki maddelerin birbirini çekmesine  </a:t>
            </a:r>
            <a:r>
              <a:rPr lang="tr-TR" sz="2800" i="1" dirty="0">
                <a:solidFill>
                  <a:srgbClr val="FF0000"/>
                </a:solidFill>
              </a:rPr>
              <a:t>kohezyon</a:t>
            </a:r>
            <a:r>
              <a:rPr lang="tr-TR" sz="2800" i="1" dirty="0"/>
              <a:t> </a:t>
            </a:r>
            <a:r>
              <a:rPr lang="tr-TR" sz="2800" dirty="0"/>
              <a:t>denir. </a:t>
            </a:r>
            <a:r>
              <a:rPr lang="tr-TR" sz="2800" dirty="0" err="1"/>
              <a:t>Adhezyon</a:t>
            </a:r>
            <a:r>
              <a:rPr lang="tr-TR" sz="2800" dirty="0"/>
              <a:t> suyuna göre kohezyon suyunun molekülleri daha hareketli ve daha yüksek bir enerji düzeyine sahiptirler.</a:t>
            </a:r>
          </a:p>
        </p:txBody>
      </p:sp>
      <p:pic>
        <p:nvPicPr>
          <p:cNvPr id="12293" name="Picture 7" descr="lastscan"/>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024563" y="2343150"/>
            <a:ext cx="4316412" cy="2973388"/>
          </a:xfrm>
        </p:spPr>
      </p:pic>
      <p:sp>
        <p:nvSpPr>
          <p:cNvPr id="12294" name="Metin kutusu 2"/>
          <p:cNvSpPr txBox="1">
            <a:spLocks noChangeArrowheads="1"/>
          </p:cNvSpPr>
          <p:nvPr/>
        </p:nvSpPr>
        <p:spPr bwMode="auto">
          <a:xfrm>
            <a:off x="6240463" y="5516563"/>
            <a:ext cx="409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7329300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ulutlar">
  <a:themeElements>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Bulutla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Bulutlar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Bulutlar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Bulutlar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Bulutlar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Bulutlar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Bulutlar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Bulutlar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Bulutlar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1330</Words>
  <Application>Microsoft Office PowerPoint</Application>
  <PresentationFormat>Geniş ekran</PresentationFormat>
  <Paragraphs>190</Paragraphs>
  <Slides>34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34</vt:i4>
      </vt:variant>
    </vt:vector>
  </HeadingPairs>
  <TitlesOfParts>
    <vt:vector size="38" baseType="lpstr">
      <vt:lpstr>Arial</vt:lpstr>
      <vt:lpstr>Calibri</vt:lpstr>
      <vt:lpstr>Wingdings</vt:lpstr>
      <vt:lpstr>Bulutlar</vt:lpstr>
      <vt:lpstr>TOPRAK SUYU</vt:lpstr>
      <vt:lpstr>TOPRAK SUYU</vt:lpstr>
      <vt:lpstr>TOPRAK SUYU</vt:lpstr>
      <vt:lpstr>SUYUN TOPRAKTA TUTULMASI</vt:lpstr>
      <vt:lpstr>SUYUN TOPRAKTA TUTULMASI</vt:lpstr>
      <vt:lpstr>SUYUN TOPRAKTA TUTULMASI</vt:lpstr>
      <vt:lpstr>PowerPoint Sunusu</vt:lpstr>
      <vt:lpstr>ADHEZYON SUYU</vt:lpstr>
      <vt:lpstr>KOHEZYON SUYU</vt:lpstr>
      <vt:lpstr>KAPİLLARİTE</vt:lpstr>
      <vt:lpstr>KAPİLLARİTE</vt:lpstr>
      <vt:lpstr>KAPİLLARİTE</vt:lpstr>
      <vt:lpstr>KAPİLLARİTE</vt:lpstr>
      <vt:lpstr>KAPİLLARİTE</vt:lpstr>
      <vt:lpstr>KAPİLLARİTE</vt:lpstr>
      <vt:lpstr>TOPRAK SUYUNUN ENERJİSİ</vt:lpstr>
      <vt:lpstr>TOPRAK SUYUNUN ENERJİSİ</vt:lpstr>
      <vt:lpstr>TOPRAK SUYUNUN POTANSİYELİ</vt:lpstr>
      <vt:lpstr>TOPRAK SUYUNUN POTANSİYELİ</vt:lpstr>
      <vt:lpstr>YERÇEKİMİ POTANSİYELİ</vt:lpstr>
      <vt:lpstr>MATRİK POTANSİYEL</vt:lpstr>
      <vt:lpstr>MATRİK POTANSİYEL</vt:lpstr>
      <vt:lpstr>MATRİK POTANSİYEL</vt:lpstr>
      <vt:lpstr>MATRİK POTANSİYEL</vt:lpstr>
      <vt:lpstr>PowerPoint Sunusu</vt:lpstr>
      <vt:lpstr>BASINÇ POTANSİYELİ</vt:lpstr>
      <vt:lpstr>OZMOTİK POTANSİYEL</vt:lpstr>
      <vt:lpstr>OZMOTİK POTANSİYEL</vt:lpstr>
      <vt:lpstr>OZMOTİK POTANSİYEL</vt:lpstr>
      <vt:lpstr>OZMOTİK POTANSİYEL</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dc:creator>
  <cp:lastModifiedBy>Gökhan</cp:lastModifiedBy>
  <cp:revision>2</cp:revision>
  <dcterms:created xsi:type="dcterms:W3CDTF">2017-11-21T12:23:58Z</dcterms:created>
  <dcterms:modified xsi:type="dcterms:W3CDTF">2017-11-21T12:25:09Z</dcterms:modified>
</cp:coreProperties>
</file>