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7"/>
  </p:notesMasterIdLst>
  <p:sldIdLst>
    <p:sldId id="256" r:id="rId2"/>
    <p:sldId id="260" r:id="rId3"/>
    <p:sldId id="261" r:id="rId4"/>
    <p:sldId id="263" r:id="rId5"/>
    <p:sldId id="265" r:id="rId6"/>
    <p:sldId id="266" r:id="rId7"/>
    <p:sldId id="268" r:id="rId8"/>
    <p:sldId id="281" r:id="rId9"/>
    <p:sldId id="270" r:id="rId10"/>
    <p:sldId id="271" r:id="rId11"/>
    <p:sldId id="272" r:id="rId12"/>
    <p:sldId id="273" r:id="rId13"/>
    <p:sldId id="283" r:id="rId14"/>
    <p:sldId id="282" r:id="rId15"/>
    <p:sldId id="276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AD1A8-B478-44DC-A283-D28769220866}" type="datetimeFigureOut">
              <a:rPr lang="tr-TR" smtClean="0"/>
              <a:pPr/>
              <a:t>28.03.2019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F3ACD-88E1-46D4-9FDC-6A460A460AF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F3ACD-88E1-46D4-9FDC-6A460A460AF3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2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smtClean="0"/>
              <a:t>FDE 101-BCFE</a:t>
            </a: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26.09.2018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FDE 101-BCFE</a:t>
            </a: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321BE02-DD78-48AD-A0F2-5967FDF85B8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458200" cy="2541571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/>
              <a:t>FOOD COMPONENTS   AND QUALITY</a:t>
            </a:r>
            <a:endParaRPr lang="tr-TR" sz="5400" dirty="0"/>
          </a:p>
        </p:txBody>
      </p:sp>
      <p:pic>
        <p:nvPicPr>
          <p:cNvPr id="12290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36" y="4015148"/>
            <a:ext cx="4315388" cy="2700000"/>
          </a:xfrm>
          <a:prstGeom prst="rect">
            <a:avLst/>
          </a:prstGeom>
          <a:noFill/>
        </p:spPr>
      </p:pic>
      <p:pic>
        <p:nvPicPr>
          <p:cNvPr id="12292" name="Picture 4" descr="food components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309" y="4269396"/>
            <a:ext cx="3868657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tr-TR" b="1" dirty="0" err="1" smtClean="0">
                <a:solidFill>
                  <a:srgbClr val="3333CC"/>
                </a:solidFill>
              </a:rPr>
              <a:t>Color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r>
              <a:rPr lang="tr-TR" sz="2400" dirty="0" err="1" smtClean="0"/>
              <a:t>Color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color</a:t>
            </a:r>
            <a:r>
              <a:rPr lang="tr-TR" sz="2400" dirty="0" smtClean="0"/>
              <a:t> </a:t>
            </a:r>
            <a:r>
              <a:rPr lang="tr-TR" sz="2400" dirty="0" err="1" smtClean="0"/>
              <a:t>uniformity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one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curial</a:t>
            </a:r>
            <a:r>
              <a:rPr lang="tr-TR" sz="2400" dirty="0" smtClean="0"/>
              <a:t> </a:t>
            </a:r>
            <a:r>
              <a:rPr lang="tr-TR" sz="2400" dirty="0" err="1" smtClean="0"/>
              <a:t>physical</a:t>
            </a:r>
            <a:r>
              <a:rPr lang="tr-TR" sz="2400" dirty="0" smtClean="0"/>
              <a:t> </a:t>
            </a:r>
            <a:r>
              <a:rPr lang="tr-TR" sz="2400" dirty="0" err="1" smtClean="0"/>
              <a:t>properties</a:t>
            </a:r>
            <a:r>
              <a:rPr lang="tr-TR" sz="2400" dirty="0" smtClean="0"/>
              <a:t> of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that</a:t>
            </a:r>
            <a:r>
              <a:rPr lang="tr-TR" sz="2400" dirty="0" smtClean="0"/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affect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visual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quality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and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consumer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choice</a:t>
            </a:r>
            <a:r>
              <a:rPr lang="tr-TR" sz="2400" dirty="0" smtClean="0">
                <a:solidFill>
                  <a:srgbClr val="C00000"/>
                </a:solidFill>
              </a:rPr>
              <a:t>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Color</a:t>
            </a:r>
            <a:r>
              <a:rPr lang="tr-TR" sz="2400" dirty="0" smtClean="0"/>
              <a:t> </a:t>
            </a:r>
            <a:r>
              <a:rPr lang="tr-TR" sz="2400" dirty="0" err="1" smtClean="0"/>
              <a:t>may</a:t>
            </a:r>
            <a:r>
              <a:rPr lang="tr-TR" sz="2400" dirty="0" smtClean="0"/>
              <a:t> </a:t>
            </a:r>
            <a:r>
              <a:rPr lang="tr-TR" sz="2400" dirty="0" err="1" smtClean="0"/>
              <a:t>change</a:t>
            </a:r>
            <a:r>
              <a:rPr lang="tr-TR" sz="2400" dirty="0" smtClean="0"/>
              <a:t> </a:t>
            </a:r>
            <a:r>
              <a:rPr lang="tr-TR" sz="2400" dirty="0" err="1" smtClean="0"/>
              <a:t>markedly</a:t>
            </a:r>
            <a:r>
              <a:rPr lang="tr-TR" sz="2400" dirty="0" smtClean="0"/>
              <a:t> </a:t>
            </a:r>
            <a:r>
              <a:rPr lang="tr-TR" sz="2400" dirty="0" err="1" smtClean="0"/>
              <a:t>during</a:t>
            </a:r>
            <a:r>
              <a:rPr lang="tr-TR" sz="2400" dirty="0" smtClean="0"/>
              <a:t> </a:t>
            </a:r>
            <a:r>
              <a:rPr lang="tr-TR" sz="2400" dirty="0" err="1" smtClean="0"/>
              <a:t>processing</a:t>
            </a:r>
            <a:r>
              <a:rPr lang="tr-TR" sz="2400" dirty="0" smtClean="0"/>
              <a:t>.</a:t>
            </a:r>
          </a:p>
          <a:p>
            <a:pPr lvl="1"/>
            <a:r>
              <a:rPr lang="tr-TR" sz="2000" dirty="0" err="1" smtClean="0">
                <a:solidFill>
                  <a:srgbClr val="00B050"/>
                </a:solidFill>
              </a:rPr>
              <a:t>The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color</a:t>
            </a:r>
            <a:r>
              <a:rPr lang="tr-TR" sz="2000" dirty="0" smtClean="0">
                <a:solidFill>
                  <a:srgbClr val="00B050"/>
                </a:solidFill>
              </a:rPr>
              <a:t> of </a:t>
            </a:r>
            <a:r>
              <a:rPr lang="tr-TR" sz="2000" dirty="0" err="1" smtClean="0">
                <a:solidFill>
                  <a:srgbClr val="00B050"/>
                </a:solidFill>
              </a:rPr>
              <a:t>green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vegetables</a:t>
            </a:r>
            <a:r>
              <a:rPr lang="tr-TR" sz="2000" dirty="0" smtClean="0">
                <a:solidFill>
                  <a:srgbClr val="00B050"/>
                </a:solidFill>
              </a:rPr>
              <a:t>, </a:t>
            </a:r>
            <a:r>
              <a:rPr lang="tr-TR" sz="2000" dirty="0" err="1" smtClean="0">
                <a:solidFill>
                  <a:srgbClr val="00B050"/>
                </a:solidFill>
              </a:rPr>
              <a:t>such</a:t>
            </a:r>
            <a:r>
              <a:rPr lang="tr-TR" sz="2000" dirty="0" smtClean="0">
                <a:solidFill>
                  <a:srgbClr val="00B050"/>
                </a:solidFill>
              </a:rPr>
              <a:t> as </a:t>
            </a:r>
            <a:r>
              <a:rPr lang="tr-TR" sz="2000" dirty="0" err="1" smtClean="0">
                <a:solidFill>
                  <a:srgbClr val="00B050"/>
                </a:solidFill>
              </a:rPr>
              <a:t>peas</a:t>
            </a:r>
            <a:r>
              <a:rPr lang="tr-TR" sz="2000" dirty="0" smtClean="0">
                <a:solidFill>
                  <a:srgbClr val="00B050"/>
                </a:solidFill>
              </a:rPr>
              <a:t>, </a:t>
            </a:r>
            <a:r>
              <a:rPr lang="tr-TR" sz="2000" dirty="0" err="1" smtClean="0">
                <a:solidFill>
                  <a:srgbClr val="00B050"/>
                </a:solidFill>
              </a:rPr>
              <a:t>spinach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or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green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beans</a:t>
            </a:r>
            <a:r>
              <a:rPr lang="tr-TR" sz="2000" dirty="0" smtClean="0">
                <a:solidFill>
                  <a:srgbClr val="00B050"/>
                </a:solidFill>
              </a:rPr>
              <a:t>, is </a:t>
            </a:r>
            <a:r>
              <a:rPr lang="tr-TR" sz="2000" dirty="0" err="1" smtClean="0">
                <a:solidFill>
                  <a:srgbClr val="00B050"/>
                </a:solidFill>
              </a:rPr>
              <a:t>changed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from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bright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green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to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dull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olive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green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due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to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the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conversion</a:t>
            </a:r>
            <a:r>
              <a:rPr lang="tr-TR" sz="2000" dirty="0" smtClean="0">
                <a:solidFill>
                  <a:srgbClr val="00B050"/>
                </a:solidFill>
              </a:rPr>
              <a:t> of </a:t>
            </a:r>
            <a:r>
              <a:rPr lang="tr-TR" sz="2000" dirty="0" err="1" smtClean="0">
                <a:solidFill>
                  <a:srgbClr val="00B050"/>
                </a:solidFill>
              </a:rPr>
              <a:t>chlorophyll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to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pheophytin</a:t>
            </a:r>
            <a:r>
              <a:rPr lang="tr-TR" sz="2000" dirty="0" smtClean="0">
                <a:solidFill>
                  <a:srgbClr val="00B050"/>
                </a:solidFill>
              </a:rPr>
              <a:t>.</a:t>
            </a:r>
          </a:p>
          <a:p>
            <a:pPr lvl="1"/>
            <a:endParaRPr lang="tr-TR" sz="2400" dirty="0" smtClean="0">
              <a:solidFill>
                <a:srgbClr val="00B050"/>
              </a:solidFill>
            </a:endParaRPr>
          </a:p>
          <a:p>
            <a:r>
              <a:rPr lang="tr-TR" sz="2400" dirty="0" err="1" smtClean="0"/>
              <a:t>Two</a:t>
            </a:r>
            <a:r>
              <a:rPr lang="tr-TR" sz="2400" dirty="0" smtClean="0"/>
              <a:t> main </a:t>
            </a:r>
            <a:r>
              <a:rPr lang="tr-TR" sz="2400" dirty="0" err="1" smtClean="0"/>
              <a:t>approaches</a:t>
            </a:r>
            <a:r>
              <a:rPr lang="tr-TR" sz="2400" dirty="0" smtClean="0"/>
              <a:t> can be </a:t>
            </a:r>
            <a:r>
              <a:rPr lang="tr-TR" sz="2400" dirty="0" err="1" smtClean="0"/>
              <a:t>suggested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improve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quality</a:t>
            </a:r>
            <a:r>
              <a:rPr lang="tr-TR" sz="2400" dirty="0" smtClean="0"/>
              <a:t> of </a:t>
            </a:r>
            <a:r>
              <a:rPr lang="tr-TR" sz="2400" dirty="0" err="1" smtClean="0"/>
              <a:t>color</a:t>
            </a:r>
            <a:r>
              <a:rPr lang="tr-TR" sz="2400" dirty="0" smtClean="0"/>
              <a:t> in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processing</a:t>
            </a:r>
            <a:r>
              <a:rPr lang="tr-TR" sz="2400" dirty="0" smtClean="0"/>
              <a:t>.</a:t>
            </a:r>
          </a:p>
          <a:p>
            <a:pPr lvl="1"/>
            <a:r>
              <a:rPr lang="tr-TR" sz="2000" dirty="0" err="1" smtClean="0">
                <a:solidFill>
                  <a:srgbClr val="00B050"/>
                </a:solidFill>
              </a:rPr>
              <a:t>Selection</a:t>
            </a:r>
            <a:r>
              <a:rPr lang="tr-TR" sz="2000" dirty="0" smtClean="0">
                <a:solidFill>
                  <a:srgbClr val="00B050"/>
                </a:solidFill>
              </a:rPr>
              <a:t> of </a:t>
            </a:r>
            <a:r>
              <a:rPr lang="tr-TR" sz="2000" dirty="0" err="1" smtClean="0">
                <a:solidFill>
                  <a:srgbClr val="00B050"/>
                </a:solidFill>
              </a:rPr>
              <a:t>appropriate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varieties</a:t>
            </a:r>
            <a:endParaRPr lang="tr-TR" sz="2000" dirty="0" smtClean="0">
              <a:solidFill>
                <a:srgbClr val="00B050"/>
              </a:solidFill>
            </a:endParaRPr>
          </a:p>
          <a:p>
            <a:pPr lvl="1"/>
            <a:r>
              <a:rPr lang="tr-TR" sz="2000" dirty="0" err="1" smtClean="0">
                <a:solidFill>
                  <a:srgbClr val="00B050"/>
                </a:solidFill>
              </a:rPr>
              <a:t>Sufficient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level</a:t>
            </a:r>
            <a:r>
              <a:rPr lang="tr-TR" sz="2000" dirty="0" smtClean="0">
                <a:solidFill>
                  <a:srgbClr val="00B050"/>
                </a:solidFill>
              </a:rPr>
              <a:t> of </a:t>
            </a:r>
            <a:r>
              <a:rPr lang="tr-TR" sz="2000" dirty="0" err="1" smtClean="0">
                <a:solidFill>
                  <a:srgbClr val="00B050"/>
                </a:solidFill>
              </a:rPr>
              <a:t>maturity</a:t>
            </a:r>
            <a:endParaRPr lang="tr-TR" sz="2000" dirty="0" smtClean="0">
              <a:solidFill>
                <a:srgbClr val="00B050"/>
              </a:solidFill>
            </a:endParaRPr>
          </a:p>
          <a:p>
            <a:pPr lvl="1"/>
            <a:r>
              <a:rPr lang="tr-TR" sz="2000" dirty="0" err="1" smtClean="0">
                <a:solidFill>
                  <a:srgbClr val="00B050"/>
                </a:solidFill>
              </a:rPr>
              <a:t>Sorting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foods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by</a:t>
            </a:r>
            <a:r>
              <a:rPr lang="tr-TR" sz="2000" dirty="0" smtClean="0">
                <a:solidFill>
                  <a:srgbClr val="00B050"/>
                </a:solidFill>
              </a:rPr>
              <a:t> </a:t>
            </a:r>
            <a:r>
              <a:rPr lang="tr-TR" sz="2000" dirty="0" err="1" smtClean="0">
                <a:solidFill>
                  <a:srgbClr val="00B050"/>
                </a:solidFill>
              </a:rPr>
              <a:t>color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6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tr-TR" b="1" dirty="0" err="1" smtClean="0">
                <a:solidFill>
                  <a:srgbClr val="3333CC"/>
                </a:solidFill>
              </a:rPr>
              <a:t>Flavor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0192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Flavor</a:t>
            </a:r>
            <a:r>
              <a:rPr lang="tr-TR" dirty="0" smtClean="0"/>
              <a:t> is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sensory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smtClean="0"/>
              <a:t> of foods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defined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combined</a:t>
            </a:r>
            <a:r>
              <a:rPr lang="tr-TR" dirty="0" smtClean="0"/>
              <a:t> sense of </a:t>
            </a:r>
          </a:p>
          <a:p>
            <a:pPr lvl="2"/>
            <a:r>
              <a:rPr lang="tr-TR" dirty="0" err="1" smtClean="0">
                <a:solidFill>
                  <a:srgbClr val="C00000"/>
                </a:solidFill>
              </a:rPr>
              <a:t>taste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(</a:t>
            </a:r>
            <a:r>
              <a:rPr lang="tr-TR" dirty="0" err="1" smtClean="0">
                <a:solidFill>
                  <a:schemeClr val="tx1"/>
                </a:solidFill>
              </a:rPr>
              <a:t>salty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sweet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sour</a:t>
            </a:r>
            <a:r>
              <a:rPr lang="tr-TR" dirty="0" smtClean="0">
                <a:solidFill>
                  <a:schemeClr val="tx1"/>
                </a:solidFill>
              </a:rPr>
              <a:t>, bitter)</a:t>
            </a:r>
          </a:p>
          <a:p>
            <a:pPr lvl="2"/>
            <a:r>
              <a:rPr lang="tr-TR" dirty="0" err="1" smtClean="0">
                <a:solidFill>
                  <a:srgbClr val="C00000"/>
                </a:solidFill>
              </a:rPr>
              <a:t>odor</a:t>
            </a:r>
            <a:r>
              <a:rPr lang="tr-TR" dirty="0" smtClean="0">
                <a:solidFill>
                  <a:srgbClr val="C00000"/>
                </a:solidFill>
              </a:rPr>
              <a:t> (aroma) </a:t>
            </a:r>
            <a:r>
              <a:rPr lang="tr-TR" dirty="0" smtClean="0">
                <a:solidFill>
                  <a:schemeClr val="tx1"/>
                </a:solidFill>
              </a:rPr>
              <a:t>(</a:t>
            </a:r>
            <a:r>
              <a:rPr lang="tr-TR" dirty="0" err="1" smtClean="0">
                <a:solidFill>
                  <a:schemeClr val="tx1"/>
                </a:solidFill>
              </a:rPr>
              <a:t>olfactory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perceptions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caused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by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volatile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substance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  <a:endParaRPr lang="tr-TR" dirty="0">
              <a:solidFill>
                <a:schemeClr val="tx1"/>
              </a:solidFill>
            </a:endParaRPr>
          </a:p>
          <a:p>
            <a:pPr lvl="2"/>
            <a:r>
              <a:rPr lang="tr-TR" dirty="0" err="1">
                <a:solidFill>
                  <a:srgbClr val="C00000"/>
                </a:solidFill>
              </a:rPr>
              <a:t>m</a:t>
            </a:r>
            <a:r>
              <a:rPr lang="tr-TR" dirty="0" err="1" smtClean="0">
                <a:solidFill>
                  <a:srgbClr val="C00000"/>
                </a:solidFill>
              </a:rPr>
              <a:t>outhfeell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(</a:t>
            </a:r>
            <a:r>
              <a:rPr lang="tr-TR" dirty="0" err="1" smtClean="0">
                <a:solidFill>
                  <a:schemeClr val="tx1"/>
                </a:solidFill>
              </a:rPr>
              <a:t>juicy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oily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astringency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</a:p>
          <a:p>
            <a:pPr marL="576072" indent="-457200"/>
            <a:endParaRPr lang="tr-TR" dirty="0"/>
          </a:p>
          <a:p>
            <a:pPr marL="576072" indent="-457200"/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raw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material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flavor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and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flavor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derived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from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additives</a:t>
            </a:r>
            <a:r>
              <a:rPr lang="tr-TR" dirty="0"/>
              <a:t> </a:t>
            </a:r>
            <a:r>
              <a:rPr lang="tr-TR" dirty="0" smtClean="0"/>
              <a:t>form </a:t>
            </a:r>
            <a:r>
              <a:rPr lang="tr-TR" dirty="0" err="1" smtClean="0"/>
              <a:t>the</a:t>
            </a:r>
            <a:r>
              <a:rPr lang="tr-TR" dirty="0" smtClean="0"/>
              <a:t> final </a:t>
            </a:r>
            <a:r>
              <a:rPr lang="tr-TR" dirty="0" err="1" smtClean="0"/>
              <a:t>flavor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product</a:t>
            </a:r>
            <a:r>
              <a:rPr lang="tr-TR" dirty="0" smtClean="0"/>
              <a:t>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2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tr-TR" b="1" dirty="0" err="1" smtClean="0">
                <a:solidFill>
                  <a:srgbClr val="3333CC"/>
                </a:solidFill>
              </a:rPr>
              <a:t>Texture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71024"/>
          </a:xfrm>
        </p:spPr>
        <p:txBody>
          <a:bodyPr>
            <a:normAutofit/>
          </a:bodyPr>
          <a:lstStyle/>
          <a:p>
            <a:r>
              <a:rPr lang="tr-TR" sz="2600" dirty="0" err="1" smtClean="0"/>
              <a:t>It</a:t>
            </a:r>
            <a:r>
              <a:rPr lang="en-US" sz="2600" dirty="0"/>
              <a:t> is defined as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b="1" dirty="0" err="1" smtClean="0">
                <a:solidFill>
                  <a:schemeClr val="accent4"/>
                </a:solidFill>
              </a:rPr>
              <a:t>structural</a:t>
            </a:r>
            <a:r>
              <a:rPr lang="tr-TR" sz="2600" b="1" dirty="0" smtClean="0">
                <a:solidFill>
                  <a:schemeClr val="accent4"/>
                </a:solidFill>
              </a:rPr>
              <a:t> </a:t>
            </a:r>
            <a:r>
              <a:rPr lang="en-US" sz="2600" b="1" dirty="0" smtClean="0">
                <a:solidFill>
                  <a:schemeClr val="accent4"/>
                </a:solidFill>
              </a:rPr>
              <a:t>properties </a:t>
            </a:r>
            <a:r>
              <a:rPr lang="en-US" sz="2600" b="1" dirty="0">
                <a:solidFill>
                  <a:schemeClr val="accent4"/>
                </a:solidFill>
              </a:rPr>
              <a:t>of </a:t>
            </a:r>
            <a:r>
              <a:rPr lang="en-US" sz="2600" b="1" dirty="0" smtClean="0">
                <a:solidFill>
                  <a:schemeClr val="accent4"/>
                </a:solidFill>
              </a:rPr>
              <a:t>a</a:t>
            </a:r>
            <a:r>
              <a:rPr lang="tr-TR" sz="2600" b="1" dirty="0" smtClean="0">
                <a:solidFill>
                  <a:schemeClr val="accent4"/>
                </a:solidFill>
              </a:rPr>
              <a:t> </a:t>
            </a:r>
            <a:r>
              <a:rPr lang="tr-TR" sz="2600" b="1" dirty="0" err="1" smtClean="0">
                <a:solidFill>
                  <a:schemeClr val="accent4"/>
                </a:solidFill>
              </a:rPr>
              <a:t>solid</a:t>
            </a:r>
            <a:r>
              <a:rPr lang="tr-TR" sz="2600" b="1" dirty="0" smtClean="0">
                <a:solidFill>
                  <a:schemeClr val="accent4"/>
                </a:solidFill>
              </a:rPr>
              <a:t> </a:t>
            </a:r>
            <a:r>
              <a:rPr lang="tr-TR" sz="2600" b="1" dirty="0" err="1" smtClean="0">
                <a:solidFill>
                  <a:schemeClr val="accent4"/>
                </a:solidFill>
              </a:rPr>
              <a:t>and</a:t>
            </a:r>
            <a:r>
              <a:rPr lang="tr-TR" sz="2600" b="1" dirty="0" smtClean="0">
                <a:solidFill>
                  <a:schemeClr val="accent4"/>
                </a:solidFill>
              </a:rPr>
              <a:t> </a:t>
            </a:r>
            <a:r>
              <a:rPr lang="tr-TR" sz="2600" b="1" dirty="0" err="1" smtClean="0">
                <a:solidFill>
                  <a:schemeClr val="accent4"/>
                </a:solidFill>
              </a:rPr>
              <a:t>semisolid</a:t>
            </a:r>
            <a:r>
              <a:rPr lang="en-US" sz="2600" b="1" dirty="0" smtClean="0">
                <a:solidFill>
                  <a:schemeClr val="accent4"/>
                </a:solidFill>
              </a:rPr>
              <a:t> food</a:t>
            </a:r>
            <a:r>
              <a:rPr lang="tr-TR" sz="2600" b="1" dirty="0" smtClean="0">
                <a:solidFill>
                  <a:schemeClr val="accent4"/>
                </a:solidFill>
              </a:rPr>
              <a:t>s</a:t>
            </a:r>
            <a:r>
              <a:rPr lang="en-US" sz="2600" b="1" dirty="0" smtClean="0">
                <a:solidFill>
                  <a:schemeClr val="accent4"/>
                </a:solidFill>
              </a:rPr>
              <a:t> </a:t>
            </a:r>
            <a:r>
              <a:rPr lang="en-US" sz="2600" dirty="0"/>
              <a:t>that are sensed by touch in the mouth and with the hands</a:t>
            </a:r>
            <a:r>
              <a:rPr lang="en-US" sz="2600" dirty="0" smtClean="0"/>
              <a:t>.</a:t>
            </a:r>
            <a:endParaRPr lang="tr-TR" sz="2600" dirty="0" smtClean="0"/>
          </a:p>
          <a:p>
            <a:pPr marL="109728" indent="0">
              <a:buNone/>
            </a:pPr>
            <a:endParaRPr lang="tr-TR" sz="2600" dirty="0" smtClean="0"/>
          </a:p>
          <a:p>
            <a:r>
              <a:rPr lang="tr-TR" sz="2600" b="1" dirty="0" err="1" smtClean="0">
                <a:solidFill>
                  <a:schemeClr val="accent3"/>
                </a:solidFill>
              </a:rPr>
              <a:t>Hardness</a:t>
            </a:r>
            <a:r>
              <a:rPr lang="tr-TR" sz="2600" b="1" dirty="0" smtClean="0">
                <a:solidFill>
                  <a:schemeClr val="accent3"/>
                </a:solidFill>
              </a:rPr>
              <a:t>/</a:t>
            </a:r>
            <a:r>
              <a:rPr lang="tr-TR" sz="2600" b="1" dirty="0" err="1" smtClean="0">
                <a:solidFill>
                  <a:schemeClr val="accent3"/>
                </a:solidFill>
              </a:rPr>
              <a:t>firmness</a:t>
            </a:r>
            <a:r>
              <a:rPr lang="tr-TR" sz="2600" dirty="0" smtClean="0"/>
              <a:t> (</a:t>
            </a:r>
            <a:r>
              <a:rPr lang="tr-TR" sz="2600" dirty="0" err="1" smtClean="0"/>
              <a:t>cooked</a:t>
            </a:r>
            <a:r>
              <a:rPr lang="tr-TR" sz="2600" dirty="0" smtClean="0"/>
              <a:t> </a:t>
            </a:r>
            <a:r>
              <a:rPr lang="tr-TR" sz="2600" dirty="0" err="1" smtClean="0"/>
              <a:t>meat</a:t>
            </a:r>
            <a:r>
              <a:rPr lang="tr-TR" sz="2600" dirty="0" smtClean="0"/>
              <a:t>/</a:t>
            </a:r>
            <a:r>
              <a:rPr lang="tr-TR" sz="2600" dirty="0" err="1" smtClean="0"/>
              <a:t>peas</a:t>
            </a:r>
            <a:r>
              <a:rPr lang="tr-TR" sz="2600" dirty="0" smtClean="0"/>
              <a:t>), </a:t>
            </a:r>
            <a:r>
              <a:rPr lang="tr-TR" sz="2600" b="1" dirty="0" err="1" smtClean="0">
                <a:solidFill>
                  <a:schemeClr val="accent3"/>
                </a:solidFill>
              </a:rPr>
              <a:t>crispness</a:t>
            </a:r>
            <a:r>
              <a:rPr lang="tr-TR" sz="2600" dirty="0" smtClean="0"/>
              <a:t> (</a:t>
            </a:r>
            <a:r>
              <a:rPr lang="tr-TR" sz="2600" dirty="0" err="1" smtClean="0"/>
              <a:t>potato</a:t>
            </a:r>
            <a:r>
              <a:rPr lang="tr-TR" sz="2600" dirty="0" smtClean="0"/>
              <a:t> </a:t>
            </a:r>
            <a:r>
              <a:rPr lang="tr-TR" sz="2600" dirty="0" err="1" smtClean="0"/>
              <a:t>chips</a:t>
            </a:r>
            <a:r>
              <a:rPr lang="tr-TR" sz="2600" dirty="0" smtClean="0"/>
              <a:t>, </a:t>
            </a:r>
            <a:r>
              <a:rPr lang="tr-TR" sz="2600" dirty="0" err="1" smtClean="0"/>
              <a:t>biscuits</a:t>
            </a:r>
            <a:r>
              <a:rPr lang="tr-TR" sz="2600" dirty="0" smtClean="0"/>
              <a:t>), </a:t>
            </a:r>
            <a:r>
              <a:rPr lang="tr-TR" sz="2600" b="1" dirty="0" err="1" smtClean="0">
                <a:solidFill>
                  <a:schemeClr val="accent3"/>
                </a:solidFill>
              </a:rPr>
              <a:t>powdery</a:t>
            </a:r>
            <a:r>
              <a:rPr lang="tr-TR" sz="2600" dirty="0" smtClean="0"/>
              <a:t> (</a:t>
            </a:r>
            <a:r>
              <a:rPr lang="tr-TR" sz="2600" dirty="0" err="1" smtClean="0"/>
              <a:t>baking</a:t>
            </a:r>
            <a:r>
              <a:rPr lang="tr-TR" sz="2600" dirty="0" smtClean="0"/>
              <a:t> </a:t>
            </a:r>
            <a:r>
              <a:rPr lang="tr-TR" sz="2600" dirty="0" err="1" smtClean="0"/>
              <a:t>powder</a:t>
            </a:r>
            <a:r>
              <a:rPr lang="tr-TR" sz="2600" dirty="0" smtClean="0"/>
              <a:t>, </a:t>
            </a:r>
            <a:r>
              <a:rPr lang="tr-TR" sz="2600" dirty="0" err="1" smtClean="0"/>
              <a:t>flour</a:t>
            </a:r>
            <a:r>
              <a:rPr lang="tr-TR" sz="2600" dirty="0" smtClean="0"/>
              <a:t>),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b="1" dirty="0" err="1" smtClean="0">
                <a:solidFill>
                  <a:schemeClr val="accent3"/>
                </a:solidFill>
              </a:rPr>
              <a:t>springiness</a:t>
            </a:r>
            <a:r>
              <a:rPr lang="tr-TR" sz="2600" dirty="0" smtClean="0"/>
              <a:t> (</a:t>
            </a:r>
            <a:r>
              <a:rPr lang="tr-TR" sz="2600" dirty="0" err="1" smtClean="0"/>
              <a:t>bread</a:t>
            </a:r>
            <a:r>
              <a:rPr lang="tr-TR" sz="2600" dirty="0" smtClean="0"/>
              <a:t> </a:t>
            </a:r>
            <a:r>
              <a:rPr lang="tr-TR" sz="2600" dirty="0" err="1" smtClean="0"/>
              <a:t>dough</a:t>
            </a:r>
            <a:r>
              <a:rPr lang="tr-TR" sz="2600" dirty="0" smtClean="0"/>
              <a:t>) can be </a:t>
            </a:r>
            <a:r>
              <a:rPr lang="tr-TR" sz="2600" dirty="0" err="1" smtClean="0"/>
              <a:t>given</a:t>
            </a:r>
            <a:r>
              <a:rPr lang="tr-TR" sz="2600" dirty="0" smtClean="0"/>
              <a:t> as an </a:t>
            </a:r>
            <a:r>
              <a:rPr lang="tr-TR" sz="2600" dirty="0" err="1" smtClean="0"/>
              <a:t>example</a:t>
            </a:r>
            <a:r>
              <a:rPr lang="tr-TR" sz="2600" dirty="0"/>
              <a:t> </a:t>
            </a:r>
            <a:r>
              <a:rPr lang="tr-TR" sz="2600" dirty="0" smtClean="0"/>
              <a:t>of </a:t>
            </a:r>
            <a:r>
              <a:rPr lang="tr-TR" sz="2600" dirty="0" err="1" smtClean="0"/>
              <a:t>description</a:t>
            </a:r>
            <a:r>
              <a:rPr lang="tr-TR" sz="2600" dirty="0" smtClean="0"/>
              <a:t> </a:t>
            </a:r>
            <a:r>
              <a:rPr lang="tr-TR" sz="2600" dirty="0" err="1" smtClean="0"/>
              <a:t>for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textural</a:t>
            </a:r>
            <a:r>
              <a:rPr lang="tr-TR" sz="2600" dirty="0" smtClean="0"/>
              <a:t> </a:t>
            </a:r>
            <a:r>
              <a:rPr lang="tr-TR" sz="2600" dirty="0" err="1" smtClean="0"/>
              <a:t>properties</a:t>
            </a:r>
            <a:r>
              <a:rPr lang="tr-TR" sz="2600" dirty="0" smtClean="0"/>
              <a:t> of </a:t>
            </a:r>
            <a:r>
              <a:rPr lang="tr-TR" sz="2600" dirty="0" err="1" smtClean="0"/>
              <a:t>some</a:t>
            </a:r>
            <a:r>
              <a:rPr lang="tr-TR" sz="2600" dirty="0" smtClean="0"/>
              <a:t> </a:t>
            </a:r>
            <a:r>
              <a:rPr lang="tr-TR" sz="2600" dirty="0" err="1" smtClean="0"/>
              <a:t>foods</a:t>
            </a:r>
            <a:r>
              <a:rPr lang="tr-TR" sz="2600" dirty="0" smtClean="0"/>
              <a:t>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/>
          <a:lstStyle/>
          <a:p>
            <a:r>
              <a:rPr lang="tr-TR" b="1" dirty="0" err="1" smtClean="0">
                <a:solidFill>
                  <a:srgbClr val="3333CC"/>
                </a:solidFill>
              </a:rPr>
              <a:t>Sensory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attributes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25112"/>
          </a:xfrm>
        </p:spPr>
        <p:txBody>
          <a:bodyPr/>
          <a:lstStyle/>
          <a:p>
            <a:r>
              <a:rPr lang="tr-TR" dirty="0" err="1" smtClean="0"/>
              <a:t>Sensory</a:t>
            </a:r>
            <a:r>
              <a:rPr lang="tr-TR" dirty="0" smtClean="0"/>
              <a:t> </a:t>
            </a:r>
            <a:r>
              <a:rPr lang="tr-TR" dirty="0" err="1" smtClean="0"/>
              <a:t>evaluation</a:t>
            </a:r>
            <a:r>
              <a:rPr lang="tr-TR" dirty="0" smtClean="0"/>
              <a:t> is a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discipline</a:t>
            </a:r>
            <a:r>
              <a:rPr lang="tr-TR" dirty="0" smtClean="0"/>
              <a:t> of </a:t>
            </a:r>
            <a:r>
              <a:rPr lang="tr-TR" dirty="0" err="1" smtClean="0"/>
              <a:t>evaluating</a:t>
            </a:r>
            <a:r>
              <a:rPr lang="tr-TR" dirty="0" smtClean="0"/>
              <a:t> </a:t>
            </a:r>
            <a:r>
              <a:rPr lang="tr-TR" dirty="0" err="1" smtClean="0"/>
              <a:t>consumer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five</a:t>
            </a:r>
            <a:r>
              <a:rPr lang="tr-TR" dirty="0" smtClean="0"/>
              <a:t> </a:t>
            </a:r>
            <a:r>
              <a:rPr lang="tr-TR" dirty="0" err="1" smtClean="0"/>
              <a:t>senses</a:t>
            </a:r>
            <a:r>
              <a:rPr lang="tr-TR" dirty="0" smtClean="0"/>
              <a:t>: </a:t>
            </a:r>
            <a:r>
              <a:rPr lang="tr-TR" b="1" dirty="0" err="1" smtClean="0"/>
              <a:t>sight</a:t>
            </a:r>
            <a:r>
              <a:rPr lang="tr-TR" b="1" dirty="0" smtClean="0"/>
              <a:t>, </a:t>
            </a:r>
            <a:r>
              <a:rPr lang="tr-TR" b="1" dirty="0" err="1" smtClean="0"/>
              <a:t>smell</a:t>
            </a:r>
            <a:r>
              <a:rPr lang="tr-TR" b="1" dirty="0" smtClean="0"/>
              <a:t>, </a:t>
            </a:r>
            <a:r>
              <a:rPr lang="tr-TR" b="1" dirty="0" err="1" smtClean="0"/>
              <a:t>touch</a:t>
            </a:r>
            <a:r>
              <a:rPr lang="tr-TR" b="1" dirty="0" smtClean="0"/>
              <a:t>, </a:t>
            </a:r>
            <a:r>
              <a:rPr lang="tr-TR" b="1" dirty="0" err="1" smtClean="0"/>
              <a:t>taste</a:t>
            </a:r>
            <a:r>
              <a:rPr lang="tr-TR" b="1" dirty="0" smtClean="0"/>
              <a:t>, </a:t>
            </a:r>
            <a:r>
              <a:rPr lang="tr-TR" b="1" dirty="0" err="1" smtClean="0"/>
              <a:t>hearing</a:t>
            </a:r>
            <a:endParaRPr lang="en-US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143248"/>
            <a:ext cx="7620000" cy="3171826"/>
          </a:xfrm>
          <a:prstGeom prst="rect">
            <a:avLst/>
          </a:prstGeom>
          <a:noFill/>
        </p:spPr>
      </p:pic>
      <p:sp>
        <p:nvSpPr>
          <p:cNvPr id="9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8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tr-TR" b="1" dirty="0" err="1" smtClean="0">
                <a:solidFill>
                  <a:srgbClr val="3333CC"/>
                </a:solidFill>
              </a:rPr>
              <a:t>Processing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conditions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and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storage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158" y="1772816"/>
            <a:ext cx="8329642" cy="4870894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desirable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undesirable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composition</a:t>
            </a:r>
            <a:r>
              <a:rPr lang="tr-TR" dirty="0" smtClean="0"/>
              <a:t> of </a:t>
            </a:r>
            <a:r>
              <a:rPr lang="tr-TR" dirty="0" err="1" smtClean="0"/>
              <a:t>raw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</a:t>
            </a:r>
            <a:r>
              <a:rPr lang="tr-TR" dirty="0" err="1" smtClean="0"/>
              <a:t>throughout</a:t>
            </a:r>
            <a:r>
              <a:rPr lang="tr-TR" dirty="0" smtClean="0"/>
              <a:t> </a:t>
            </a:r>
            <a:r>
              <a:rPr lang="tr-TR" dirty="0" err="1" smtClean="0"/>
              <a:t>processing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storage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Endogenous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microbial</a:t>
            </a:r>
            <a:r>
              <a:rPr lang="tr-TR" dirty="0" smtClean="0"/>
              <a:t> </a:t>
            </a:r>
            <a:r>
              <a:rPr lang="tr-TR" dirty="0" err="1" smtClean="0"/>
              <a:t>enzymes</a:t>
            </a:r>
            <a:r>
              <a:rPr lang="tr-TR" dirty="0" smtClean="0"/>
              <a:t>, </a:t>
            </a:r>
            <a:r>
              <a:rPr lang="tr-TR" dirty="0" err="1" smtClean="0"/>
              <a:t>oxygen</a:t>
            </a:r>
            <a:r>
              <a:rPr lang="tr-TR" dirty="0" smtClean="0"/>
              <a:t>, </a:t>
            </a:r>
            <a:r>
              <a:rPr lang="tr-TR" dirty="0" err="1" smtClean="0"/>
              <a:t>heating</a:t>
            </a:r>
            <a:r>
              <a:rPr lang="tr-TR" dirty="0" smtClean="0"/>
              <a:t>, </a:t>
            </a: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 smtClean="0"/>
              <a:t>, </a:t>
            </a:r>
            <a:r>
              <a:rPr lang="tr-TR" dirty="0" err="1" smtClean="0"/>
              <a:t>microbial</a:t>
            </a:r>
            <a:r>
              <a:rPr lang="tr-TR" dirty="0" smtClean="0"/>
              <a:t> </a:t>
            </a:r>
            <a:r>
              <a:rPr lang="tr-TR" dirty="0" err="1" smtClean="0"/>
              <a:t>growth</a:t>
            </a:r>
            <a:r>
              <a:rPr lang="tr-TR" dirty="0" smtClean="0"/>
              <a:t> can be </a:t>
            </a:r>
            <a:r>
              <a:rPr lang="tr-TR" dirty="0" err="1" smtClean="0"/>
              <a:t>listed</a:t>
            </a:r>
            <a:r>
              <a:rPr lang="tr-TR" dirty="0" smtClean="0"/>
              <a:t> as </a:t>
            </a:r>
            <a:r>
              <a:rPr lang="tr-TR" dirty="0" err="1" smtClean="0"/>
              <a:t>reasons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lvl="1"/>
            <a:r>
              <a:rPr lang="tr-TR" sz="2800" dirty="0" err="1">
                <a:solidFill>
                  <a:srgbClr val="3333CC"/>
                </a:solidFill>
              </a:rPr>
              <a:t>Absorption</a:t>
            </a:r>
            <a:r>
              <a:rPr lang="tr-TR" sz="2800" dirty="0">
                <a:solidFill>
                  <a:srgbClr val="3333CC"/>
                </a:solidFill>
              </a:rPr>
              <a:t> of </a:t>
            </a:r>
            <a:r>
              <a:rPr lang="tr-TR" sz="2800" dirty="0" err="1">
                <a:solidFill>
                  <a:srgbClr val="3333CC"/>
                </a:solidFill>
              </a:rPr>
              <a:t>desirable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  <a:r>
              <a:rPr lang="tr-TR" sz="2800" dirty="0" err="1">
                <a:solidFill>
                  <a:srgbClr val="3333CC"/>
                </a:solidFill>
              </a:rPr>
              <a:t>flavor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and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taste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compounds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>
                <a:solidFill>
                  <a:srgbClr val="3333CC"/>
                </a:solidFill>
              </a:rPr>
              <a:t>during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salting</a:t>
            </a:r>
            <a:r>
              <a:rPr lang="tr-TR" sz="2800" dirty="0" smtClean="0">
                <a:solidFill>
                  <a:srgbClr val="3333CC"/>
                </a:solidFill>
              </a:rPr>
              <a:t>, </a:t>
            </a:r>
            <a:r>
              <a:rPr lang="tr-TR" sz="2800" dirty="0" err="1" smtClean="0">
                <a:solidFill>
                  <a:srgbClr val="3333CC"/>
                </a:solidFill>
              </a:rPr>
              <a:t>seasoning</a:t>
            </a:r>
            <a:r>
              <a:rPr lang="tr-TR" sz="2800" dirty="0" smtClean="0">
                <a:solidFill>
                  <a:srgbClr val="3333CC"/>
                </a:solidFill>
              </a:rPr>
              <a:t>, </a:t>
            </a:r>
            <a:r>
              <a:rPr lang="tr-TR" sz="2800" dirty="0" err="1" smtClean="0">
                <a:solidFill>
                  <a:srgbClr val="3333CC"/>
                </a:solidFill>
              </a:rPr>
              <a:t>frying</a:t>
            </a:r>
            <a:r>
              <a:rPr lang="tr-TR" sz="2800" dirty="0" smtClean="0">
                <a:solidFill>
                  <a:srgbClr val="3333CC"/>
                </a:solidFill>
              </a:rPr>
              <a:t>, </a:t>
            </a:r>
            <a:r>
              <a:rPr lang="tr-TR" sz="2800" dirty="0" err="1" smtClean="0">
                <a:solidFill>
                  <a:srgbClr val="3333CC"/>
                </a:solidFill>
              </a:rPr>
              <a:t>smoking</a:t>
            </a:r>
            <a:endParaRPr lang="tr-TR" sz="2800" dirty="0">
              <a:solidFill>
                <a:srgbClr val="3333CC"/>
              </a:solidFill>
            </a:endParaRPr>
          </a:p>
          <a:p>
            <a:pPr lvl="1"/>
            <a:r>
              <a:rPr lang="tr-TR" sz="2800" dirty="0">
                <a:solidFill>
                  <a:srgbClr val="3333CC"/>
                </a:solidFill>
              </a:rPr>
              <a:t>Development of </a:t>
            </a:r>
            <a:r>
              <a:rPr lang="tr-TR" sz="2800" dirty="0" err="1">
                <a:solidFill>
                  <a:srgbClr val="3333CC"/>
                </a:solidFill>
              </a:rPr>
              <a:t>typical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  <a:r>
              <a:rPr lang="tr-TR" sz="2800" dirty="0" err="1">
                <a:solidFill>
                  <a:srgbClr val="3333CC"/>
                </a:solidFill>
              </a:rPr>
              <a:t>cheese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  <a:r>
              <a:rPr lang="tr-TR" sz="2800" dirty="0" err="1">
                <a:solidFill>
                  <a:srgbClr val="3333CC"/>
                </a:solidFill>
              </a:rPr>
              <a:t>flavor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  <a:r>
              <a:rPr lang="tr-TR" sz="2800" dirty="0" err="1">
                <a:solidFill>
                  <a:srgbClr val="3333CC"/>
                </a:solidFill>
              </a:rPr>
              <a:t>due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  <a:r>
              <a:rPr lang="tr-TR" sz="2800" dirty="0" err="1">
                <a:solidFill>
                  <a:srgbClr val="3333CC"/>
                </a:solidFill>
              </a:rPr>
              <a:t>to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  <a:r>
              <a:rPr lang="tr-TR" sz="2800" dirty="0" err="1">
                <a:solidFill>
                  <a:srgbClr val="3333CC"/>
                </a:solidFill>
              </a:rPr>
              <a:t>enzyme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  <a:r>
              <a:rPr lang="tr-TR" sz="2800" dirty="0" err="1">
                <a:solidFill>
                  <a:srgbClr val="3333CC"/>
                </a:solidFill>
              </a:rPr>
              <a:t>activity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</a:p>
          <a:p>
            <a:pPr lvl="1"/>
            <a:r>
              <a:rPr lang="tr-TR" sz="2800" dirty="0" err="1" smtClean="0">
                <a:solidFill>
                  <a:srgbClr val="3333CC"/>
                </a:solidFill>
              </a:rPr>
              <a:t>Leaching</a:t>
            </a:r>
            <a:r>
              <a:rPr lang="tr-TR" sz="2800" dirty="0" smtClean="0">
                <a:solidFill>
                  <a:srgbClr val="3333CC"/>
                </a:solidFill>
              </a:rPr>
              <a:t> of </a:t>
            </a:r>
            <a:r>
              <a:rPr lang="tr-TR" sz="2800" dirty="0" err="1" smtClean="0">
                <a:solidFill>
                  <a:srgbClr val="3333CC"/>
                </a:solidFill>
              </a:rPr>
              <a:t>vitamins</a:t>
            </a:r>
            <a:r>
              <a:rPr lang="tr-TR" sz="2800" dirty="0" smtClean="0">
                <a:solidFill>
                  <a:srgbClr val="3333CC"/>
                </a:solidFill>
              </a:rPr>
              <a:t>, </a:t>
            </a:r>
            <a:r>
              <a:rPr lang="tr-TR" sz="2800" dirty="0" err="1" smtClean="0">
                <a:solidFill>
                  <a:srgbClr val="3333CC"/>
                </a:solidFill>
              </a:rPr>
              <a:t>minerals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and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toxins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during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washing</a:t>
            </a:r>
            <a:r>
              <a:rPr lang="tr-TR" sz="2800" dirty="0" smtClean="0">
                <a:solidFill>
                  <a:srgbClr val="3333CC"/>
                </a:solidFill>
              </a:rPr>
              <a:t>, </a:t>
            </a:r>
            <a:r>
              <a:rPr lang="tr-TR" sz="2800" dirty="0" err="1" smtClean="0">
                <a:solidFill>
                  <a:srgbClr val="3333CC"/>
                </a:solidFill>
              </a:rPr>
              <a:t>blanching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and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cooking</a:t>
            </a:r>
            <a:endParaRPr lang="tr-TR" sz="2800" dirty="0" smtClean="0">
              <a:solidFill>
                <a:srgbClr val="3333CC"/>
              </a:solidFill>
            </a:endParaRPr>
          </a:p>
          <a:p>
            <a:pPr lvl="1"/>
            <a:r>
              <a:rPr lang="tr-TR" sz="2800" dirty="0" err="1" smtClean="0">
                <a:solidFill>
                  <a:srgbClr val="3333CC"/>
                </a:solidFill>
              </a:rPr>
              <a:t>Lipids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and</a:t>
            </a:r>
            <a:r>
              <a:rPr lang="tr-TR" sz="2800" dirty="0" smtClean="0">
                <a:solidFill>
                  <a:srgbClr val="3333CC"/>
                </a:solidFill>
              </a:rPr>
              <a:t> pigment </a:t>
            </a:r>
            <a:r>
              <a:rPr lang="tr-TR" sz="2800" dirty="0" err="1" smtClean="0">
                <a:solidFill>
                  <a:srgbClr val="3333CC"/>
                </a:solidFill>
              </a:rPr>
              <a:t>oxidation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during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storage</a:t>
            </a:r>
            <a:endParaRPr lang="tr-TR" sz="2800" dirty="0" smtClean="0">
              <a:solidFill>
                <a:srgbClr val="3333CC"/>
              </a:solidFill>
            </a:endParaRPr>
          </a:p>
          <a:p>
            <a:pPr lvl="1"/>
            <a:r>
              <a:rPr lang="tr-TR" sz="2800" dirty="0" err="1">
                <a:solidFill>
                  <a:srgbClr val="3333CC"/>
                </a:solidFill>
              </a:rPr>
              <a:t>Dripping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  <a:r>
              <a:rPr lang="tr-TR" sz="2800" dirty="0" err="1">
                <a:solidFill>
                  <a:srgbClr val="3333CC"/>
                </a:solidFill>
              </a:rPr>
              <a:t>after</a:t>
            </a:r>
            <a:r>
              <a:rPr lang="tr-TR" sz="2800" dirty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thawing</a:t>
            </a:r>
            <a:endParaRPr lang="tr-TR" sz="2800" dirty="0" smtClean="0">
              <a:solidFill>
                <a:srgbClr val="3333CC"/>
              </a:solidFill>
            </a:endParaRPr>
          </a:p>
          <a:p>
            <a:pPr lvl="1"/>
            <a:r>
              <a:rPr lang="tr-TR" sz="2800" dirty="0" err="1" smtClean="0">
                <a:solidFill>
                  <a:srgbClr val="3333CC"/>
                </a:solidFill>
              </a:rPr>
              <a:t>Formation</a:t>
            </a:r>
            <a:r>
              <a:rPr lang="tr-TR" sz="2800" dirty="0" smtClean="0">
                <a:solidFill>
                  <a:srgbClr val="3333CC"/>
                </a:solidFill>
              </a:rPr>
              <a:t> of </a:t>
            </a:r>
            <a:r>
              <a:rPr lang="tr-TR" sz="2800" dirty="0" err="1" smtClean="0">
                <a:solidFill>
                  <a:srgbClr val="3333CC"/>
                </a:solidFill>
              </a:rPr>
              <a:t>undesirable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compounds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during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frying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and</a:t>
            </a:r>
            <a:r>
              <a:rPr lang="tr-TR" sz="2800" dirty="0" smtClean="0">
                <a:solidFill>
                  <a:srgbClr val="3333CC"/>
                </a:solidFill>
              </a:rPr>
              <a:t> </a:t>
            </a:r>
            <a:r>
              <a:rPr lang="tr-TR" sz="2800" dirty="0" err="1" smtClean="0">
                <a:solidFill>
                  <a:srgbClr val="3333CC"/>
                </a:solidFill>
              </a:rPr>
              <a:t>smoking</a:t>
            </a:r>
            <a:endParaRPr lang="tr-TR" sz="2800" dirty="0" smtClean="0">
              <a:solidFill>
                <a:srgbClr val="3333CC"/>
              </a:solidFill>
            </a:endParaRPr>
          </a:p>
          <a:p>
            <a:endParaRPr lang="tr-TR" dirty="0" smtClean="0"/>
          </a:p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8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tr-TR" b="1" dirty="0" err="1" smtClean="0">
                <a:solidFill>
                  <a:srgbClr val="3333CC"/>
                </a:solidFill>
              </a:rPr>
              <a:t>References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tr-TR" sz="2400" dirty="0" err="1"/>
              <a:t>Sikorski</a:t>
            </a:r>
            <a:r>
              <a:rPr lang="tr-TR" sz="2400" dirty="0"/>
              <a:t>, Z.E.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Piotrowska</a:t>
            </a:r>
            <a:r>
              <a:rPr lang="tr-TR" sz="2400" dirty="0"/>
              <a:t>, B. (2007) </a:t>
            </a:r>
            <a:r>
              <a:rPr lang="tr-TR" sz="2400" b="1" dirty="0" err="1"/>
              <a:t>Food</a:t>
            </a:r>
            <a:r>
              <a:rPr lang="tr-TR" sz="2400" b="1" dirty="0"/>
              <a:t> </a:t>
            </a:r>
            <a:r>
              <a:rPr lang="tr-TR" sz="2400" b="1" dirty="0" err="1"/>
              <a:t>components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quality</a:t>
            </a:r>
            <a:r>
              <a:rPr lang="tr-TR" sz="2400" b="1" dirty="0"/>
              <a:t> (</a:t>
            </a:r>
            <a:r>
              <a:rPr lang="tr-TR" sz="2400" b="1" dirty="0" err="1"/>
              <a:t>chapter</a:t>
            </a:r>
            <a:r>
              <a:rPr lang="tr-TR" sz="2400" b="1" dirty="0"/>
              <a:t> 1) </a:t>
            </a:r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Chemical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functional</a:t>
            </a:r>
            <a:r>
              <a:rPr lang="tr-TR" sz="2400" dirty="0"/>
              <a:t> </a:t>
            </a:r>
            <a:r>
              <a:rPr lang="tr-TR" sz="2400" dirty="0" err="1"/>
              <a:t>properties</a:t>
            </a:r>
            <a:r>
              <a:rPr lang="tr-TR" sz="2400" dirty="0"/>
              <a:t> of </a:t>
            </a:r>
            <a:r>
              <a:rPr lang="tr-TR" sz="2400" dirty="0" err="1"/>
              <a:t>food</a:t>
            </a:r>
            <a:r>
              <a:rPr lang="tr-TR" sz="2400" dirty="0"/>
              <a:t> </a:t>
            </a:r>
            <a:r>
              <a:rPr lang="tr-TR" sz="2400" dirty="0" err="1"/>
              <a:t>components</a:t>
            </a:r>
            <a:r>
              <a:rPr lang="tr-TR" sz="2400" dirty="0"/>
              <a:t>. (3</a:t>
            </a:r>
            <a:r>
              <a:rPr lang="tr-TR" sz="2400" baseline="30000" dirty="0"/>
              <a:t>rd</a:t>
            </a:r>
            <a:r>
              <a:rPr lang="tr-TR" sz="2400" dirty="0"/>
              <a:t> ed.) </a:t>
            </a:r>
            <a:r>
              <a:rPr lang="tr-TR" sz="2400" b="1" dirty="0" err="1" smtClean="0"/>
              <a:t>Pages</a:t>
            </a:r>
            <a:r>
              <a:rPr lang="tr-TR" sz="2400" b="1" dirty="0" smtClean="0"/>
              <a:t> 1-9.                      </a:t>
            </a:r>
            <a:r>
              <a:rPr lang="tr-TR" sz="2400" dirty="0" smtClean="0"/>
              <a:t>CRC </a:t>
            </a:r>
            <a:r>
              <a:rPr lang="tr-TR" sz="2400" dirty="0" err="1"/>
              <a:t>Press</a:t>
            </a:r>
            <a:r>
              <a:rPr lang="tr-TR" sz="2400" dirty="0"/>
              <a:t> Taylor &amp; Francis </a:t>
            </a:r>
            <a:r>
              <a:rPr lang="tr-TR" sz="2400" dirty="0" err="1"/>
              <a:t>Group</a:t>
            </a:r>
            <a:r>
              <a:rPr lang="tr-TR" sz="2400" dirty="0"/>
              <a:t>, Florida, USA</a:t>
            </a:r>
            <a:r>
              <a:rPr lang="tr-TR" sz="2400" dirty="0" smtClean="0"/>
              <a:t>.</a:t>
            </a:r>
          </a:p>
          <a:p>
            <a:pPr marL="109728" indent="0">
              <a:buNone/>
            </a:pPr>
            <a:endParaRPr lang="tr-TR" sz="2400" dirty="0"/>
          </a:p>
          <a:p>
            <a:r>
              <a:rPr lang="tr-TR" sz="2400" dirty="0" err="1"/>
              <a:t>Brennan</a:t>
            </a:r>
            <a:r>
              <a:rPr lang="tr-TR" sz="2400" dirty="0"/>
              <a:t>, J.G. (2006) </a:t>
            </a:r>
            <a:r>
              <a:rPr lang="tr-TR" sz="2400" b="1" dirty="0" err="1"/>
              <a:t>Food</a:t>
            </a:r>
            <a:r>
              <a:rPr lang="tr-TR" sz="2400" b="1" dirty="0"/>
              <a:t> </a:t>
            </a:r>
            <a:r>
              <a:rPr lang="tr-TR" sz="2400" b="1" dirty="0" err="1"/>
              <a:t>processing</a:t>
            </a:r>
            <a:r>
              <a:rPr lang="tr-TR" sz="2400" b="1" dirty="0"/>
              <a:t> </a:t>
            </a:r>
            <a:r>
              <a:rPr lang="tr-TR" sz="2400" b="1" dirty="0" err="1"/>
              <a:t>handbook</a:t>
            </a:r>
            <a:r>
              <a:rPr lang="tr-TR" sz="2400" b="1" dirty="0"/>
              <a:t>. 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Pages</a:t>
            </a:r>
            <a:r>
              <a:rPr lang="tr-TR" sz="2400" b="1" dirty="0" smtClean="0"/>
              <a:t> 1-6. </a:t>
            </a:r>
            <a:r>
              <a:rPr lang="tr-TR" sz="2400" dirty="0" smtClean="0"/>
              <a:t>WILEY-VCH </a:t>
            </a:r>
            <a:r>
              <a:rPr lang="tr-TR" sz="2400" dirty="0" err="1"/>
              <a:t>Verlag</a:t>
            </a:r>
            <a:r>
              <a:rPr lang="tr-TR" sz="2400" dirty="0"/>
              <a:t> </a:t>
            </a:r>
            <a:r>
              <a:rPr lang="tr-TR" sz="2400" dirty="0" err="1"/>
              <a:t>GmbH</a:t>
            </a:r>
            <a:r>
              <a:rPr lang="tr-TR" sz="2400" dirty="0"/>
              <a:t> &amp; </a:t>
            </a:r>
            <a:r>
              <a:rPr lang="tr-TR" sz="2400" dirty="0" err="1"/>
              <a:t>Co</a:t>
            </a:r>
            <a:r>
              <a:rPr lang="tr-TR" sz="2400" dirty="0"/>
              <a:t>. </a:t>
            </a:r>
            <a:r>
              <a:rPr lang="tr-TR" sz="2400" dirty="0" err="1"/>
              <a:t>KGaA</a:t>
            </a:r>
            <a:r>
              <a:rPr lang="tr-TR" sz="2400" dirty="0"/>
              <a:t>, </a:t>
            </a:r>
            <a:r>
              <a:rPr lang="tr-TR" sz="2400" dirty="0" err="1"/>
              <a:t>Weinheim</a:t>
            </a:r>
            <a:r>
              <a:rPr lang="tr-TR" sz="2400" dirty="0"/>
              <a:t>, Germany</a:t>
            </a:r>
            <a:r>
              <a:rPr lang="tr-TR" sz="2400" dirty="0" smtClean="0"/>
              <a:t>.</a:t>
            </a:r>
          </a:p>
          <a:p>
            <a:pPr marL="109728" indent="0">
              <a:buNone/>
            </a:pPr>
            <a:endParaRPr lang="tr-TR" sz="2400" dirty="0"/>
          </a:p>
          <a:p>
            <a:r>
              <a:rPr lang="tr-TR" sz="2400" dirty="0" smtClean="0"/>
              <a:t>Brown, A. (2008) </a:t>
            </a:r>
            <a:r>
              <a:rPr lang="tr-TR" sz="2400" b="1" dirty="0" err="1" smtClean="0"/>
              <a:t>Understanding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food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principles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preparation</a:t>
            </a:r>
            <a:r>
              <a:rPr lang="tr-TR" sz="2400" b="1" dirty="0" smtClean="0"/>
              <a:t>.</a:t>
            </a:r>
            <a:r>
              <a:rPr lang="tr-TR" sz="2400" dirty="0" smtClean="0"/>
              <a:t> (</a:t>
            </a:r>
            <a:r>
              <a:rPr lang="tr-TR" sz="2400" dirty="0"/>
              <a:t>3</a:t>
            </a:r>
            <a:r>
              <a:rPr lang="tr-TR" sz="2400" baseline="30000" dirty="0"/>
              <a:t>rd</a:t>
            </a:r>
            <a:r>
              <a:rPr lang="tr-TR" sz="2400" dirty="0"/>
              <a:t> ed</a:t>
            </a:r>
            <a:r>
              <a:rPr lang="tr-TR" sz="2400" dirty="0" smtClean="0"/>
              <a:t>.) </a:t>
            </a:r>
            <a:r>
              <a:rPr lang="tr-TR" sz="2400" b="1" dirty="0" err="1" smtClean="0"/>
              <a:t>Pages</a:t>
            </a:r>
            <a:r>
              <a:rPr lang="tr-TR" sz="2400" b="1" dirty="0" smtClean="0"/>
              <a:t> 23-25. </a:t>
            </a:r>
            <a:r>
              <a:rPr lang="tr-TR" sz="2400" dirty="0" err="1" smtClean="0"/>
              <a:t>Thomson</a:t>
            </a:r>
            <a:r>
              <a:rPr lang="tr-TR" sz="2400" dirty="0" smtClean="0"/>
              <a:t> </a:t>
            </a:r>
            <a:r>
              <a:rPr lang="tr-TR" sz="2400" dirty="0" err="1" smtClean="0"/>
              <a:t>Wadsworth</a:t>
            </a:r>
            <a:r>
              <a:rPr lang="tr-TR" sz="2400" dirty="0" smtClean="0"/>
              <a:t>, California, USA.</a:t>
            </a:r>
            <a:endParaRPr lang="en-US" sz="240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7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err="1" smtClean="0"/>
              <a:t>Foods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described</a:t>
            </a:r>
            <a:r>
              <a:rPr lang="tr-TR" dirty="0" smtClean="0"/>
              <a:t> as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>
                <a:solidFill>
                  <a:srgbClr val="C00000"/>
                </a:solidFill>
              </a:rPr>
              <a:t>a </a:t>
            </a:r>
            <a:r>
              <a:rPr lang="tr-TR" b="1" dirty="0" err="1" smtClean="0">
                <a:solidFill>
                  <a:srgbClr val="C00000"/>
                </a:solidFill>
              </a:rPr>
              <a:t>material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derived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from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plants</a:t>
            </a:r>
            <a:r>
              <a:rPr lang="tr-TR" b="1" dirty="0" smtClean="0">
                <a:solidFill>
                  <a:srgbClr val="C00000"/>
                </a:solidFill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</a:rPr>
              <a:t>animals</a:t>
            </a:r>
            <a:r>
              <a:rPr lang="tr-TR" b="1" dirty="0" smtClean="0">
                <a:solidFill>
                  <a:srgbClr val="C00000"/>
                </a:solidFill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</a:rPr>
              <a:t>and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single</a:t>
            </a:r>
            <a:r>
              <a:rPr lang="tr-TR" b="1" dirty="0" smtClean="0">
                <a:solidFill>
                  <a:srgbClr val="C00000"/>
                </a:solidFill>
              </a:rPr>
              <a:t>-</a:t>
            </a:r>
            <a:r>
              <a:rPr lang="tr-TR" b="1" dirty="0" err="1" smtClean="0">
                <a:solidFill>
                  <a:srgbClr val="C00000"/>
                </a:solidFill>
              </a:rPr>
              <a:t>cell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organisms</a:t>
            </a:r>
            <a:endParaRPr lang="tr-TR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/>
          </a:p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group</a:t>
            </a:r>
            <a:r>
              <a:rPr lang="tr-TR" b="1" dirty="0" smtClean="0"/>
              <a:t> of </a:t>
            </a:r>
            <a:r>
              <a:rPr lang="tr-TR" b="1" dirty="0" err="1" smtClean="0"/>
              <a:t>edible</a:t>
            </a:r>
            <a:r>
              <a:rPr lang="tr-TR" b="1" dirty="0" smtClean="0"/>
              <a:t> </a:t>
            </a:r>
            <a:r>
              <a:rPr lang="tr-TR" b="1" dirty="0" err="1" smtClean="0"/>
              <a:t>substance</a:t>
            </a:r>
            <a:r>
              <a:rPr lang="tr-TR" b="1" dirty="0" smtClean="0"/>
              <a:t> </a:t>
            </a:r>
            <a:r>
              <a:rPr lang="tr-TR" b="1" dirty="0" err="1" smtClean="0"/>
              <a:t>which</a:t>
            </a:r>
            <a:r>
              <a:rPr lang="tr-TR" b="1" dirty="0" smtClean="0"/>
              <a:t> </a:t>
            </a:r>
            <a:r>
              <a:rPr lang="tr-TR" b="1" dirty="0" err="1" smtClean="0"/>
              <a:t>provide</a:t>
            </a:r>
            <a:r>
              <a:rPr lang="tr-TR" b="1" dirty="0" smtClean="0"/>
              <a:t> </a:t>
            </a:r>
            <a:r>
              <a:rPr lang="tr-TR" b="1" dirty="0" err="1" smtClean="0"/>
              <a:t>energy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living</a:t>
            </a:r>
            <a:r>
              <a:rPr lang="tr-TR" b="1" dirty="0" smtClean="0"/>
              <a:t> </a:t>
            </a:r>
            <a:r>
              <a:rPr lang="tr-TR" b="1" dirty="0" err="1" smtClean="0"/>
              <a:t>organisms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repairs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old</a:t>
            </a:r>
            <a:r>
              <a:rPr lang="tr-TR" b="1" dirty="0" smtClean="0"/>
              <a:t> </a:t>
            </a:r>
            <a:r>
              <a:rPr lang="tr-TR" b="1" dirty="0" err="1" smtClean="0"/>
              <a:t>tissues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builds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new</a:t>
            </a:r>
            <a:r>
              <a:rPr lang="tr-TR" b="1" dirty="0" smtClean="0"/>
              <a:t> </a:t>
            </a:r>
            <a:r>
              <a:rPr lang="tr-TR" b="1" dirty="0" err="1" smtClean="0"/>
              <a:t>tissues</a:t>
            </a:r>
            <a:endParaRPr lang="tr-TR" b="1" dirty="0" smtClean="0"/>
          </a:p>
          <a:p>
            <a:pPr>
              <a:buNone/>
            </a:pPr>
            <a:endParaRPr lang="tr-TR" dirty="0" smtClean="0"/>
          </a:p>
          <a:p>
            <a:r>
              <a:rPr lang="tr-TR" b="1" dirty="0" smtClean="0">
                <a:solidFill>
                  <a:srgbClr val="008000"/>
                </a:solidFill>
              </a:rPr>
              <a:t>a </a:t>
            </a:r>
            <a:r>
              <a:rPr lang="en-US" b="1" dirty="0" smtClean="0">
                <a:solidFill>
                  <a:srgbClr val="008000"/>
                </a:solidFill>
              </a:rPr>
              <a:t>material consisting essentially of protein, carbohydrate, and fat used in the body of an organism to sustain growth, repair, and vital processes and to furnish energy</a:t>
            </a:r>
            <a:endParaRPr lang="tr-TR" b="1" dirty="0" smtClean="0">
              <a:solidFill>
                <a:srgbClr val="008000"/>
              </a:solidFill>
            </a:endParaRPr>
          </a:p>
          <a:p>
            <a:endParaRPr lang="tr-TR" dirty="0"/>
          </a:p>
        </p:txBody>
      </p:sp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3333CC"/>
                </a:solidFill>
              </a:rPr>
              <a:t>Definition</a:t>
            </a:r>
            <a:r>
              <a:rPr lang="tr-TR" b="1" dirty="0" smtClean="0">
                <a:solidFill>
                  <a:srgbClr val="3333CC"/>
                </a:solidFill>
              </a:rPr>
              <a:t> of </a:t>
            </a:r>
            <a:r>
              <a:rPr lang="tr-TR" b="1" dirty="0" err="1" smtClean="0">
                <a:solidFill>
                  <a:srgbClr val="3333CC"/>
                </a:solidFill>
              </a:rPr>
              <a:t>food</a:t>
            </a:r>
            <a:endParaRPr lang="tr-TR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066800"/>
          </a:xfrm>
        </p:spPr>
        <p:txBody>
          <a:bodyPr/>
          <a:lstStyle/>
          <a:p>
            <a:r>
              <a:rPr lang="tr-TR" b="1" dirty="0" err="1" smtClean="0">
                <a:solidFill>
                  <a:srgbClr val="3333CC"/>
                </a:solidFill>
              </a:rPr>
              <a:t>The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scientific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definition</a:t>
            </a:r>
            <a:r>
              <a:rPr lang="tr-TR" b="1" dirty="0" smtClean="0">
                <a:solidFill>
                  <a:srgbClr val="3333CC"/>
                </a:solidFill>
              </a:rPr>
              <a:t> of </a:t>
            </a:r>
            <a:r>
              <a:rPr lang="tr-TR" b="1" dirty="0" err="1" smtClean="0">
                <a:solidFill>
                  <a:srgbClr val="3333CC"/>
                </a:solidFill>
              </a:rPr>
              <a:t>food</a:t>
            </a:r>
            <a:endParaRPr lang="tr-TR" b="1" dirty="0">
              <a:solidFill>
                <a:srgbClr val="3333C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288544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  <a:r>
              <a:rPr lang="en-US" dirty="0" smtClean="0"/>
              <a:t>Any substance whether </a:t>
            </a:r>
            <a:r>
              <a:rPr lang="en-US" b="1" dirty="0" smtClean="0"/>
              <a:t>processed, semi-processed or raw</a:t>
            </a:r>
            <a:r>
              <a:rPr lang="en-US" dirty="0" smtClean="0"/>
              <a:t> which is </a:t>
            </a:r>
            <a:r>
              <a:rPr lang="en-US" b="1" dirty="0" smtClean="0">
                <a:solidFill>
                  <a:srgbClr val="008000"/>
                </a:solidFill>
              </a:rPr>
              <a:t>intended for human consumption, including drinks, chewing gum and any substance </a:t>
            </a:r>
            <a:r>
              <a:rPr lang="en-US" dirty="0" smtClean="0"/>
              <a:t>which has been used in the </a:t>
            </a:r>
            <a:r>
              <a:rPr lang="en-US" b="1" dirty="0" smtClean="0">
                <a:solidFill>
                  <a:srgbClr val="C00000"/>
                </a:solidFill>
              </a:rPr>
              <a:t>manufacture, preparation or treatment of food </a:t>
            </a:r>
            <a:r>
              <a:rPr lang="en-US" dirty="0" smtClean="0"/>
              <a:t>but </a:t>
            </a:r>
            <a:r>
              <a:rPr lang="en-US" b="1" dirty="0" smtClean="0">
                <a:solidFill>
                  <a:srgbClr val="7030A0"/>
                </a:solidFill>
              </a:rPr>
              <a:t>excluding cosmetics, tobacco and substances used as drugs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523899"/>
            <a:ext cx="66008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r>
              <a:rPr lang="tr-TR" b="1" dirty="0" err="1" smtClean="0">
                <a:solidFill>
                  <a:srgbClr val="3333CC"/>
                </a:solidFill>
              </a:rPr>
              <a:t>Food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components</a:t>
            </a:r>
            <a:endParaRPr lang="tr-TR" b="1" dirty="0">
              <a:solidFill>
                <a:srgbClr val="3333CC"/>
              </a:solidFill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400" b="1" dirty="0" err="1" smtClean="0">
                <a:solidFill>
                  <a:srgbClr val="3333CC"/>
                </a:solidFill>
              </a:rPr>
              <a:t>Table</a:t>
            </a:r>
            <a:r>
              <a:rPr lang="tr-TR" sz="2400" b="1" dirty="0" smtClean="0">
                <a:solidFill>
                  <a:srgbClr val="3333CC"/>
                </a:solidFill>
              </a:rPr>
              <a:t> 1</a:t>
            </a:r>
            <a:br>
              <a:rPr lang="tr-TR" sz="2400" b="1" dirty="0" smtClean="0">
                <a:solidFill>
                  <a:srgbClr val="3333CC"/>
                </a:solidFill>
              </a:rPr>
            </a:br>
            <a:r>
              <a:rPr lang="tr-TR" sz="2400" b="1" dirty="0" err="1" smtClean="0">
                <a:solidFill>
                  <a:srgbClr val="3333CC"/>
                </a:solidFill>
              </a:rPr>
              <a:t>Typical</a:t>
            </a:r>
            <a:r>
              <a:rPr lang="tr-TR" sz="2400" b="1" dirty="0" smtClean="0">
                <a:solidFill>
                  <a:srgbClr val="3333CC"/>
                </a:solidFill>
              </a:rPr>
              <a:t> </a:t>
            </a:r>
            <a:r>
              <a:rPr lang="tr-TR" sz="2400" b="1" dirty="0" err="1" smtClean="0">
                <a:solidFill>
                  <a:srgbClr val="3333CC"/>
                </a:solidFill>
              </a:rPr>
              <a:t>products</a:t>
            </a:r>
            <a:r>
              <a:rPr lang="tr-TR" sz="2400" b="1" dirty="0" smtClean="0">
                <a:solidFill>
                  <a:srgbClr val="3333CC"/>
                </a:solidFill>
              </a:rPr>
              <a:t> as </a:t>
            </a:r>
            <a:r>
              <a:rPr lang="tr-TR" sz="2400" b="1" dirty="0" err="1" smtClean="0">
                <a:solidFill>
                  <a:srgbClr val="3333CC"/>
                </a:solidFill>
              </a:rPr>
              <a:t>rich</a:t>
            </a:r>
            <a:r>
              <a:rPr lang="tr-TR" sz="2400" b="1" dirty="0" smtClean="0">
                <a:solidFill>
                  <a:srgbClr val="3333CC"/>
                </a:solidFill>
              </a:rPr>
              <a:t> </a:t>
            </a:r>
            <a:r>
              <a:rPr lang="tr-TR" sz="2400" b="1" dirty="0" err="1" smtClean="0">
                <a:solidFill>
                  <a:srgbClr val="3333CC"/>
                </a:solidFill>
              </a:rPr>
              <a:t>sources</a:t>
            </a:r>
            <a:r>
              <a:rPr lang="tr-TR" sz="2400" b="1" dirty="0" smtClean="0">
                <a:solidFill>
                  <a:srgbClr val="3333CC"/>
                </a:solidFill>
              </a:rPr>
              <a:t> of main </a:t>
            </a:r>
            <a:r>
              <a:rPr lang="tr-TR" sz="2400" b="1" dirty="0" err="1" smtClean="0">
                <a:solidFill>
                  <a:srgbClr val="3333CC"/>
                </a:solidFill>
              </a:rPr>
              <a:t>food</a:t>
            </a:r>
            <a:r>
              <a:rPr lang="tr-TR" sz="2400" b="1" dirty="0" smtClean="0">
                <a:solidFill>
                  <a:srgbClr val="3333CC"/>
                </a:solidFill>
              </a:rPr>
              <a:t> </a:t>
            </a:r>
            <a:r>
              <a:rPr lang="tr-TR" sz="2400" b="1" dirty="0" err="1" smtClean="0">
                <a:solidFill>
                  <a:srgbClr val="3333CC"/>
                </a:solidFill>
              </a:rPr>
              <a:t>components</a:t>
            </a:r>
            <a:endParaRPr lang="tr-TR" sz="2400" b="1" dirty="0">
              <a:solidFill>
                <a:srgbClr val="3333CC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71" t="38932" r="12534" b="19439"/>
          <a:stretch/>
        </p:blipFill>
        <p:spPr>
          <a:xfrm>
            <a:off x="457200" y="2497832"/>
            <a:ext cx="8176032" cy="2587352"/>
          </a:xfrm>
          <a:prstGeom prst="rect">
            <a:avLst/>
          </a:prstGeom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bon Oxygen Hydrogen Nitroge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385325" cy="330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tr-TR" b="1" dirty="0" err="1" smtClean="0">
                <a:solidFill>
                  <a:srgbClr val="3333CC"/>
                </a:solidFill>
              </a:rPr>
              <a:t>Food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components</a:t>
            </a:r>
            <a:endParaRPr lang="tr-TR" b="1" dirty="0">
              <a:solidFill>
                <a:srgbClr val="3333C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sz="2400" dirty="0" err="1" smtClean="0"/>
              <a:t>These</a:t>
            </a:r>
            <a:r>
              <a:rPr lang="tr-TR" sz="2400" dirty="0" smtClean="0"/>
              <a:t> </a:t>
            </a:r>
            <a:r>
              <a:rPr lang="tr-TR" sz="2400" dirty="0" err="1" smtClean="0"/>
              <a:t>components</a:t>
            </a:r>
            <a:r>
              <a:rPr lang="tr-TR" sz="2400" dirty="0" smtClean="0"/>
              <a:t> </a:t>
            </a:r>
            <a:r>
              <a:rPr lang="tr-TR" sz="2400" dirty="0" err="1" smtClean="0"/>
              <a:t>contain</a:t>
            </a:r>
            <a:r>
              <a:rPr lang="tr-TR" sz="2400" dirty="0" smtClean="0"/>
              <a:t> </a:t>
            </a:r>
            <a:r>
              <a:rPr lang="tr-TR" sz="2400" dirty="0" err="1" smtClean="0"/>
              <a:t>following</a:t>
            </a:r>
            <a:r>
              <a:rPr lang="tr-TR" sz="2400" dirty="0" smtClean="0"/>
              <a:t> </a:t>
            </a:r>
            <a:r>
              <a:rPr lang="tr-TR" sz="2400" dirty="0" err="1" smtClean="0"/>
              <a:t>six</a:t>
            </a:r>
            <a:r>
              <a:rPr lang="tr-TR" sz="2400" dirty="0" smtClean="0"/>
              <a:t> </a:t>
            </a:r>
            <a:r>
              <a:rPr lang="tr-TR" sz="2400" dirty="0" err="1" smtClean="0"/>
              <a:t>key</a:t>
            </a:r>
            <a:r>
              <a:rPr lang="tr-TR" sz="2400" dirty="0" smtClean="0"/>
              <a:t> </a:t>
            </a:r>
            <a:r>
              <a:rPr lang="tr-TR" sz="2400" dirty="0" err="1" smtClean="0"/>
              <a:t>atoms</a:t>
            </a:r>
            <a:r>
              <a:rPr lang="tr-TR" sz="2400" dirty="0"/>
              <a:t> </a:t>
            </a:r>
            <a:r>
              <a:rPr lang="tr-TR" sz="2400" dirty="0" smtClean="0"/>
              <a:t>as </a:t>
            </a:r>
            <a:r>
              <a:rPr lang="tr-TR" sz="2400" dirty="0" err="1" smtClean="0"/>
              <a:t>all</a:t>
            </a:r>
            <a:r>
              <a:rPr lang="tr-TR" sz="2400" dirty="0" smtClean="0"/>
              <a:t> </a:t>
            </a:r>
            <a:r>
              <a:rPr lang="tr-TR" sz="2400" dirty="0" err="1" smtClean="0"/>
              <a:t>living</a:t>
            </a:r>
            <a:r>
              <a:rPr lang="tr-TR" sz="2400" dirty="0" smtClean="0"/>
              <a:t> </a:t>
            </a:r>
            <a:r>
              <a:rPr lang="tr-TR" sz="2400" dirty="0" err="1" smtClean="0"/>
              <a:t>organisms</a:t>
            </a:r>
            <a:endParaRPr lang="tr-TR" sz="2400" dirty="0" smtClean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853706" y="4808573"/>
            <a:ext cx="148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Phosphorus</a:t>
            </a:r>
            <a:endParaRPr lang="en-US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760912" y="44231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Hydrogen</a:t>
            </a:r>
            <a:endParaRPr lang="en-US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99592" y="4211796"/>
            <a:ext cx="110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Carbon</a:t>
            </a:r>
            <a:endParaRPr lang="en-US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3549281" y="2770356"/>
            <a:ext cx="116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Nitrogen</a:t>
            </a:r>
            <a:endParaRPr lang="en-US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648472" y="5075892"/>
            <a:ext cx="10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Oxygen</a:t>
            </a:r>
            <a:endParaRPr lang="en-US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6800005" y="6079331"/>
            <a:ext cx="102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Sulfur</a:t>
            </a:r>
            <a:endParaRPr lang="en-US" dirty="0"/>
          </a:p>
        </p:txBody>
      </p:sp>
      <p:sp>
        <p:nvSpPr>
          <p:cNvPr id="16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778024"/>
            <a:ext cx="8229600" cy="1066800"/>
          </a:xfrm>
        </p:spPr>
        <p:txBody>
          <a:bodyPr/>
          <a:lstStyle/>
          <a:p>
            <a:r>
              <a:rPr lang="tr-TR" b="1" dirty="0" err="1" smtClean="0">
                <a:solidFill>
                  <a:srgbClr val="3333CC"/>
                </a:solidFill>
              </a:rPr>
              <a:t>Food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components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and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quality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56216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tr-TR" b="1" u="sng" dirty="0" err="1" smtClean="0"/>
              <a:t>Quality</a:t>
            </a:r>
            <a:r>
              <a:rPr lang="tr-TR" dirty="0" smtClean="0"/>
              <a:t> can be </a:t>
            </a:r>
            <a:r>
              <a:rPr lang="tr-TR" dirty="0" err="1" smtClean="0"/>
              <a:t>defined</a:t>
            </a:r>
            <a:r>
              <a:rPr lang="tr-TR" dirty="0" smtClean="0"/>
              <a:t> as a </a:t>
            </a:r>
            <a:r>
              <a:rPr lang="tr-TR" dirty="0" err="1" smtClean="0"/>
              <a:t>sum</a:t>
            </a:r>
            <a:r>
              <a:rPr lang="tr-TR" dirty="0" smtClean="0"/>
              <a:t> of </a:t>
            </a:r>
            <a:r>
              <a:rPr lang="tr-TR" b="1" dirty="0" err="1" smtClean="0">
                <a:solidFill>
                  <a:schemeClr val="accent3"/>
                </a:solidFill>
              </a:rPr>
              <a:t>nutritional</a:t>
            </a:r>
            <a:r>
              <a:rPr lang="tr-TR" b="1" dirty="0" smtClean="0">
                <a:solidFill>
                  <a:schemeClr val="accent3"/>
                </a:solidFill>
              </a:rPr>
              <a:t> </a:t>
            </a:r>
            <a:r>
              <a:rPr lang="tr-TR" b="1" dirty="0" err="1" smtClean="0">
                <a:solidFill>
                  <a:schemeClr val="accent3"/>
                </a:solidFill>
              </a:rPr>
              <a:t>content</a:t>
            </a:r>
            <a:r>
              <a:rPr lang="tr-TR" dirty="0" smtClean="0"/>
              <a:t>, </a:t>
            </a:r>
            <a:r>
              <a:rPr lang="tr-TR" b="1" dirty="0" err="1" smtClean="0">
                <a:solidFill>
                  <a:srgbClr val="008000"/>
                </a:solidFill>
              </a:rPr>
              <a:t>sensory</a:t>
            </a:r>
            <a:r>
              <a:rPr lang="tr-TR" b="1" dirty="0" smtClean="0">
                <a:solidFill>
                  <a:srgbClr val="008000"/>
                </a:solidFill>
              </a:rPr>
              <a:t> </a:t>
            </a:r>
            <a:r>
              <a:rPr lang="tr-TR" b="1" dirty="0" err="1" smtClean="0">
                <a:solidFill>
                  <a:srgbClr val="008000"/>
                </a:solidFill>
              </a:rPr>
              <a:t>attributes</a:t>
            </a:r>
            <a:r>
              <a:rPr lang="tr-TR" dirty="0" smtClean="0"/>
              <a:t>, </a:t>
            </a:r>
            <a:r>
              <a:rPr lang="tr-TR" b="1" dirty="0" err="1" smtClean="0">
                <a:solidFill>
                  <a:srgbClr val="3333CC"/>
                </a:solidFill>
              </a:rPr>
              <a:t>safety</a:t>
            </a:r>
            <a:r>
              <a:rPr lang="tr-TR" dirty="0" smtClean="0"/>
              <a:t>, </a:t>
            </a:r>
            <a:r>
              <a:rPr lang="tr-TR" b="1" dirty="0" err="1" smtClean="0">
                <a:solidFill>
                  <a:schemeClr val="accent4"/>
                </a:solidFill>
              </a:rPr>
              <a:t>physical</a:t>
            </a:r>
            <a:r>
              <a:rPr lang="tr-TR" b="1" dirty="0" smtClean="0">
                <a:solidFill>
                  <a:schemeClr val="accent4"/>
                </a:solidFill>
              </a:rPr>
              <a:t> </a:t>
            </a:r>
            <a:r>
              <a:rPr lang="tr-TR" b="1" dirty="0" err="1" smtClean="0">
                <a:solidFill>
                  <a:schemeClr val="accent4"/>
                </a:solidFill>
              </a:rPr>
              <a:t>and</a:t>
            </a:r>
            <a:r>
              <a:rPr lang="tr-TR" b="1" dirty="0" smtClean="0">
                <a:solidFill>
                  <a:schemeClr val="accent4"/>
                </a:solidFill>
              </a:rPr>
              <a:t> </a:t>
            </a:r>
            <a:r>
              <a:rPr lang="tr-TR" b="1" dirty="0" err="1" smtClean="0">
                <a:solidFill>
                  <a:schemeClr val="accent4"/>
                </a:solidFill>
              </a:rPr>
              <a:t>chemical</a:t>
            </a:r>
            <a:r>
              <a:rPr lang="tr-TR" b="1" dirty="0" smtClean="0">
                <a:solidFill>
                  <a:schemeClr val="accent4"/>
                </a:solidFill>
              </a:rPr>
              <a:t> </a:t>
            </a:r>
            <a:r>
              <a:rPr lang="tr-TR" b="1" dirty="0" err="1" smtClean="0">
                <a:solidFill>
                  <a:schemeClr val="accent4"/>
                </a:solidFill>
              </a:rPr>
              <a:t>properties</a:t>
            </a:r>
            <a:r>
              <a:rPr lang="tr-TR" b="1" dirty="0" smtClean="0">
                <a:solidFill>
                  <a:schemeClr val="accent4"/>
                </a:solidFill>
              </a:rPr>
              <a:t> </a:t>
            </a:r>
            <a:r>
              <a:rPr lang="tr-TR" dirty="0" smtClean="0"/>
              <a:t>of a </a:t>
            </a:r>
            <a:r>
              <a:rPr lang="tr-TR" dirty="0" err="1" smtClean="0"/>
              <a:t>product</a:t>
            </a:r>
            <a:r>
              <a:rPr lang="tr-TR" dirty="0" smtClean="0"/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that have significance in determining the </a:t>
            </a:r>
            <a:r>
              <a:rPr lang="en-US" b="1" dirty="0">
                <a:solidFill>
                  <a:srgbClr val="C00000"/>
                </a:solidFill>
                <a:latin typeface="Helvetica Neue"/>
              </a:rPr>
              <a:t>degree of acceptability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 of that product </a:t>
            </a:r>
            <a:r>
              <a:rPr lang="tr-TR" dirty="0" err="1" smtClean="0">
                <a:solidFill>
                  <a:srgbClr val="3B3835"/>
                </a:solidFill>
                <a:latin typeface="Helvetica Neue"/>
              </a:rPr>
              <a:t>to</a:t>
            </a:r>
            <a:r>
              <a:rPr lang="en-US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B3835"/>
                </a:solidFill>
                <a:latin typeface="Helvetica Neue"/>
              </a:rPr>
              <a:t>the consumer.</a:t>
            </a:r>
            <a:endParaRPr lang="en-US" dirty="0"/>
          </a:p>
          <a:p>
            <a:pPr marL="109728" indent="0">
              <a:buNone/>
            </a:pPr>
            <a:r>
              <a:rPr lang="tr-TR" dirty="0" smtClean="0"/>
              <a:t>  </a:t>
            </a:r>
          </a:p>
          <a:p>
            <a:pPr marL="109728" indent="0">
              <a:buNone/>
            </a:pP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3549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2"/>
          <a:srcRect l="48012" t="44136" r="41886" b="39862"/>
          <a:stretch/>
        </p:blipFill>
        <p:spPr>
          <a:xfrm>
            <a:off x="5868144" y="4393494"/>
            <a:ext cx="2554376" cy="2275866"/>
          </a:xfrm>
          <a:prstGeom prst="rect">
            <a:avLst/>
          </a:prstGeom>
        </p:spPr>
      </p:pic>
      <p:sp>
        <p:nvSpPr>
          <p:cNvPr id="9" name="3 Veri Yer Tutucusu"/>
          <p:cNvSpPr txBox="1">
            <a:spLocks/>
          </p:cNvSpPr>
          <p:nvPr/>
        </p:nvSpPr>
        <p:spPr>
          <a:xfrm>
            <a:off x="1691680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4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3333CC"/>
                </a:solidFill>
              </a:rPr>
              <a:t>Nutritional</a:t>
            </a:r>
            <a:r>
              <a:rPr lang="tr-TR" sz="3600" b="1" dirty="0" smtClean="0">
                <a:solidFill>
                  <a:srgbClr val="3333CC"/>
                </a:solidFill>
              </a:rPr>
              <a:t> </a:t>
            </a:r>
            <a:r>
              <a:rPr lang="tr-TR" sz="3600" b="1" dirty="0" err="1" smtClean="0">
                <a:solidFill>
                  <a:srgbClr val="3333CC"/>
                </a:solidFill>
              </a:rPr>
              <a:t>content</a:t>
            </a:r>
            <a:endParaRPr lang="en-US" sz="3600" b="1" dirty="0">
              <a:solidFill>
                <a:srgbClr val="3333CC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916832"/>
            <a:ext cx="8479536" cy="4325112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components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crucial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determine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nutritional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product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carbohydrate</a:t>
            </a:r>
            <a:r>
              <a:rPr lang="tr-TR" dirty="0" smtClean="0"/>
              <a:t>, protein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fat</a:t>
            </a:r>
            <a:r>
              <a:rPr lang="tr-TR" dirty="0" smtClean="0"/>
              <a:t> </a:t>
            </a:r>
            <a:r>
              <a:rPr lang="tr-TR" dirty="0" err="1" smtClean="0"/>
              <a:t>amounts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decide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 of </a:t>
            </a:r>
            <a:r>
              <a:rPr lang="tr-TR" dirty="0" err="1" smtClean="0"/>
              <a:t>product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endParaRPr lang="tr-TR" dirty="0" smtClean="0"/>
          </a:p>
          <a:p>
            <a:pPr lvl="1"/>
            <a:r>
              <a:rPr lang="tr-TR" dirty="0" smtClean="0">
                <a:solidFill>
                  <a:schemeClr val="accent3"/>
                </a:solidFill>
              </a:rPr>
              <a:t>11.5-14% protein is </a:t>
            </a:r>
            <a:r>
              <a:rPr lang="tr-TR" dirty="0" err="1" smtClean="0">
                <a:solidFill>
                  <a:schemeClr val="accent3"/>
                </a:solidFill>
              </a:rPr>
              <a:t>desirable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 err="1" smtClean="0">
                <a:solidFill>
                  <a:schemeClr val="accent3"/>
                </a:solidFill>
              </a:rPr>
              <a:t>for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 err="1" smtClean="0">
                <a:solidFill>
                  <a:schemeClr val="accent3"/>
                </a:solidFill>
              </a:rPr>
              <a:t>white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 err="1" smtClean="0">
                <a:solidFill>
                  <a:schemeClr val="accent3"/>
                </a:solidFill>
              </a:rPr>
              <a:t>bread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 err="1" smtClean="0">
                <a:solidFill>
                  <a:schemeClr val="accent3"/>
                </a:solidFill>
              </a:rPr>
              <a:t>while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 err="1">
                <a:solidFill>
                  <a:schemeClr val="accent3"/>
                </a:solidFill>
              </a:rPr>
              <a:t>wholewheat</a:t>
            </a:r>
            <a:r>
              <a:rPr lang="tr-TR" dirty="0">
                <a:solidFill>
                  <a:schemeClr val="accent3"/>
                </a:solidFill>
              </a:rPr>
              <a:t> </a:t>
            </a:r>
            <a:r>
              <a:rPr lang="tr-TR" dirty="0" err="1" smtClean="0">
                <a:solidFill>
                  <a:schemeClr val="accent3"/>
                </a:solidFill>
              </a:rPr>
              <a:t>breads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 err="1" smtClean="0">
                <a:solidFill>
                  <a:schemeClr val="accent3"/>
                </a:solidFill>
              </a:rPr>
              <a:t>require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>
                <a:solidFill>
                  <a:schemeClr val="accent3"/>
                </a:solidFill>
              </a:rPr>
              <a:t>14-16% protein </a:t>
            </a:r>
            <a:r>
              <a:rPr lang="tr-TR" dirty="0" err="1" smtClean="0">
                <a:solidFill>
                  <a:schemeClr val="accent3"/>
                </a:solidFill>
              </a:rPr>
              <a:t>content</a:t>
            </a:r>
            <a:r>
              <a:rPr lang="tr-TR" dirty="0" smtClean="0">
                <a:solidFill>
                  <a:schemeClr val="accent3"/>
                </a:solidFill>
              </a:rPr>
              <a:t>. </a:t>
            </a:r>
            <a:r>
              <a:rPr lang="tr-TR" dirty="0" err="1" smtClean="0">
                <a:solidFill>
                  <a:schemeClr val="accent3"/>
                </a:solidFill>
              </a:rPr>
              <a:t>Regarding</a:t>
            </a:r>
            <a:r>
              <a:rPr lang="tr-TR" dirty="0" smtClean="0">
                <a:solidFill>
                  <a:schemeClr val="accent3"/>
                </a:solidFill>
              </a:rPr>
              <a:t> </a:t>
            </a:r>
            <a:r>
              <a:rPr lang="tr-TR" dirty="0" err="1" smtClean="0">
                <a:solidFill>
                  <a:schemeClr val="accent3"/>
                </a:solidFill>
              </a:rPr>
              <a:t>biscuits</a:t>
            </a:r>
            <a:r>
              <a:rPr lang="tr-TR" dirty="0" smtClean="0">
                <a:solidFill>
                  <a:schemeClr val="accent3"/>
                </a:solidFill>
              </a:rPr>
              <a:t>, </a:t>
            </a:r>
            <a:r>
              <a:rPr lang="tr-TR" dirty="0" err="1" smtClean="0">
                <a:solidFill>
                  <a:schemeClr val="accent3"/>
                </a:solidFill>
              </a:rPr>
              <a:t>cakes</a:t>
            </a:r>
            <a:r>
              <a:rPr lang="tr-TR" dirty="0" smtClean="0">
                <a:solidFill>
                  <a:schemeClr val="accent3"/>
                </a:solidFill>
              </a:rPr>
              <a:t>, </a:t>
            </a:r>
            <a:r>
              <a:rPr lang="tr-TR" dirty="0" err="1" smtClean="0">
                <a:solidFill>
                  <a:schemeClr val="accent3"/>
                </a:solidFill>
              </a:rPr>
              <a:t>pastry</a:t>
            </a:r>
            <a:r>
              <a:rPr lang="tr-TR" dirty="0" smtClean="0">
                <a:solidFill>
                  <a:schemeClr val="accent3"/>
                </a:solidFill>
              </a:rPr>
              <a:t>, </a:t>
            </a:r>
            <a:r>
              <a:rPr lang="tr-TR" dirty="0" err="1" smtClean="0">
                <a:solidFill>
                  <a:schemeClr val="accent3"/>
                </a:solidFill>
              </a:rPr>
              <a:t>noodles</a:t>
            </a:r>
            <a:r>
              <a:rPr lang="tr-TR" dirty="0" smtClean="0">
                <a:solidFill>
                  <a:schemeClr val="accent3"/>
                </a:solidFill>
              </a:rPr>
              <a:t>, 8-11% protein </a:t>
            </a:r>
            <a:r>
              <a:rPr lang="tr-TR" dirty="0" err="1" smtClean="0">
                <a:solidFill>
                  <a:schemeClr val="accent3"/>
                </a:solidFill>
              </a:rPr>
              <a:t>amount</a:t>
            </a:r>
            <a:r>
              <a:rPr lang="tr-TR" dirty="0" smtClean="0">
                <a:solidFill>
                  <a:schemeClr val="accent3"/>
                </a:solidFill>
              </a:rPr>
              <a:t> is </a:t>
            </a:r>
            <a:r>
              <a:rPr lang="tr-TR" dirty="0" err="1" smtClean="0">
                <a:solidFill>
                  <a:schemeClr val="accent3"/>
                </a:solidFill>
              </a:rPr>
              <a:t>adequate</a:t>
            </a:r>
            <a:r>
              <a:rPr lang="tr-TR" dirty="0" smtClean="0">
                <a:solidFill>
                  <a:schemeClr val="accent3"/>
                </a:solidFill>
              </a:rPr>
              <a:t>.</a:t>
            </a:r>
          </a:p>
          <a:p>
            <a:pPr lvl="1"/>
            <a:endParaRPr lang="tr-TR" dirty="0">
              <a:solidFill>
                <a:schemeClr val="accent3"/>
              </a:solidFill>
            </a:endParaRPr>
          </a:p>
          <a:p>
            <a:pPr lvl="1"/>
            <a:r>
              <a:rPr lang="tr-TR" dirty="0" err="1" smtClean="0">
                <a:solidFill>
                  <a:srgbClr val="008000"/>
                </a:solidFill>
              </a:rPr>
              <a:t>Fat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  <a:r>
              <a:rPr lang="tr-TR" dirty="0" err="1" smtClean="0">
                <a:solidFill>
                  <a:srgbClr val="008000"/>
                </a:solidFill>
              </a:rPr>
              <a:t>and</a:t>
            </a:r>
            <a:r>
              <a:rPr lang="tr-TR" dirty="0" smtClean="0">
                <a:solidFill>
                  <a:srgbClr val="008000"/>
                </a:solidFill>
              </a:rPr>
              <a:t> protein </a:t>
            </a:r>
            <a:r>
              <a:rPr lang="tr-TR" dirty="0" err="1" smtClean="0">
                <a:solidFill>
                  <a:srgbClr val="008000"/>
                </a:solidFill>
              </a:rPr>
              <a:t>amount</a:t>
            </a:r>
            <a:r>
              <a:rPr lang="tr-TR" dirty="0" smtClean="0">
                <a:solidFill>
                  <a:srgbClr val="008000"/>
                </a:solidFill>
              </a:rPr>
              <a:t> of </a:t>
            </a:r>
            <a:r>
              <a:rPr lang="tr-TR" dirty="0" err="1" smtClean="0">
                <a:solidFill>
                  <a:srgbClr val="008000"/>
                </a:solidFill>
              </a:rPr>
              <a:t>milk</a:t>
            </a:r>
            <a:r>
              <a:rPr lang="tr-TR" dirty="0" smtClean="0">
                <a:solidFill>
                  <a:srgbClr val="008000"/>
                </a:solidFill>
              </a:rPr>
              <a:t> is </a:t>
            </a:r>
            <a:r>
              <a:rPr lang="tr-TR" dirty="0" err="1" smtClean="0">
                <a:solidFill>
                  <a:srgbClr val="008000"/>
                </a:solidFill>
              </a:rPr>
              <a:t>important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  <a:r>
              <a:rPr lang="tr-TR" dirty="0" err="1" smtClean="0">
                <a:solidFill>
                  <a:srgbClr val="008000"/>
                </a:solidFill>
              </a:rPr>
              <a:t>to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  <a:r>
              <a:rPr lang="tr-TR" dirty="0" err="1" smtClean="0">
                <a:solidFill>
                  <a:srgbClr val="008000"/>
                </a:solidFill>
              </a:rPr>
              <a:t>determine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  <a:r>
              <a:rPr lang="tr-TR" dirty="0" err="1" smtClean="0">
                <a:solidFill>
                  <a:srgbClr val="008000"/>
                </a:solidFill>
              </a:rPr>
              <a:t>its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  <a:r>
              <a:rPr lang="tr-TR" dirty="0" err="1" smtClean="0">
                <a:solidFill>
                  <a:srgbClr val="008000"/>
                </a:solidFill>
              </a:rPr>
              <a:t>suitability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  <a:r>
              <a:rPr lang="tr-TR" dirty="0" err="1" smtClean="0">
                <a:solidFill>
                  <a:srgbClr val="008000"/>
                </a:solidFill>
              </a:rPr>
              <a:t>for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  <a:r>
              <a:rPr lang="tr-TR" dirty="0" err="1" smtClean="0">
                <a:solidFill>
                  <a:srgbClr val="008000"/>
                </a:solidFill>
              </a:rPr>
              <a:t>cheese</a:t>
            </a:r>
            <a:r>
              <a:rPr lang="tr-TR" dirty="0" smtClean="0">
                <a:solidFill>
                  <a:srgbClr val="008000"/>
                </a:solidFill>
              </a:rPr>
              <a:t>, </a:t>
            </a:r>
            <a:r>
              <a:rPr lang="tr-TR" dirty="0" err="1" smtClean="0">
                <a:solidFill>
                  <a:srgbClr val="008000"/>
                </a:solidFill>
              </a:rPr>
              <a:t>yoghurt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  <a:r>
              <a:rPr lang="tr-TR" dirty="0" err="1" smtClean="0">
                <a:solidFill>
                  <a:srgbClr val="008000"/>
                </a:solidFill>
              </a:rPr>
              <a:t>or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  <a:r>
              <a:rPr lang="tr-TR" dirty="0" err="1" smtClean="0">
                <a:solidFill>
                  <a:srgbClr val="008000"/>
                </a:solidFill>
              </a:rPr>
              <a:t>cream</a:t>
            </a:r>
            <a:r>
              <a:rPr lang="tr-TR" dirty="0" smtClean="0">
                <a:solidFill>
                  <a:srgbClr val="008000"/>
                </a:solidFill>
              </a:rPr>
              <a:t> </a:t>
            </a:r>
            <a:r>
              <a:rPr lang="tr-TR" dirty="0" err="1" smtClean="0">
                <a:solidFill>
                  <a:srgbClr val="008000"/>
                </a:solidFill>
              </a:rPr>
              <a:t>manufacturing</a:t>
            </a:r>
            <a:r>
              <a:rPr lang="tr-TR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778024"/>
            <a:ext cx="8229600" cy="1066800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3333CC"/>
                </a:solidFill>
              </a:rPr>
              <a:t>Geometric</a:t>
            </a:r>
            <a:r>
              <a:rPr lang="tr-TR" sz="3600" b="1" dirty="0" smtClean="0">
                <a:solidFill>
                  <a:srgbClr val="3333CC"/>
                </a:solidFill>
              </a:rPr>
              <a:t> </a:t>
            </a:r>
            <a:r>
              <a:rPr lang="tr-TR" sz="3600" b="1" dirty="0" err="1" smtClean="0">
                <a:solidFill>
                  <a:srgbClr val="3333CC"/>
                </a:solidFill>
              </a:rPr>
              <a:t>properties</a:t>
            </a:r>
            <a:endParaRPr lang="en-US" sz="3600" b="1" dirty="0">
              <a:solidFill>
                <a:srgbClr val="3333CC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66432"/>
            <a:ext cx="8229600" cy="4658911"/>
          </a:xfrm>
        </p:spPr>
        <p:txBody>
          <a:bodyPr>
            <a:noAutofit/>
          </a:bodyPr>
          <a:lstStyle/>
          <a:p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uniformity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raw</a:t>
            </a:r>
            <a:r>
              <a:rPr lang="tr-TR" sz="2400" dirty="0" smtClean="0"/>
              <a:t> </a:t>
            </a:r>
            <a:r>
              <a:rPr lang="tr-TR" sz="2400" dirty="0" err="1" smtClean="0"/>
              <a:t>material</a:t>
            </a:r>
            <a:r>
              <a:rPr lang="tr-TR" sz="2400" dirty="0" smtClean="0"/>
              <a:t> is </a:t>
            </a:r>
            <a:r>
              <a:rPr lang="tr-TR" sz="2400" dirty="0" err="1" smtClean="0"/>
              <a:t>important</a:t>
            </a:r>
            <a:r>
              <a:rPr lang="tr-TR" sz="2400" dirty="0" smtClean="0"/>
              <a:t>. </a:t>
            </a:r>
            <a:r>
              <a:rPr lang="tr-TR" sz="2400" dirty="0" err="1" smtClean="0"/>
              <a:t>Because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more</a:t>
            </a:r>
            <a:r>
              <a:rPr lang="tr-TR" sz="2400" dirty="0" smtClean="0"/>
              <a:t> </a:t>
            </a:r>
            <a:r>
              <a:rPr lang="tr-TR" sz="2400" dirty="0" err="1" smtClean="0"/>
              <a:t>uniform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geometry</a:t>
            </a:r>
            <a:r>
              <a:rPr lang="tr-TR" sz="2400" dirty="0" smtClean="0"/>
              <a:t> of </a:t>
            </a:r>
            <a:r>
              <a:rPr lang="tr-TR" sz="2400" dirty="0" err="1" smtClean="0"/>
              <a:t>raw</a:t>
            </a:r>
            <a:r>
              <a:rPr lang="tr-TR" sz="2400" dirty="0"/>
              <a:t> </a:t>
            </a:r>
            <a:r>
              <a:rPr lang="tr-TR" sz="2400" dirty="0" err="1" smtClean="0"/>
              <a:t>materials</a:t>
            </a:r>
            <a:r>
              <a:rPr lang="tr-TR" sz="2400" dirty="0" smtClean="0"/>
              <a:t>,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less</a:t>
            </a:r>
            <a:r>
              <a:rPr lang="tr-TR" sz="2400" dirty="0" smtClean="0"/>
              <a:t> </a:t>
            </a:r>
            <a:r>
              <a:rPr lang="tr-TR" sz="2400" dirty="0" err="1" smtClean="0"/>
              <a:t>rejection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waste</a:t>
            </a:r>
            <a:r>
              <a:rPr lang="tr-TR" sz="2400" dirty="0"/>
              <a:t> </a:t>
            </a:r>
            <a:r>
              <a:rPr lang="tr-TR" sz="2400" dirty="0" err="1" smtClean="0"/>
              <a:t>will</a:t>
            </a:r>
            <a:r>
              <a:rPr lang="tr-TR" sz="2400" dirty="0" smtClean="0"/>
              <a:t> be </a:t>
            </a:r>
            <a:r>
              <a:rPr lang="tr-TR" sz="2400" dirty="0" err="1" smtClean="0"/>
              <a:t>produced</a:t>
            </a:r>
            <a:r>
              <a:rPr lang="tr-TR" sz="2400" dirty="0"/>
              <a:t> </a:t>
            </a:r>
            <a:r>
              <a:rPr lang="tr-TR" sz="2400" dirty="0" err="1" smtClean="0"/>
              <a:t>during</a:t>
            </a:r>
            <a:r>
              <a:rPr lang="tr-TR" sz="2400" dirty="0" smtClean="0"/>
              <a:t> </a:t>
            </a:r>
            <a:r>
              <a:rPr lang="tr-TR" sz="2400" b="1" dirty="0" err="1" smtClean="0">
                <a:solidFill>
                  <a:schemeClr val="accent3"/>
                </a:solidFill>
              </a:rPr>
              <a:t>preparation</a:t>
            </a:r>
            <a:r>
              <a:rPr lang="tr-TR" sz="2400" b="1" dirty="0" smtClean="0">
                <a:solidFill>
                  <a:schemeClr val="accent3"/>
                </a:solidFill>
              </a:rPr>
              <a:t> </a:t>
            </a:r>
            <a:r>
              <a:rPr lang="tr-TR" sz="2400" b="1" dirty="0" err="1" smtClean="0">
                <a:solidFill>
                  <a:schemeClr val="accent3"/>
                </a:solidFill>
              </a:rPr>
              <a:t>operations</a:t>
            </a:r>
            <a:r>
              <a:rPr lang="tr-TR" sz="2400" b="1" dirty="0" smtClean="0">
                <a:solidFill>
                  <a:schemeClr val="accent3"/>
                </a:solidFill>
              </a:rPr>
              <a:t> </a:t>
            </a:r>
            <a:r>
              <a:rPr lang="tr-TR" sz="2400" dirty="0" err="1" smtClean="0"/>
              <a:t>such</a:t>
            </a:r>
            <a:r>
              <a:rPr lang="tr-TR" sz="2400" dirty="0" smtClean="0"/>
              <a:t> as </a:t>
            </a:r>
            <a:r>
              <a:rPr lang="tr-TR" sz="2400" dirty="0" err="1" smtClean="0"/>
              <a:t>peeling</a:t>
            </a:r>
            <a:r>
              <a:rPr lang="tr-TR" sz="2400" dirty="0" smtClean="0"/>
              <a:t>, </a:t>
            </a:r>
            <a:r>
              <a:rPr lang="tr-TR" sz="2400" dirty="0" err="1" smtClean="0"/>
              <a:t>trimming</a:t>
            </a:r>
            <a:r>
              <a:rPr lang="tr-TR" sz="2400" dirty="0" smtClean="0"/>
              <a:t>, </a:t>
            </a:r>
            <a:r>
              <a:rPr lang="tr-TR" sz="2400" dirty="0" err="1" smtClean="0"/>
              <a:t>slices</a:t>
            </a:r>
            <a:r>
              <a:rPr lang="tr-TR" sz="2400" dirty="0" smtClean="0"/>
              <a:t>.</a:t>
            </a:r>
          </a:p>
          <a:p>
            <a:pPr marL="109728" indent="0">
              <a:buNone/>
            </a:pPr>
            <a:endParaRPr lang="tr-TR" sz="1200" dirty="0" smtClean="0"/>
          </a:p>
          <a:p>
            <a:pPr lvl="1"/>
            <a:r>
              <a:rPr lang="tr-TR" sz="2000" dirty="0" err="1" smtClean="0">
                <a:solidFill>
                  <a:srgbClr val="008000"/>
                </a:solidFill>
              </a:rPr>
              <a:t>Potatoes</a:t>
            </a:r>
            <a:r>
              <a:rPr lang="tr-TR" sz="2000" dirty="0" smtClean="0">
                <a:solidFill>
                  <a:srgbClr val="008000"/>
                </a:solidFill>
              </a:rPr>
              <a:t> of </a:t>
            </a:r>
            <a:r>
              <a:rPr lang="tr-TR" sz="2000" dirty="0" err="1" smtClean="0">
                <a:solidFill>
                  <a:srgbClr val="008000"/>
                </a:solidFill>
              </a:rPr>
              <a:t>smooth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</a:rPr>
              <a:t>shape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</a:rPr>
              <a:t>are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</a:rPr>
              <a:t>much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</a:rPr>
              <a:t>easier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</a:rPr>
              <a:t>to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</a:rPr>
              <a:t>peel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</a:rPr>
              <a:t>and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</a:rPr>
              <a:t>wash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</a:rPr>
              <a:t>than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</a:rPr>
              <a:t>irregular</a:t>
            </a:r>
            <a:r>
              <a:rPr lang="tr-TR" sz="2000" dirty="0" smtClean="0">
                <a:solidFill>
                  <a:srgbClr val="008000"/>
                </a:solidFill>
              </a:rPr>
              <a:t> </a:t>
            </a:r>
            <a:r>
              <a:rPr lang="tr-TR" sz="2000" dirty="0" err="1" smtClean="0">
                <a:solidFill>
                  <a:srgbClr val="008000"/>
                </a:solidFill>
              </a:rPr>
              <a:t>ones</a:t>
            </a:r>
            <a:r>
              <a:rPr lang="tr-TR" sz="2000" dirty="0" smtClean="0">
                <a:solidFill>
                  <a:srgbClr val="008000"/>
                </a:solidFill>
              </a:rPr>
              <a:t>.</a:t>
            </a:r>
          </a:p>
          <a:p>
            <a:pPr marL="411480" lvl="1" indent="0">
              <a:buNone/>
            </a:pPr>
            <a:endParaRPr lang="tr-TR" sz="2200" dirty="0" smtClean="0">
              <a:solidFill>
                <a:srgbClr val="008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BE02-DD78-48AD-A0F2-5967FDF85B8B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8" name="5 Altbilgi Yer Tutucusu"/>
          <p:cNvSpPr txBox="1">
            <a:spLocks/>
          </p:cNvSpPr>
          <p:nvPr/>
        </p:nvSpPr>
        <p:spPr>
          <a:xfrm>
            <a:off x="6143636" y="6400824"/>
            <a:ext cx="1683086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FDE 101-BCFE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4" descr="peeling of potatoe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33074"/>
            <a:ext cx="2884901" cy="19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Veri Yer Tutucusu"/>
          <p:cNvSpPr txBox="1">
            <a:spLocks/>
          </p:cNvSpPr>
          <p:nvPr/>
        </p:nvSpPr>
        <p:spPr>
          <a:xfrm>
            <a:off x="7857433" y="6400824"/>
            <a:ext cx="1215161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02.10.2018</a:t>
            </a:r>
            <a:endParaRPr kumimoji="0" lang="tr-TR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1592</TotalTime>
  <Words>779</Words>
  <Application>Microsoft Office PowerPoint</Application>
  <PresentationFormat>Ekran Gösterisi (4:3)</PresentationFormat>
  <Paragraphs>122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Calibri</vt:lpstr>
      <vt:lpstr>Georgia</vt:lpstr>
      <vt:lpstr>Helvetica Neue</vt:lpstr>
      <vt:lpstr>Trebuchet MS</vt:lpstr>
      <vt:lpstr>Wingdings 2</vt:lpstr>
      <vt:lpstr>Şehir Hayatı</vt:lpstr>
      <vt:lpstr>FOOD COMPONENTS   AND QUALITY</vt:lpstr>
      <vt:lpstr>Definition of food</vt:lpstr>
      <vt:lpstr>The scientific definition of food</vt:lpstr>
      <vt:lpstr>Food components</vt:lpstr>
      <vt:lpstr>Table 1 Typical products as rich sources of main food components</vt:lpstr>
      <vt:lpstr>Food components</vt:lpstr>
      <vt:lpstr>Food components and quality</vt:lpstr>
      <vt:lpstr>Nutritional content</vt:lpstr>
      <vt:lpstr>Geometric properties</vt:lpstr>
      <vt:lpstr>Color</vt:lpstr>
      <vt:lpstr>Flavor</vt:lpstr>
      <vt:lpstr>Texture</vt:lpstr>
      <vt:lpstr>Sensory attributes</vt:lpstr>
      <vt:lpstr>Processing conditions and storage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101                                  BASIC CONCEPTS IN FOOD ENGINEERING</dc:title>
  <dc:creator>Eda</dc:creator>
  <cp:lastModifiedBy>Windows Kullanıcısı</cp:lastModifiedBy>
  <cp:revision>117</cp:revision>
  <dcterms:created xsi:type="dcterms:W3CDTF">2018-09-19T17:36:49Z</dcterms:created>
  <dcterms:modified xsi:type="dcterms:W3CDTF">2019-03-28T07:17:24Z</dcterms:modified>
</cp:coreProperties>
</file>