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75" r:id="rId9"/>
    <p:sldId id="272" r:id="rId10"/>
    <p:sldId id="273" r:id="rId11"/>
    <p:sldId id="274" r:id="rId12"/>
    <p:sldId id="276" r:id="rId13"/>
    <p:sldId id="262" r:id="rId14"/>
    <p:sldId id="263" r:id="rId15"/>
    <p:sldId id="271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7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F240-8F16-C246-85A0-E55E7C060D04}" type="datetimeFigureOut">
              <a:rPr lang="en-US" smtClean="0"/>
              <a:t>31.12.19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42A8-F374-1E40-BDA1-8F880B7A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8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F240-8F16-C246-85A0-E55E7C060D04}" type="datetimeFigureOut">
              <a:rPr lang="en-US" smtClean="0"/>
              <a:t>31.12.19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42A8-F374-1E40-BDA1-8F880B7A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3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F240-8F16-C246-85A0-E55E7C060D04}" type="datetimeFigureOut">
              <a:rPr lang="en-US" smtClean="0"/>
              <a:t>31.12.19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42A8-F374-1E40-BDA1-8F880B7A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F240-8F16-C246-85A0-E55E7C060D04}" type="datetimeFigureOut">
              <a:rPr lang="en-US" smtClean="0"/>
              <a:t>31.12.19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42A8-F374-1E40-BDA1-8F880B7A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8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F240-8F16-C246-85A0-E55E7C060D04}" type="datetimeFigureOut">
              <a:rPr lang="en-US" smtClean="0"/>
              <a:t>31.12.19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42A8-F374-1E40-BDA1-8F880B7A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F240-8F16-C246-85A0-E55E7C060D04}" type="datetimeFigureOut">
              <a:rPr lang="en-US" smtClean="0"/>
              <a:t>31.12.19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42A8-F374-1E40-BDA1-8F880B7A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0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F240-8F16-C246-85A0-E55E7C060D04}" type="datetimeFigureOut">
              <a:rPr lang="en-US" smtClean="0"/>
              <a:t>31.12.19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42A8-F374-1E40-BDA1-8F880B7A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0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F240-8F16-C246-85A0-E55E7C060D04}" type="datetimeFigureOut">
              <a:rPr lang="en-US" smtClean="0"/>
              <a:t>31.12.19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42A8-F374-1E40-BDA1-8F880B7A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F240-8F16-C246-85A0-E55E7C060D04}" type="datetimeFigureOut">
              <a:rPr lang="en-US" smtClean="0"/>
              <a:t>31.12.19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42A8-F374-1E40-BDA1-8F880B7A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F240-8F16-C246-85A0-E55E7C060D04}" type="datetimeFigureOut">
              <a:rPr lang="en-US" smtClean="0"/>
              <a:t>31.12.19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42A8-F374-1E40-BDA1-8F880B7A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2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F240-8F16-C246-85A0-E55E7C060D04}" type="datetimeFigureOut">
              <a:rPr lang="en-US" smtClean="0"/>
              <a:t>31.12.19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42A8-F374-1E40-BDA1-8F880B7A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F240-8F16-C246-85A0-E55E7C060D04}" type="datetimeFigureOut">
              <a:rPr lang="en-US" smtClean="0"/>
              <a:t>31.12.19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42A8-F374-1E40-BDA1-8F880B7A6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6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Hastalıklarında</a:t>
            </a:r>
            <a:r>
              <a:rPr lang="en-US" dirty="0" smtClean="0"/>
              <a:t> </a:t>
            </a:r>
            <a:r>
              <a:rPr lang="en-US" dirty="0" err="1" smtClean="0"/>
              <a:t>Anamnez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 smtClean="0"/>
              <a:t>Muyene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Kenan</a:t>
            </a:r>
            <a:r>
              <a:rPr lang="en-US" dirty="0" smtClean="0"/>
              <a:t> Keven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6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Gode</a:t>
            </a:r>
            <a:r>
              <a:rPr lang="en-US" dirty="0" smtClean="0"/>
              <a:t> </a:t>
            </a:r>
            <a:r>
              <a:rPr lang="en-US" dirty="0" err="1" smtClean="0"/>
              <a:t>Bırakan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063"/>
            <a:ext cx="6989045" cy="52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4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Volüm</a:t>
            </a:r>
            <a:r>
              <a:rPr lang="en-US" dirty="0" smtClean="0"/>
              <a:t> </a:t>
            </a:r>
            <a:r>
              <a:rPr lang="en-US" dirty="0" err="1" smtClean="0"/>
              <a:t>Dengesi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12312"/>
          </a:xfrm>
        </p:spPr>
        <p:txBody>
          <a:bodyPr/>
          <a:lstStyle/>
          <a:p>
            <a:r>
              <a:rPr lang="en-US" dirty="0" err="1" smtClean="0"/>
              <a:t>Övolemi</a:t>
            </a:r>
            <a:r>
              <a:rPr lang="en-US" dirty="0" smtClean="0"/>
              <a:t>=</a:t>
            </a:r>
            <a:r>
              <a:rPr lang="en-US" dirty="0" err="1" smtClean="0"/>
              <a:t>Normovolemi</a:t>
            </a:r>
            <a:endParaRPr lang="en-US" dirty="0" smtClean="0"/>
          </a:p>
          <a:p>
            <a:r>
              <a:rPr lang="en-US" dirty="0" err="1" smtClean="0"/>
              <a:t>Hipovolemi</a:t>
            </a:r>
            <a:r>
              <a:rPr lang="en-US" dirty="0" smtClean="0"/>
              <a:t>: </a:t>
            </a:r>
            <a:r>
              <a:rPr lang="en-US" dirty="0" err="1" smtClean="0"/>
              <a:t>Volüm</a:t>
            </a:r>
            <a:r>
              <a:rPr lang="en-US" dirty="0" smtClean="0"/>
              <a:t> </a:t>
            </a:r>
            <a:r>
              <a:rPr lang="en-US" dirty="0" err="1" smtClean="0"/>
              <a:t>azlığı</a:t>
            </a:r>
            <a:endParaRPr lang="en-US" dirty="0" smtClean="0"/>
          </a:p>
          <a:p>
            <a:r>
              <a:rPr lang="en-US" dirty="0" err="1" smtClean="0"/>
              <a:t>Hipervolemi</a:t>
            </a:r>
            <a:r>
              <a:rPr lang="en-US" dirty="0" smtClean="0"/>
              <a:t>: </a:t>
            </a:r>
            <a:r>
              <a:rPr lang="en-US" dirty="0" err="1" smtClean="0"/>
              <a:t>Volüm</a:t>
            </a:r>
            <a:r>
              <a:rPr lang="en-US" dirty="0" smtClean="0"/>
              <a:t> </a:t>
            </a:r>
            <a:r>
              <a:rPr lang="en-US" dirty="0" err="1" smtClean="0"/>
              <a:t>artışı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1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Hipervolemi:Volüm</a:t>
            </a:r>
            <a:r>
              <a:rPr lang="en-US" dirty="0" smtClean="0"/>
              <a:t> </a:t>
            </a:r>
            <a:r>
              <a:rPr lang="en-US" dirty="0" err="1" smtClean="0"/>
              <a:t>yüklenmesi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Ascit</a:t>
            </a:r>
            <a:endParaRPr lang="en-US" dirty="0"/>
          </a:p>
          <a:p>
            <a:r>
              <a:rPr lang="en-US" dirty="0" err="1" smtClean="0"/>
              <a:t>Akciğerde</a:t>
            </a:r>
            <a:r>
              <a:rPr lang="en-US" dirty="0" smtClean="0"/>
              <a:t> </a:t>
            </a:r>
            <a:r>
              <a:rPr lang="en-US" dirty="0" err="1" smtClean="0"/>
              <a:t>krepitan</a:t>
            </a:r>
            <a:r>
              <a:rPr lang="en-US" dirty="0" smtClean="0"/>
              <a:t> </a:t>
            </a:r>
            <a:r>
              <a:rPr lang="en-US" dirty="0" err="1" smtClean="0"/>
              <a:t>raller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Ödem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Dispne</a:t>
            </a:r>
            <a:r>
              <a:rPr lang="en-US" dirty="0" smtClean="0"/>
              <a:t>: </a:t>
            </a:r>
            <a:r>
              <a:rPr lang="en-US" dirty="0" err="1" smtClean="0"/>
              <a:t>Özellikle</a:t>
            </a:r>
            <a:r>
              <a:rPr lang="en-US" dirty="0" smtClean="0"/>
              <a:t> </a:t>
            </a:r>
            <a:r>
              <a:rPr lang="en-US" dirty="0" err="1" smtClean="0"/>
              <a:t>yatarken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endParaRPr lang="en-US" dirty="0"/>
          </a:p>
          <a:p>
            <a:r>
              <a:rPr lang="en-US" dirty="0" err="1" smtClean="0"/>
              <a:t>İrritatif</a:t>
            </a:r>
            <a:r>
              <a:rPr lang="en-US" dirty="0" smtClean="0"/>
              <a:t> </a:t>
            </a:r>
            <a:r>
              <a:rPr lang="en-US" dirty="0" err="1" smtClean="0"/>
              <a:t>öksürük</a:t>
            </a:r>
            <a:endParaRPr lang="en-US" dirty="0"/>
          </a:p>
          <a:p>
            <a:r>
              <a:rPr lang="en-US" dirty="0" err="1" smtClean="0"/>
              <a:t>Juguler</a:t>
            </a:r>
            <a:r>
              <a:rPr lang="en-US" dirty="0" smtClean="0"/>
              <a:t> </a:t>
            </a:r>
            <a:r>
              <a:rPr lang="en-US" dirty="0" err="1" smtClean="0"/>
              <a:t>ven</a:t>
            </a:r>
            <a:r>
              <a:rPr lang="en-US" dirty="0" smtClean="0"/>
              <a:t> </a:t>
            </a:r>
            <a:r>
              <a:rPr lang="en-US" dirty="0" err="1" smtClean="0"/>
              <a:t>distansiyonu</a:t>
            </a:r>
            <a:endParaRPr lang="en-US" dirty="0"/>
          </a:p>
          <a:p>
            <a:r>
              <a:rPr lang="en-US" dirty="0" err="1" smtClean="0"/>
              <a:t>Güçlü</a:t>
            </a:r>
            <a:r>
              <a:rPr lang="en-US" dirty="0" smtClean="0"/>
              <a:t>,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nabız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2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Şikayet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Halsizlik</a:t>
            </a:r>
            <a:r>
              <a:rPr lang="en-US" dirty="0" smtClean="0"/>
              <a:t>, </a:t>
            </a:r>
            <a:r>
              <a:rPr lang="en-US" dirty="0" err="1" smtClean="0"/>
              <a:t>çabuk</a:t>
            </a:r>
            <a:r>
              <a:rPr lang="en-US" dirty="0" smtClean="0"/>
              <a:t> </a:t>
            </a:r>
            <a:r>
              <a:rPr lang="en-US" dirty="0" err="1" smtClean="0"/>
              <a:t>yorulma</a:t>
            </a:r>
            <a:endParaRPr lang="en-US" dirty="0" smtClean="0"/>
          </a:p>
          <a:p>
            <a:pPr lvl="1"/>
            <a:r>
              <a:rPr lang="en-US" dirty="0" err="1" smtClean="0"/>
              <a:t>Anemi</a:t>
            </a:r>
            <a:r>
              <a:rPr lang="en-US" dirty="0"/>
              <a:t> </a:t>
            </a:r>
            <a:r>
              <a:rPr lang="en-US" dirty="0" smtClean="0"/>
              <a:t>: EPO </a:t>
            </a:r>
            <a:r>
              <a:rPr lang="en-US" dirty="0" err="1" smtClean="0"/>
              <a:t>eksikliği</a:t>
            </a:r>
            <a:endParaRPr lang="en-US" dirty="0" smtClean="0"/>
          </a:p>
          <a:p>
            <a:pPr lvl="1"/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yetersizliği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599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Şikayet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27843"/>
          </a:xfrm>
        </p:spPr>
        <p:txBody>
          <a:bodyPr/>
          <a:lstStyle/>
          <a:p>
            <a:r>
              <a:rPr lang="en-US" dirty="0" err="1" smtClean="0"/>
              <a:t>Ateş</a:t>
            </a:r>
            <a:endParaRPr lang="en-US" dirty="0" smtClean="0"/>
          </a:p>
          <a:p>
            <a:pPr lvl="1"/>
            <a:r>
              <a:rPr lang="en-US" dirty="0" err="1" smtClean="0"/>
              <a:t>Pyelonefrit</a:t>
            </a:r>
            <a:endParaRPr lang="en-US" dirty="0" smtClean="0"/>
          </a:p>
          <a:p>
            <a:pPr lvl="1"/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vaskülitler</a:t>
            </a:r>
            <a:endParaRPr lang="en-US" dirty="0" smtClean="0"/>
          </a:p>
          <a:p>
            <a:pPr lvl="1"/>
            <a:r>
              <a:rPr lang="en-US" dirty="0" err="1" smtClean="0"/>
              <a:t>Kollajen</a:t>
            </a:r>
            <a:r>
              <a:rPr lang="en-US" dirty="0" smtClean="0"/>
              <a:t> </a:t>
            </a:r>
            <a:r>
              <a:rPr lang="en-US" dirty="0" err="1" smtClean="0"/>
              <a:t>doku</a:t>
            </a:r>
            <a:r>
              <a:rPr lang="en-US" dirty="0" smtClean="0"/>
              <a:t> </a:t>
            </a:r>
            <a:r>
              <a:rPr lang="en-US" dirty="0" err="1" smtClean="0"/>
              <a:t>hastalıkları</a:t>
            </a:r>
            <a:endParaRPr lang="en-US" dirty="0" smtClean="0"/>
          </a:p>
          <a:p>
            <a:pPr lvl="1"/>
            <a:r>
              <a:rPr lang="en-US" dirty="0" smtClean="0"/>
              <a:t>Sepsis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2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Üremik</a:t>
            </a:r>
            <a:r>
              <a:rPr lang="en-US" dirty="0" smtClean="0"/>
              <a:t> </a:t>
            </a:r>
            <a:r>
              <a:rPr lang="en-US" dirty="0" err="1" smtClean="0"/>
              <a:t>Yakınmalar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929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Bulantı</a:t>
            </a:r>
            <a:r>
              <a:rPr lang="en-US" dirty="0" smtClean="0"/>
              <a:t>, </a:t>
            </a:r>
            <a:r>
              <a:rPr lang="en-US" dirty="0" err="1" smtClean="0"/>
              <a:t>kusma</a:t>
            </a:r>
            <a:endParaRPr lang="en-US" dirty="0" smtClean="0"/>
          </a:p>
          <a:p>
            <a:r>
              <a:rPr lang="en-US" dirty="0" err="1" smtClean="0"/>
              <a:t>Kaşıntı</a:t>
            </a:r>
            <a:endParaRPr lang="en-US" dirty="0" smtClean="0"/>
          </a:p>
          <a:p>
            <a:r>
              <a:rPr lang="en-US" dirty="0" err="1" smtClean="0"/>
              <a:t>Nefes</a:t>
            </a:r>
            <a:r>
              <a:rPr lang="en-US" dirty="0" smtClean="0"/>
              <a:t> </a:t>
            </a:r>
            <a:r>
              <a:rPr lang="en-US" dirty="0" err="1" smtClean="0"/>
              <a:t>darlığı</a:t>
            </a:r>
            <a:endParaRPr lang="en-US" dirty="0" smtClean="0"/>
          </a:p>
          <a:p>
            <a:r>
              <a:rPr lang="en-US" dirty="0" err="1" smtClean="0"/>
              <a:t>Göğüs</a:t>
            </a:r>
            <a:r>
              <a:rPr lang="en-US" dirty="0" smtClean="0"/>
              <a:t> </a:t>
            </a:r>
            <a:r>
              <a:rPr lang="en-US" dirty="0" err="1" smtClean="0"/>
              <a:t>ağrısı</a:t>
            </a:r>
            <a:endParaRPr lang="en-US" dirty="0" smtClean="0"/>
          </a:p>
          <a:p>
            <a:r>
              <a:rPr lang="en-US" dirty="0" err="1" smtClean="0"/>
              <a:t>Üremik</a:t>
            </a:r>
            <a:r>
              <a:rPr lang="en-US" dirty="0" smtClean="0"/>
              <a:t> </a:t>
            </a: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kokusu</a:t>
            </a:r>
            <a:endParaRPr lang="en-US" dirty="0" smtClean="0"/>
          </a:p>
          <a:p>
            <a:r>
              <a:rPr lang="en-US" dirty="0" err="1" smtClean="0"/>
              <a:t>Öğürme</a:t>
            </a:r>
            <a:endParaRPr lang="en-US" dirty="0" smtClean="0"/>
          </a:p>
          <a:p>
            <a:r>
              <a:rPr lang="en-US" dirty="0" err="1" smtClean="0"/>
              <a:t>Şuur</a:t>
            </a:r>
            <a:r>
              <a:rPr lang="en-US" dirty="0" smtClean="0"/>
              <a:t> </a:t>
            </a:r>
            <a:r>
              <a:rPr lang="en-US" dirty="0" err="1" smtClean="0"/>
              <a:t>bulanıklığı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6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Hikaye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Semptomların</a:t>
            </a:r>
            <a:endParaRPr lang="en-US" dirty="0" smtClean="0"/>
          </a:p>
          <a:p>
            <a:pPr lvl="1"/>
            <a:r>
              <a:rPr lang="en-US" dirty="0" smtClean="0"/>
              <a:t>Ne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başladığı</a:t>
            </a:r>
            <a:endParaRPr lang="en-US" dirty="0" smtClean="0"/>
          </a:p>
          <a:p>
            <a:pPr lvl="1"/>
            <a:r>
              <a:rPr lang="en-US" dirty="0" smtClean="0"/>
              <a:t>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endParaRPr lang="en-US" dirty="0" smtClean="0"/>
          </a:p>
          <a:p>
            <a:pPr lvl="1"/>
            <a:r>
              <a:rPr lang="en-US" dirty="0" smtClean="0"/>
              <a:t>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sürdüğü</a:t>
            </a:r>
            <a:endParaRPr lang="en-US" dirty="0" smtClean="0"/>
          </a:p>
          <a:p>
            <a:pPr lvl="1"/>
            <a:r>
              <a:rPr lang="en-US" dirty="0" err="1" smtClean="0"/>
              <a:t>Artıran</a:t>
            </a:r>
            <a:r>
              <a:rPr lang="en-US" dirty="0" smtClean="0"/>
              <a:t> </a:t>
            </a:r>
            <a:r>
              <a:rPr lang="en-US" dirty="0" err="1" smtClean="0"/>
              <a:t>azaltan</a:t>
            </a:r>
            <a:r>
              <a:rPr lang="en-US" dirty="0" smtClean="0"/>
              <a:t> </a:t>
            </a:r>
            <a:r>
              <a:rPr lang="en-US" dirty="0" err="1" smtClean="0"/>
              <a:t>nedenler</a:t>
            </a:r>
            <a:endParaRPr lang="en-US" dirty="0" smtClean="0"/>
          </a:p>
          <a:p>
            <a:pPr lvl="1"/>
            <a:r>
              <a:rPr lang="en-US" dirty="0" err="1" smtClean="0"/>
              <a:t>Eşlik</a:t>
            </a:r>
            <a:r>
              <a:rPr lang="en-US" dirty="0" smtClean="0"/>
              <a:t> </a:t>
            </a:r>
            <a:r>
              <a:rPr lang="en-US" dirty="0" err="1" smtClean="0"/>
              <a:t>eden</a:t>
            </a:r>
            <a:r>
              <a:rPr lang="en-US" dirty="0" smtClean="0"/>
              <a:t> </a:t>
            </a:r>
            <a:r>
              <a:rPr lang="en-US" dirty="0" err="1" smtClean="0"/>
              <a:t>semptomlar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4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Öz</a:t>
            </a:r>
            <a:r>
              <a:rPr lang="en-US" dirty="0" smtClean="0"/>
              <a:t> </a:t>
            </a:r>
            <a:r>
              <a:rPr lang="en-US" dirty="0" err="1" smtClean="0"/>
              <a:t>Geçmiş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Diyabetes</a:t>
            </a:r>
            <a:r>
              <a:rPr lang="en-US" dirty="0" smtClean="0"/>
              <a:t> mellitus </a:t>
            </a:r>
          </a:p>
          <a:p>
            <a:r>
              <a:rPr lang="en-US" dirty="0" err="1" smtClean="0"/>
              <a:t>Hipertansiyon</a:t>
            </a:r>
            <a:endParaRPr lang="en-US" dirty="0" smtClean="0"/>
          </a:p>
          <a:p>
            <a:pPr lvl="1"/>
            <a:r>
              <a:rPr lang="en-US" dirty="0" err="1" smtClean="0"/>
              <a:t>Mutlaka</a:t>
            </a:r>
            <a:r>
              <a:rPr lang="en-US" dirty="0" smtClean="0"/>
              <a:t> </a:t>
            </a:r>
            <a:r>
              <a:rPr lang="en-US" dirty="0" err="1" smtClean="0"/>
              <a:t>sorulmalı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süresi</a:t>
            </a:r>
            <a:r>
              <a:rPr lang="en-US" dirty="0" smtClean="0"/>
              <a:t>,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olup</a:t>
            </a:r>
            <a:r>
              <a:rPr lang="en-US" dirty="0" smtClean="0"/>
              <a:t> </a:t>
            </a:r>
            <a:r>
              <a:rPr lang="en-US" dirty="0" err="1" smtClean="0"/>
              <a:t>olmadığı</a:t>
            </a:r>
            <a:r>
              <a:rPr lang="en-US" dirty="0" smtClean="0"/>
              <a:t>, </a:t>
            </a:r>
            <a:r>
              <a:rPr lang="en-US" dirty="0" err="1" smtClean="0"/>
              <a:t>kullanılan</a:t>
            </a:r>
            <a:r>
              <a:rPr lang="en-US" dirty="0" smtClean="0"/>
              <a:t> </a:t>
            </a:r>
            <a:r>
              <a:rPr lang="en-US" dirty="0" err="1" smtClean="0"/>
              <a:t>ilaçlar</a:t>
            </a:r>
            <a:r>
              <a:rPr lang="en-US" dirty="0" smtClean="0"/>
              <a:t> not </a:t>
            </a:r>
            <a:r>
              <a:rPr lang="en-US" dirty="0" err="1" smtClean="0"/>
              <a:t>edilmeli</a:t>
            </a:r>
            <a:endParaRPr lang="en-US" dirty="0" smtClean="0"/>
          </a:p>
          <a:p>
            <a:r>
              <a:rPr lang="en-US" dirty="0" err="1" smtClean="0"/>
              <a:t>Taş</a:t>
            </a:r>
            <a:r>
              <a:rPr lang="en-US" dirty="0" smtClean="0"/>
              <a:t> </a:t>
            </a:r>
            <a:r>
              <a:rPr lang="en-US" dirty="0" err="1" smtClean="0"/>
              <a:t>düşürme</a:t>
            </a:r>
            <a:endParaRPr lang="en-US" dirty="0" smtClean="0"/>
          </a:p>
          <a:p>
            <a:r>
              <a:rPr lang="en-US" dirty="0" err="1" smtClean="0"/>
              <a:t>Geçirilmiş</a:t>
            </a:r>
            <a:r>
              <a:rPr lang="en-US" dirty="0" smtClean="0"/>
              <a:t> </a:t>
            </a:r>
            <a:r>
              <a:rPr lang="en-US" dirty="0" err="1" smtClean="0"/>
              <a:t>idrar</a:t>
            </a:r>
            <a:r>
              <a:rPr lang="en-US" dirty="0" smtClean="0"/>
              <a:t> </a:t>
            </a:r>
            <a:r>
              <a:rPr lang="en-US" dirty="0" err="1" smtClean="0"/>
              <a:t>yolu</a:t>
            </a:r>
            <a:r>
              <a:rPr lang="en-US" dirty="0" smtClean="0"/>
              <a:t> </a:t>
            </a:r>
            <a:r>
              <a:rPr lang="en-US" dirty="0" err="1" smtClean="0"/>
              <a:t>infeksiyonları</a:t>
            </a:r>
            <a:endParaRPr lang="en-US" dirty="0" smtClean="0"/>
          </a:p>
          <a:p>
            <a:r>
              <a:rPr lang="en-US" dirty="0" err="1" smtClean="0"/>
              <a:t>Çocuklukta</a:t>
            </a:r>
            <a:r>
              <a:rPr lang="en-US" dirty="0" smtClean="0"/>
              <a:t> </a:t>
            </a:r>
            <a:r>
              <a:rPr lang="en-US" dirty="0" err="1" smtClean="0"/>
              <a:t>idrar</a:t>
            </a:r>
            <a:r>
              <a:rPr lang="en-US" dirty="0" smtClean="0"/>
              <a:t> </a:t>
            </a:r>
            <a:r>
              <a:rPr lang="en-US" dirty="0" err="1" smtClean="0"/>
              <a:t>yolu</a:t>
            </a:r>
            <a:r>
              <a:rPr lang="en-US" dirty="0" smtClean="0"/>
              <a:t> </a:t>
            </a:r>
            <a:r>
              <a:rPr lang="en-US" dirty="0" err="1" smtClean="0"/>
              <a:t>infeksiyonu</a:t>
            </a:r>
            <a:r>
              <a:rPr lang="en-US" dirty="0" smtClean="0"/>
              <a:t>, </a:t>
            </a:r>
            <a:r>
              <a:rPr lang="en-US" dirty="0" err="1" smtClean="0"/>
              <a:t>işeme</a:t>
            </a:r>
            <a:r>
              <a:rPr lang="en-US" dirty="0" smtClean="0"/>
              <a:t> </a:t>
            </a:r>
            <a:r>
              <a:rPr lang="en-US" dirty="0" err="1" smtClean="0"/>
              <a:t>sorunları</a:t>
            </a:r>
            <a:r>
              <a:rPr lang="en-US" dirty="0" smtClean="0"/>
              <a:t>, </a:t>
            </a:r>
            <a:r>
              <a:rPr lang="en-US" dirty="0" err="1" smtClean="0"/>
              <a:t>idrar</a:t>
            </a:r>
            <a:r>
              <a:rPr lang="en-US" dirty="0" smtClean="0"/>
              <a:t> </a:t>
            </a:r>
            <a:r>
              <a:rPr lang="en-US" dirty="0" err="1" smtClean="0"/>
              <a:t>kaçırma</a:t>
            </a:r>
            <a:endParaRPr lang="en-US" dirty="0" smtClean="0"/>
          </a:p>
          <a:p>
            <a:r>
              <a:rPr lang="en-US" dirty="0" err="1" smtClean="0"/>
              <a:t>Geçirilen</a:t>
            </a:r>
            <a:r>
              <a:rPr lang="en-US" dirty="0" smtClean="0"/>
              <a:t> </a:t>
            </a:r>
            <a:r>
              <a:rPr lang="en-US" dirty="0" err="1" smtClean="0"/>
              <a:t>operasyonlar</a:t>
            </a:r>
            <a:endParaRPr lang="en-US" dirty="0" smtClean="0"/>
          </a:p>
          <a:p>
            <a:r>
              <a:rPr lang="en-US" dirty="0" smtClean="0"/>
              <a:t>Gut </a:t>
            </a:r>
            <a:r>
              <a:rPr lang="en-US" dirty="0" err="1" smtClean="0"/>
              <a:t>hastalığı</a:t>
            </a:r>
            <a:endParaRPr lang="en-US" dirty="0" smtClean="0"/>
          </a:p>
          <a:p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hastalıklar</a:t>
            </a:r>
            <a:endParaRPr lang="en-US" dirty="0" smtClean="0"/>
          </a:p>
          <a:p>
            <a:r>
              <a:rPr lang="en-US" dirty="0" err="1" smtClean="0"/>
              <a:t>Kullanılan</a:t>
            </a:r>
            <a:r>
              <a:rPr lang="en-US" dirty="0"/>
              <a:t> </a:t>
            </a:r>
            <a:r>
              <a:rPr lang="en-US" dirty="0" err="1" smtClean="0"/>
              <a:t>ilaçlar</a:t>
            </a:r>
            <a:r>
              <a:rPr lang="en-US" dirty="0" smtClean="0"/>
              <a:t> (NSAI </a:t>
            </a:r>
            <a:r>
              <a:rPr lang="en-US" dirty="0" err="1" smtClean="0"/>
              <a:t>vb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Sigara</a:t>
            </a:r>
            <a:endParaRPr lang="en-US" dirty="0" smtClean="0"/>
          </a:p>
          <a:p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ağırlığı</a:t>
            </a:r>
            <a:endParaRPr lang="en-US" dirty="0" smtClean="0"/>
          </a:p>
          <a:p>
            <a:r>
              <a:rPr lang="en-US" dirty="0" err="1" smtClean="0"/>
              <a:t>Obezite</a:t>
            </a:r>
            <a:endParaRPr lang="en-US" dirty="0" smtClean="0"/>
          </a:p>
          <a:p>
            <a:r>
              <a:rPr lang="en-US" dirty="0" err="1" smtClean="0"/>
              <a:t>Yaşlılık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21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Geçmiş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Ailede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hastası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Ailede</a:t>
            </a:r>
            <a:r>
              <a:rPr lang="en-US" dirty="0" smtClean="0"/>
              <a:t> </a:t>
            </a:r>
            <a:r>
              <a:rPr lang="en-US" dirty="0" err="1" smtClean="0"/>
              <a:t>diyaliz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nakilli</a:t>
            </a:r>
            <a:r>
              <a:rPr lang="en-US" dirty="0" smtClean="0"/>
              <a:t> hasta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Ailede</a:t>
            </a:r>
            <a:r>
              <a:rPr lang="en-US" dirty="0" smtClean="0"/>
              <a:t> </a:t>
            </a:r>
            <a:r>
              <a:rPr lang="en-US" dirty="0" err="1" smtClean="0"/>
              <a:t>kalıtsal</a:t>
            </a:r>
            <a:r>
              <a:rPr lang="en-US" dirty="0" smtClean="0"/>
              <a:t> </a:t>
            </a:r>
            <a:r>
              <a:rPr lang="en-US" dirty="0" err="1" smtClean="0"/>
              <a:t>hastalıklar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Polikistik</a:t>
            </a:r>
            <a:r>
              <a:rPr lang="en-US" dirty="0" smtClean="0"/>
              <a:t> </a:t>
            </a:r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, </a:t>
            </a:r>
            <a:r>
              <a:rPr lang="en-US" dirty="0" err="1" smtClean="0"/>
              <a:t>Fabry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, </a:t>
            </a:r>
            <a:r>
              <a:rPr lang="en-US" dirty="0" err="1" smtClean="0"/>
              <a:t>Alport</a:t>
            </a:r>
            <a:r>
              <a:rPr lang="en-US" dirty="0" smtClean="0"/>
              <a:t> </a:t>
            </a:r>
            <a:r>
              <a:rPr lang="en-US" dirty="0" err="1" smtClean="0"/>
              <a:t>sendromu</a:t>
            </a:r>
            <a:r>
              <a:rPr lang="en-US" dirty="0" smtClean="0"/>
              <a:t>, </a:t>
            </a:r>
            <a:r>
              <a:rPr lang="en-US" dirty="0" err="1" smtClean="0"/>
              <a:t>nefronofitizis</a:t>
            </a:r>
            <a:r>
              <a:rPr lang="en-US" dirty="0" smtClean="0"/>
              <a:t>, FMF </a:t>
            </a:r>
            <a:r>
              <a:rPr lang="en-US" dirty="0" err="1" smtClean="0"/>
              <a:t>hastalığı</a:t>
            </a:r>
            <a:r>
              <a:rPr lang="en-US" dirty="0" smtClean="0"/>
              <a:t>, primer </a:t>
            </a:r>
            <a:r>
              <a:rPr lang="en-US" dirty="0" err="1" smtClean="0"/>
              <a:t>hiperokzalüri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88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 smtClean="0"/>
              <a:t>Muayene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endParaRPr lang="en-US" dirty="0" smtClean="0"/>
          </a:p>
          <a:p>
            <a:r>
              <a:rPr lang="en-US" dirty="0" smtClean="0"/>
              <a:t>HİPERTANSİYON BÖBREK HASTALIKLARININ EN ÖNEMLİ BULGUSUDUR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sekonder</a:t>
            </a:r>
            <a:r>
              <a:rPr lang="en-US" dirty="0" smtClean="0"/>
              <a:t> </a:t>
            </a:r>
            <a:r>
              <a:rPr lang="en-US" dirty="0" err="1" smtClean="0"/>
              <a:t>hipretansiyon</a:t>
            </a:r>
            <a:r>
              <a:rPr lang="en-US" dirty="0" smtClean="0"/>
              <a:t> </a:t>
            </a:r>
            <a:r>
              <a:rPr lang="en-US" dirty="0" err="1" smtClean="0"/>
              <a:t>nedeni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hastalığıdır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Her </a:t>
            </a:r>
            <a:r>
              <a:rPr lang="en-US" dirty="0" err="1" smtClean="0"/>
              <a:t>hipertansif</a:t>
            </a:r>
            <a:r>
              <a:rPr lang="en-US" dirty="0" smtClean="0"/>
              <a:t> hasta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 </a:t>
            </a:r>
            <a:r>
              <a:rPr lang="en-US" dirty="0" err="1" smtClean="0"/>
              <a:t>yönünden</a:t>
            </a:r>
            <a:r>
              <a:rPr lang="en-US" dirty="0" smtClean="0"/>
              <a:t> </a:t>
            </a:r>
            <a:r>
              <a:rPr lang="en-US" dirty="0" err="1" smtClean="0"/>
              <a:t>incelenmelidir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5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Anamnez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1528"/>
          </a:xfrm>
        </p:spPr>
        <p:txBody>
          <a:bodyPr/>
          <a:lstStyle/>
          <a:p>
            <a:r>
              <a:rPr lang="en-US" dirty="0" err="1" smtClean="0"/>
              <a:t>Tanıya</a:t>
            </a:r>
            <a:r>
              <a:rPr lang="en-US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anamnezle</a:t>
            </a:r>
            <a:r>
              <a:rPr lang="en-US" dirty="0" smtClean="0"/>
              <a:t> </a:t>
            </a:r>
            <a:r>
              <a:rPr lang="en-US" dirty="0" err="1" smtClean="0"/>
              <a:t>ulaşabiliriz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Şikayet</a:t>
            </a:r>
            <a:endParaRPr lang="en-US" dirty="0" smtClean="0"/>
          </a:p>
          <a:p>
            <a:pPr lvl="1"/>
            <a:r>
              <a:rPr lang="en-US" dirty="0" err="1" smtClean="0"/>
              <a:t>Hikaye</a:t>
            </a:r>
            <a:endParaRPr lang="en-US" dirty="0"/>
          </a:p>
          <a:p>
            <a:pPr lvl="1"/>
            <a:r>
              <a:rPr lang="en-US" dirty="0" err="1" smtClean="0"/>
              <a:t>Özgeçmiş</a:t>
            </a:r>
            <a:endParaRPr lang="en-US" dirty="0" smtClean="0"/>
          </a:p>
          <a:p>
            <a:pPr lvl="1"/>
            <a:r>
              <a:rPr lang="en-US" dirty="0" err="1" smtClean="0"/>
              <a:t>Soygeçmiş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33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 smtClean="0"/>
              <a:t>Muayene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18" y="1136851"/>
            <a:ext cx="8229600" cy="3051528"/>
          </a:xfrm>
        </p:spPr>
        <p:txBody>
          <a:bodyPr/>
          <a:lstStyle/>
          <a:p>
            <a:r>
              <a:rPr lang="en-US" dirty="0" err="1" smtClean="0"/>
              <a:t>Anemi</a:t>
            </a:r>
            <a:r>
              <a:rPr lang="en-US" dirty="0" smtClean="0"/>
              <a:t> </a:t>
            </a:r>
            <a:r>
              <a:rPr lang="en-US" dirty="0" err="1" smtClean="0"/>
              <a:t>bulguları</a:t>
            </a:r>
            <a:endParaRPr lang="en-US" dirty="0" smtClean="0"/>
          </a:p>
          <a:p>
            <a:pPr lvl="1"/>
            <a:r>
              <a:rPr lang="en-US" dirty="0" err="1" smtClean="0"/>
              <a:t>Anemi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hastalığının</a:t>
            </a:r>
            <a:r>
              <a:rPr lang="en-US" dirty="0" smtClean="0"/>
              <a:t> </a:t>
            </a:r>
            <a:r>
              <a:rPr lang="en-US" dirty="0" err="1" smtClean="0"/>
              <a:t>bulgularındandır</a:t>
            </a:r>
            <a:endParaRPr lang="en-US" dirty="0" smtClean="0"/>
          </a:p>
          <a:p>
            <a:pPr lvl="1"/>
            <a:r>
              <a:rPr lang="en-US" dirty="0" err="1" smtClean="0"/>
              <a:t>Normokrom</a:t>
            </a:r>
            <a:r>
              <a:rPr lang="en-US" dirty="0" smtClean="0"/>
              <a:t> </a:t>
            </a:r>
            <a:r>
              <a:rPr lang="en-US" dirty="0" err="1" smtClean="0"/>
              <a:t>normositer</a:t>
            </a:r>
            <a:r>
              <a:rPr lang="en-US" dirty="0" smtClean="0"/>
              <a:t> (EPO </a:t>
            </a:r>
            <a:r>
              <a:rPr lang="en-US" dirty="0" err="1" smtClean="0"/>
              <a:t>eksikliği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Demir</a:t>
            </a:r>
            <a:r>
              <a:rPr lang="en-US" dirty="0" smtClean="0"/>
              <a:t> </a:t>
            </a:r>
            <a:r>
              <a:rPr lang="en-US" dirty="0" err="1" smtClean="0"/>
              <a:t>eksikliği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hastalığında</a:t>
            </a:r>
            <a:r>
              <a:rPr lang="en-US" dirty="0" smtClean="0"/>
              <a:t> </a:t>
            </a:r>
            <a:r>
              <a:rPr lang="en-US" dirty="0" err="1" smtClean="0"/>
              <a:t>sıklıkla</a:t>
            </a:r>
            <a:r>
              <a:rPr lang="en-US" dirty="0" smtClean="0"/>
              <a:t> </a:t>
            </a:r>
            <a:r>
              <a:rPr lang="en-US" dirty="0" err="1" smtClean="0"/>
              <a:t>gözlenebilir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72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uayene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Hipervolemi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525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 smtClean="0"/>
              <a:t>muayene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Cilt</a:t>
            </a:r>
            <a:r>
              <a:rPr lang="en-US" dirty="0" smtClean="0"/>
              <a:t> </a:t>
            </a:r>
            <a:r>
              <a:rPr lang="en-US" dirty="0" err="1" smtClean="0"/>
              <a:t>rengi</a:t>
            </a:r>
            <a:endParaRPr lang="en-US" dirty="0" smtClean="0"/>
          </a:p>
          <a:p>
            <a:r>
              <a:rPr lang="en-US" dirty="0" err="1" smtClean="0"/>
              <a:t>Kaşıntı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Üremik</a:t>
            </a:r>
            <a:r>
              <a:rPr lang="en-US" dirty="0" smtClean="0"/>
              <a:t> </a:t>
            </a:r>
            <a:r>
              <a:rPr lang="en-US" dirty="0" err="1" smtClean="0"/>
              <a:t>Kaşıntı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49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07" y="43936"/>
            <a:ext cx="8229600" cy="1143000"/>
          </a:xfrm>
        </p:spPr>
        <p:txBody>
          <a:bodyPr/>
          <a:lstStyle/>
          <a:p>
            <a:r>
              <a:rPr lang="en-US" dirty="0" err="1" smtClean="0"/>
              <a:t>Palpabl</a:t>
            </a:r>
            <a:r>
              <a:rPr lang="en-US" dirty="0" smtClean="0"/>
              <a:t>  </a:t>
            </a:r>
            <a:r>
              <a:rPr lang="en-US" dirty="0" err="1" smtClean="0"/>
              <a:t>Purpura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2553"/>
            <a:ext cx="7335153" cy="57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0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Xantelesma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33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Hemodiyaliz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308100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40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Periton</a:t>
            </a:r>
            <a:r>
              <a:rPr lang="en-US" dirty="0" smtClean="0"/>
              <a:t> </a:t>
            </a:r>
            <a:r>
              <a:rPr lang="en-US" dirty="0" err="1" smtClean="0"/>
              <a:t>Diyalizi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25600"/>
            <a:ext cx="6350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58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Nakli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1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Hastalıklarında</a:t>
            </a:r>
            <a:r>
              <a:rPr lang="en-US" dirty="0" smtClean="0"/>
              <a:t>: </a:t>
            </a:r>
            <a:r>
              <a:rPr lang="en-US" dirty="0" err="1" smtClean="0"/>
              <a:t>Şikayet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Hipertansiyon</a:t>
            </a:r>
            <a:endParaRPr lang="en-US" dirty="0" smtClean="0"/>
          </a:p>
          <a:p>
            <a:pPr lvl="1"/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asemptomatiktir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olgularda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ağrısı</a:t>
            </a:r>
            <a:endParaRPr lang="en-US" dirty="0"/>
          </a:p>
          <a:p>
            <a:pPr lvl="1"/>
            <a:r>
              <a:rPr lang="en-US" dirty="0" err="1" smtClean="0"/>
              <a:t>Nefes</a:t>
            </a:r>
            <a:r>
              <a:rPr lang="en-US" dirty="0" smtClean="0"/>
              <a:t> </a:t>
            </a:r>
            <a:r>
              <a:rPr lang="en-US" dirty="0" err="1" smtClean="0"/>
              <a:t>darlığı</a:t>
            </a:r>
            <a:endParaRPr lang="en-US" dirty="0" smtClean="0"/>
          </a:p>
          <a:p>
            <a:pPr lvl="1"/>
            <a:r>
              <a:rPr lang="en-US" dirty="0" err="1" smtClean="0"/>
              <a:t>Görme</a:t>
            </a:r>
            <a:r>
              <a:rPr lang="en-US" dirty="0" smtClean="0"/>
              <a:t> </a:t>
            </a:r>
            <a:r>
              <a:rPr lang="en-US" dirty="0" err="1" smtClean="0"/>
              <a:t>kaybı</a:t>
            </a:r>
            <a:endParaRPr lang="en-US" dirty="0" smtClean="0"/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nsefalopati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Serebrovasküler</a:t>
            </a:r>
            <a:r>
              <a:rPr lang="en-US" dirty="0" smtClean="0"/>
              <a:t> </a:t>
            </a:r>
            <a:r>
              <a:rPr lang="en-US" dirty="0" err="1" smtClean="0"/>
              <a:t>olay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6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Şikayet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İdrar</a:t>
            </a:r>
            <a:r>
              <a:rPr lang="en-US" dirty="0" smtClean="0"/>
              <a:t> </a:t>
            </a:r>
            <a:r>
              <a:rPr lang="en-US" dirty="0" err="1" smtClean="0"/>
              <a:t>yakınmaları</a:t>
            </a:r>
            <a:endParaRPr lang="en-US" dirty="0" smtClean="0"/>
          </a:p>
          <a:p>
            <a:pPr lvl="1"/>
            <a:r>
              <a:rPr lang="en-US" dirty="0" err="1" smtClean="0"/>
              <a:t>Noktüri</a:t>
            </a:r>
            <a:r>
              <a:rPr lang="en-US" dirty="0" smtClean="0"/>
              <a:t>: </a:t>
            </a:r>
            <a:r>
              <a:rPr lang="en-US" dirty="0" err="1" smtClean="0"/>
              <a:t>Gece</a:t>
            </a:r>
            <a:r>
              <a:rPr lang="en-US" dirty="0" smtClean="0"/>
              <a:t> </a:t>
            </a:r>
            <a:r>
              <a:rPr lang="en-US" dirty="0" err="1" smtClean="0"/>
              <a:t>idrara</a:t>
            </a:r>
            <a:r>
              <a:rPr lang="en-US" dirty="0" smtClean="0"/>
              <a:t> </a:t>
            </a:r>
            <a:r>
              <a:rPr lang="en-US" dirty="0" err="1" smtClean="0"/>
              <a:t>çıkma</a:t>
            </a:r>
            <a:r>
              <a:rPr lang="en-US" dirty="0" smtClean="0"/>
              <a:t> &gt;1</a:t>
            </a:r>
          </a:p>
          <a:p>
            <a:pPr lvl="1"/>
            <a:r>
              <a:rPr lang="en-US" dirty="0" err="1" smtClean="0"/>
              <a:t>Disüri</a:t>
            </a:r>
            <a:r>
              <a:rPr lang="en-US" dirty="0" smtClean="0"/>
              <a:t> : </a:t>
            </a:r>
            <a:r>
              <a:rPr lang="en-US" dirty="0" err="1" smtClean="0"/>
              <a:t>İdrar</a:t>
            </a:r>
            <a:r>
              <a:rPr lang="en-US" dirty="0" smtClean="0"/>
              <a:t> </a:t>
            </a:r>
            <a:r>
              <a:rPr lang="en-US" dirty="0" err="1" smtClean="0"/>
              <a:t>yaparken</a:t>
            </a:r>
            <a:r>
              <a:rPr lang="en-US" dirty="0" smtClean="0"/>
              <a:t> </a:t>
            </a:r>
            <a:r>
              <a:rPr lang="en-US" dirty="0" err="1" smtClean="0"/>
              <a:t>yanma</a:t>
            </a:r>
            <a:endParaRPr lang="en-US" dirty="0" smtClean="0"/>
          </a:p>
          <a:p>
            <a:pPr lvl="1"/>
            <a:r>
              <a:rPr lang="en-US" dirty="0" err="1" smtClean="0"/>
              <a:t>Poliüri</a:t>
            </a:r>
            <a:r>
              <a:rPr lang="en-US" dirty="0" smtClean="0"/>
              <a:t>: </a:t>
            </a:r>
            <a:r>
              <a:rPr lang="en-US" dirty="0" err="1" smtClean="0"/>
              <a:t>Aşırı</a:t>
            </a:r>
            <a:r>
              <a:rPr lang="en-US" dirty="0" smtClean="0"/>
              <a:t> </a:t>
            </a:r>
            <a:r>
              <a:rPr lang="en-US" dirty="0" err="1" smtClean="0"/>
              <a:t>idrara</a:t>
            </a:r>
            <a:r>
              <a:rPr lang="en-US" dirty="0" smtClean="0"/>
              <a:t> </a:t>
            </a:r>
            <a:r>
              <a:rPr lang="en-US" dirty="0" err="1" smtClean="0"/>
              <a:t>çıkma</a:t>
            </a:r>
            <a:r>
              <a:rPr lang="en-US" dirty="0"/>
              <a:t> </a:t>
            </a:r>
            <a:r>
              <a:rPr lang="en-US" dirty="0" smtClean="0"/>
              <a:t>&gt;2500 ml</a:t>
            </a:r>
          </a:p>
          <a:p>
            <a:pPr lvl="1"/>
            <a:r>
              <a:rPr lang="en-US" dirty="0" err="1" smtClean="0"/>
              <a:t>Pollaküri</a:t>
            </a:r>
            <a:r>
              <a:rPr lang="en-US" dirty="0" smtClean="0"/>
              <a:t>: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idrara</a:t>
            </a:r>
            <a:r>
              <a:rPr lang="en-US" dirty="0" smtClean="0"/>
              <a:t> </a:t>
            </a:r>
            <a:r>
              <a:rPr lang="en-US" dirty="0" err="1" smtClean="0"/>
              <a:t>çıkma</a:t>
            </a:r>
            <a:endParaRPr lang="en-US" dirty="0" smtClean="0"/>
          </a:p>
          <a:p>
            <a:pPr lvl="1"/>
            <a:r>
              <a:rPr lang="en-US" dirty="0" err="1" smtClean="0"/>
              <a:t>Hematüri</a:t>
            </a:r>
            <a:r>
              <a:rPr lang="en-US" dirty="0" smtClean="0"/>
              <a:t>: </a:t>
            </a:r>
            <a:r>
              <a:rPr lang="en-US" dirty="0" err="1" smtClean="0"/>
              <a:t>İdrarda</a:t>
            </a:r>
            <a:r>
              <a:rPr lang="en-US" dirty="0" smtClean="0"/>
              <a:t> </a:t>
            </a:r>
            <a:r>
              <a:rPr lang="en-US" dirty="0" err="1" smtClean="0"/>
              <a:t>eritrosit</a:t>
            </a:r>
            <a:r>
              <a:rPr lang="en-US" dirty="0" smtClean="0"/>
              <a:t> &gt;2 </a:t>
            </a:r>
          </a:p>
          <a:p>
            <a:pPr lvl="1"/>
            <a:r>
              <a:rPr lang="en-US" dirty="0" err="1" smtClean="0"/>
              <a:t>Oligüri</a:t>
            </a:r>
            <a:r>
              <a:rPr lang="en-US" dirty="0" smtClean="0"/>
              <a:t>: 100-500 ml </a:t>
            </a:r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idrar</a:t>
            </a:r>
            <a:endParaRPr lang="en-US" dirty="0" smtClean="0"/>
          </a:p>
          <a:p>
            <a:pPr lvl="1"/>
            <a:r>
              <a:rPr lang="en-US" dirty="0" err="1" smtClean="0"/>
              <a:t>Anüri</a:t>
            </a:r>
            <a:r>
              <a:rPr lang="en-US" dirty="0" smtClean="0"/>
              <a:t>: &lt;100 ml/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idrar</a:t>
            </a:r>
            <a:endParaRPr lang="en-US" dirty="0" smtClean="0"/>
          </a:p>
          <a:p>
            <a:pPr lvl="1"/>
            <a:r>
              <a:rPr lang="en-US" dirty="0" err="1" smtClean="0"/>
              <a:t>Komplet</a:t>
            </a:r>
            <a:r>
              <a:rPr lang="en-US" dirty="0" smtClean="0"/>
              <a:t> </a:t>
            </a:r>
            <a:r>
              <a:rPr lang="en-US" dirty="0" err="1" smtClean="0"/>
              <a:t>anüri</a:t>
            </a:r>
            <a:r>
              <a:rPr lang="en-US" dirty="0" smtClean="0"/>
              <a:t>: </a:t>
            </a:r>
            <a:r>
              <a:rPr lang="en-US" dirty="0" err="1" smtClean="0"/>
              <a:t>hiç</a:t>
            </a:r>
            <a:r>
              <a:rPr lang="en-US" dirty="0" smtClean="0"/>
              <a:t> </a:t>
            </a:r>
            <a:r>
              <a:rPr lang="en-US" dirty="0" err="1" smtClean="0"/>
              <a:t>idrar</a:t>
            </a:r>
            <a:r>
              <a:rPr lang="en-US" dirty="0" smtClean="0"/>
              <a:t> </a:t>
            </a:r>
            <a:r>
              <a:rPr lang="en-US" dirty="0" err="1" smtClean="0"/>
              <a:t>olmaması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0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Şikayet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Böğür</a:t>
            </a:r>
            <a:r>
              <a:rPr lang="en-US" dirty="0" smtClean="0"/>
              <a:t> </a:t>
            </a:r>
            <a:r>
              <a:rPr lang="en-US" dirty="0" err="1" smtClean="0"/>
              <a:t>ağrısı</a:t>
            </a:r>
            <a:endParaRPr lang="en-US" dirty="0" smtClean="0"/>
          </a:p>
          <a:p>
            <a:pPr lvl="1"/>
            <a:r>
              <a:rPr lang="en-US" dirty="0" err="1" smtClean="0"/>
              <a:t>Kolik</a:t>
            </a:r>
            <a:r>
              <a:rPr lang="en-US" dirty="0" smtClean="0"/>
              <a:t> </a:t>
            </a:r>
            <a:r>
              <a:rPr lang="en-US" dirty="0" err="1" smtClean="0"/>
              <a:t>ağrı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Künt</a:t>
            </a:r>
            <a:r>
              <a:rPr lang="en-US" dirty="0" smtClean="0"/>
              <a:t> </a:t>
            </a:r>
            <a:r>
              <a:rPr lang="en-US" dirty="0" err="1" smtClean="0"/>
              <a:t>ağrı</a:t>
            </a:r>
            <a:endParaRPr lang="en-US" dirty="0" smtClean="0"/>
          </a:p>
          <a:p>
            <a:pPr lvl="1"/>
            <a:r>
              <a:rPr lang="en-US" dirty="0" err="1" smtClean="0"/>
              <a:t>Hassasiyet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2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Karında</a:t>
            </a:r>
            <a:r>
              <a:rPr lang="en-US" dirty="0" smtClean="0"/>
              <a:t> </a:t>
            </a:r>
            <a:r>
              <a:rPr lang="en-US" dirty="0" err="1" smtClean="0"/>
              <a:t>palpabl</a:t>
            </a:r>
            <a:r>
              <a:rPr lang="en-US" dirty="0" smtClean="0"/>
              <a:t> </a:t>
            </a:r>
            <a:r>
              <a:rPr lang="en-US" dirty="0" err="1" smtClean="0"/>
              <a:t>böbrekler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2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Şikayet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Ödem</a:t>
            </a:r>
            <a:endParaRPr lang="en-US" dirty="0" smtClean="0"/>
          </a:p>
          <a:p>
            <a:pPr lvl="1"/>
            <a:r>
              <a:rPr lang="en-US" dirty="0" err="1" smtClean="0"/>
              <a:t>Bifüssür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r>
              <a:rPr lang="en-US" dirty="0" smtClean="0"/>
              <a:t>: </a:t>
            </a:r>
            <a:r>
              <a:rPr lang="en-US" dirty="0" err="1" smtClean="0"/>
              <a:t>Göz</a:t>
            </a:r>
            <a:r>
              <a:rPr lang="en-US" dirty="0" smtClean="0"/>
              <a:t> </a:t>
            </a:r>
            <a:r>
              <a:rPr lang="en-US" dirty="0" err="1" smtClean="0"/>
              <a:t>çevresi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endParaRPr lang="en-US" dirty="0" smtClean="0"/>
          </a:p>
          <a:p>
            <a:pPr lvl="1"/>
            <a:r>
              <a:rPr lang="en-US" dirty="0" smtClean="0"/>
              <a:t>Generalize – </a:t>
            </a:r>
            <a:r>
              <a:rPr lang="en-US" dirty="0" err="1" smtClean="0"/>
              <a:t>yaygın</a:t>
            </a:r>
            <a:r>
              <a:rPr lang="en-US" dirty="0" smtClean="0"/>
              <a:t>- </a:t>
            </a:r>
            <a:r>
              <a:rPr lang="en-US" dirty="0" err="1" smtClean="0"/>
              <a:t>ödem</a:t>
            </a:r>
            <a:r>
              <a:rPr lang="en-US" dirty="0" smtClean="0"/>
              <a:t> (</a:t>
            </a:r>
            <a:r>
              <a:rPr lang="en-US" dirty="0" err="1" smtClean="0"/>
              <a:t>Anazarka</a:t>
            </a:r>
            <a:r>
              <a:rPr lang="en-US" dirty="0" smtClean="0"/>
              <a:t> tipi </a:t>
            </a:r>
            <a:r>
              <a:rPr lang="en-US" dirty="0" err="1" smtClean="0"/>
              <a:t>ödem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endParaRPr lang="en-US" dirty="0" smtClean="0"/>
          </a:p>
          <a:p>
            <a:pPr lvl="1"/>
            <a:r>
              <a:rPr lang="en-US" dirty="0" err="1" smtClean="0"/>
              <a:t>Gode</a:t>
            </a:r>
            <a:r>
              <a:rPr lang="en-US" dirty="0" smtClean="0"/>
              <a:t> </a:t>
            </a:r>
            <a:r>
              <a:rPr lang="en-US" dirty="0" err="1" smtClean="0"/>
              <a:t>bırakan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endParaRPr lang="en-US" dirty="0" smtClean="0"/>
          </a:p>
          <a:p>
            <a:pPr lvl="1"/>
            <a:r>
              <a:rPr lang="en-US" dirty="0" smtClean="0"/>
              <a:t>Pretibial </a:t>
            </a:r>
            <a:r>
              <a:rPr lang="en-US" dirty="0" err="1" smtClean="0"/>
              <a:t>ödem</a:t>
            </a:r>
            <a:endParaRPr lang="en-US" dirty="0" smtClean="0"/>
          </a:p>
          <a:p>
            <a:pPr lvl="1"/>
            <a:r>
              <a:rPr lang="en-US" dirty="0" err="1" smtClean="0"/>
              <a:t>Bimalleolar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endParaRPr lang="en-US" dirty="0" smtClean="0"/>
          </a:p>
          <a:p>
            <a:pPr lvl="1"/>
            <a:r>
              <a:rPr lang="en-US" dirty="0" err="1" smtClean="0"/>
              <a:t>Ascit</a:t>
            </a:r>
            <a:endParaRPr lang="en-US" dirty="0" smtClean="0"/>
          </a:p>
          <a:p>
            <a:pPr lvl="1"/>
            <a:r>
              <a:rPr lang="en-US" dirty="0" err="1" smtClean="0"/>
              <a:t>Plevral</a:t>
            </a:r>
            <a:r>
              <a:rPr lang="en-US" dirty="0" smtClean="0"/>
              <a:t> </a:t>
            </a:r>
            <a:r>
              <a:rPr lang="en-US" dirty="0" err="1" smtClean="0"/>
              <a:t>effüzyon</a:t>
            </a:r>
            <a:endParaRPr lang="en-US" dirty="0" smtClean="0"/>
          </a:p>
          <a:p>
            <a:pPr lvl="1"/>
            <a:r>
              <a:rPr lang="en-US" dirty="0" err="1" smtClean="0"/>
              <a:t>Perikardiyal</a:t>
            </a:r>
            <a:r>
              <a:rPr lang="en-US" dirty="0" smtClean="0"/>
              <a:t> </a:t>
            </a:r>
            <a:r>
              <a:rPr lang="en-US" dirty="0" err="1" smtClean="0"/>
              <a:t>effüzyon</a:t>
            </a:r>
            <a:endParaRPr lang="en-US" dirty="0" smtClean="0"/>
          </a:p>
          <a:p>
            <a:pPr lvl="1"/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ödemi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2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546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Onkotik</a:t>
            </a:r>
            <a:r>
              <a:rPr lang="en-US" dirty="0" smtClean="0"/>
              <a:t> </a:t>
            </a:r>
            <a:r>
              <a:rPr lang="en-US" dirty="0" err="1" smtClean="0"/>
              <a:t>basınç</a:t>
            </a:r>
            <a:r>
              <a:rPr lang="en-US" dirty="0" smtClean="0"/>
              <a:t> </a:t>
            </a:r>
            <a:r>
              <a:rPr lang="en-US" dirty="0" err="1" smtClean="0"/>
              <a:t>azalması</a:t>
            </a:r>
            <a:endParaRPr lang="en-US" dirty="0" smtClean="0"/>
          </a:p>
          <a:p>
            <a:pPr lvl="1"/>
            <a:r>
              <a:rPr lang="en-US" dirty="0" err="1" smtClean="0"/>
              <a:t>Nefrotik</a:t>
            </a:r>
            <a:r>
              <a:rPr lang="en-US" dirty="0" smtClean="0"/>
              <a:t> </a:t>
            </a:r>
            <a:r>
              <a:rPr lang="en-US" dirty="0" err="1" smtClean="0"/>
              <a:t>sendrom</a:t>
            </a:r>
            <a:endParaRPr lang="en-US" dirty="0" smtClean="0"/>
          </a:p>
          <a:p>
            <a:pPr lvl="1"/>
            <a:r>
              <a:rPr lang="en-US" dirty="0" err="1" smtClean="0"/>
              <a:t>Siroz</a:t>
            </a:r>
            <a:endParaRPr lang="en-US" dirty="0" smtClean="0"/>
          </a:p>
          <a:p>
            <a:pPr lvl="1"/>
            <a:r>
              <a:rPr lang="en-US" dirty="0" err="1" smtClean="0"/>
              <a:t>Malabsorbsiyon</a:t>
            </a:r>
            <a:endParaRPr lang="en-US" dirty="0" smtClean="0"/>
          </a:p>
          <a:p>
            <a:pPr lvl="1"/>
            <a:r>
              <a:rPr lang="en-US" dirty="0" err="1" smtClean="0"/>
              <a:t>Malnutrisyon</a:t>
            </a:r>
            <a:endParaRPr lang="en-US" dirty="0" smtClean="0"/>
          </a:p>
          <a:p>
            <a:r>
              <a:rPr lang="en-US" dirty="0" err="1" smtClean="0"/>
              <a:t>Hidrostatik</a:t>
            </a:r>
            <a:r>
              <a:rPr lang="en-US" dirty="0" smtClean="0"/>
              <a:t> </a:t>
            </a:r>
            <a:r>
              <a:rPr lang="en-US" dirty="0" err="1" smtClean="0"/>
              <a:t>basınç</a:t>
            </a:r>
            <a:r>
              <a:rPr lang="en-US" dirty="0" smtClean="0"/>
              <a:t> </a:t>
            </a:r>
            <a:r>
              <a:rPr lang="en-US" dirty="0" err="1" smtClean="0"/>
              <a:t>artışı</a:t>
            </a:r>
            <a:endParaRPr lang="en-US" dirty="0" smtClean="0"/>
          </a:p>
          <a:p>
            <a:pPr lvl="1"/>
            <a:r>
              <a:rPr lang="en-US" dirty="0" err="1" smtClean="0"/>
              <a:t>Venöz</a:t>
            </a:r>
            <a:r>
              <a:rPr lang="en-US" dirty="0" smtClean="0"/>
              <a:t> </a:t>
            </a:r>
            <a:r>
              <a:rPr lang="en-US" dirty="0" err="1" smtClean="0"/>
              <a:t>obstrüksiyon</a:t>
            </a:r>
            <a:endParaRPr lang="en-US" dirty="0" smtClean="0"/>
          </a:p>
          <a:p>
            <a:pPr lvl="1"/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yetmezliği</a:t>
            </a:r>
            <a:endParaRPr lang="en-US" dirty="0" smtClean="0"/>
          </a:p>
          <a:p>
            <a:pPr lvl="1"/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retansiyonu</a:t>
            </a:r>
            <a:endParaRPr lang="en-US" dirty="0" smtClean="0"/>
          </a:p>
          <a:p>
            <a:r>
              <a:rPr lang="en-US" dirty="0" err="1" smtClean="0"/>
              <a:t>Lenfatik</a:t>
            </a:r>
            <a:r>
              <a:rPr lang="en-US" dirty="0" smtClean="0"/>
              <a:t> </a:t>
            </a:r>
            <a:r>
              <a:rPr lang="en-US" dirty="0" err="1" smtClean="0"/>
              <a:t>nedenler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Bifüssür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r>
              <a:rPr lang="en-US" dirty="0" smtClean="0"/>
              <a:t>: </a:t>
            </a:r>
            <a:r>
              <a:rPr lang="en-US" dirty="0" err="1" smtClean="0"/>
              <a:t>Periorbital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30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422</Words>
  <Application>Microsoft Macintosh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Böbrek Hastalıklarında Anamnez ve Fizik Muyene</vt:lpstr>
      <vt:lpstr>Anamnez</vt:lpstr>
      <vt:lpstr>Böbrek Hastalıklarında: Şikayet</vt:lpstr>
      <vt:lpstr>Şikayet</vt:lpstr>
      <vt:lpstr>Şikayet</vt:lpstr>
      <vt:lpstr>Karında palpabl böbrekler</vt:lpstr>
      <vt:lpstr>Şikayet</vt:lpstr>
      <vt:lpstr>Ödem</vt:lpstr>
      <vt:lpstr>Bifüssür ödem: Periorbital Ödem</vt:lpstr>
      <vt:lpstr>Gode Bırakan Ödem</vt:lpstr>
      <vt:lpstr>Volüm Dengesi</vt:lpstr>
      <vt:lpstr>Hipervolemi:Volüm yüklenmesi</vt:lpstr>
      <vt:lpstr>Şikayet</vt:lpstr>
      <vt:lpstr>Şikayet</vt:lpstr>
      <vt:lpstr>Üremik Yakınmalar</vt:lpstr>
      <vt:lpstr>Hikaye</vt:lpstr>
      <vt:lpstr>Öz Geçmiş</vt:lpstr>
      <vt:lpstr>Soy Geçmiş</vt:lpstr>
      <vt:lpstr>Fizik Muayene</vt:lpstr>
      <vt:lpstr>Fizik Muayene</vt:lpstr>
      <vt:lpstr>Fizik muayene</vt:lpstr>
      <vt:lpstr>Fizik muayene</vt:lpstr>
      <vt:lpstr>Üremik Kaşıntı</vt:lpstr>
      <vt:lpstr>Palpabl  Purpura</vt:lpstr>
      <vt:lpstr>Xantelesma</vt:lpstr>
      <vt:lpstr>Hemodiyaliz</vt:lpstr>
      <vt:lpstr>Periton Diyalizi</vt:lpstr>
      <vt:lpstr>Böbrek Nakli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Böbrek Hastalıklarında Anamnez ve Fizik Muyene</dc:title>
  <dc:subject/>
  <dc:creator>Emine Keven</dc:creator>
  <cp:keywords/>
  <dc:description/>
  <cp:lastModifiedBy>Emine Keven</cp:lastModifiedBy>
  <cp:revision>13</cp:revision>
  <dcterms:created xsi:type="dcterms:W3CDTF">2015-12-23T20:19:01Z</dcterms:created>
  <dcterms:modified xsi:type="dcterms:W3CDTF">2019-12-31T08:08:00Z</dcterms:modified>
  <cp:category/>
</cp:coreProperties>
</file>