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6"/>
  </p:notesMasterIdLst>
  <p:sldIdLst>
    <p:sldId id="354" r:id="rId2"/>
    <p:sldId id="332" r:id="rId3"/>
    <p:sldId id="333" r:id="rId4"/>
    <p:sldId id="334" r:id="rId5"/>
    <p:sldId id="335" r:id="rId6"/>
    <p:sldId id="336" r:id="rId7"/>
    <p:sldId id="337" r:id="rId8"/>
    <p:sldId id="357" r:id="rId9"/>
    <p:sldId id="338" r:id="rId10"/>
    <p:sldId id="339" r:id="rId11"/>
    <p:sldId id="340" r:id="rId12"/>
    <p:sldId id="341" r:id="rId13"/>
    <p:sldId id="342" r:id="rId14"/>
    <p:sldId id="343" r:id="rId15"/>
    <p:sldId id="351" r:id="rId16"/>
    <p:sldId id="352" r:id="rId17"/>
    <p:sldId id="344" r:id="rId18"/>
    <p:sldId id="353" r:id="rId19"/>
    <p:sldId id="345" r:id="rId20"/>
    <p:sldId id="359" r:id="rId21"/>
    <p:sldId id="346" r:id="rId22"/>
    <p:sldId id="347" r:id="rId23"/>
    <p:sldId id="348" r:id="rId24"/>
    <p:sldId id="349" r:id="rId25"/>
    <p:sldId id="358" r:id="rId26"/>
    <p:sldId id="360" r:id="rId27"/>
    <p:sldId id="361" r:id="rId28"/>
    <p:sldId id="297" r:id="rId29"/>
    <p:sldId id="298" r:id="rId30"/>
    <p:sldId id="316" r:id="rId31"/>
    <p:sldId id="273" r:id="rId32"/>
    <p:sldId id="317" r:id="rId33"/>
    <p:sldId id="318" r:id="rId34"/>
    <p:sldId id="319" r:id="rId35"/>
    <p:sldId id="323" r:id="rId36"/>
    <p:sldId id="320" r:id="rId37"/>
    <p:sldId id="321" r:id="rId38"/>
    <p:sldId id="326" r:id="rId39"/>
    <p:sldId id="322" r:id="rId40"/>
    <p:sldId id="356" r:id="rId41"/>
    <p:sldId id="328" r:id="rId42"/>
    <p:sldId id="329" r:id="rId43"/>
    <p:sldId id="330" r:id="rId44"/>
    <p:sldId id="331" r:id="rId4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tül erdoğan" initials="be" lastIdx="1" clrIdx="0">
    <p:extLst>
      <p:ext uri="{19B8F6BF-5375-455C-9EA6-DF929625EA0E}">
        <p15:presenceInfo xmlns="" xmlns:p15="http://schemas.microsoft.com/office/powerpoint/2012/main" userId="3ff7869d4200df0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99FF"/>
    <a:srgbClr val="99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5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4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87F79-C233-4E54-B7B0-022EFF2A2F08}" type="doc">
      <dgm:prSet loTypeId="urn:microsoft.com/office/officeart/2005/8/layout/hierarchy3" loCatId="hierarchy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9AD7A498-6FDD-4A94-A8EB-C61C2BD9463E}">
      <dgm:prSet phldrT="[Metin]" custT="1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sz="2000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Hıslı</a:t>
          </a:r>
          <a:r>
            <a:rPr lang="tr-TR" sz="2000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Etkili </a:t>
          </a:r>
          <a:r>
            <a:rPr lang="tr-TR" sz="2000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2000" b="1" dirty="0">
            <a:solidFill>
              <a:schemeClr val="bg1"/>
            </a:solidFill>
            <a:latin typeface="Bradley Hand ITC" panose="03070402050302030203" pitchFamily="66" charset="0"/>
          </a:endParaRPr>
        </a:p>
      </dgm:t>
    </dgm:pt>
    <dgm:pt modelId="{78F38E94-6BAF-4B1E-A948-469FF504655D}" type="parTrans" cxnId="{89064812-D0E8-48FC-BBFF-F516046892F2}">
      <dgm:prSet/>
      <dgm:spPr/>
      <dgm:t>
        <a:bodyPr/>
        <a:lstStyle/>
        <a:p>
          <a:endParaRPr lang="tr-TR"/>
        </a:p>
      </dgm:t>
    </dgm:pt>
    <dgm:pt modelId="{E4C8B1A4-CC2D-4203-A84F-DAFA641DF7E4}" type="sibTrans" cxnId="{89064812-D0E8-48FC-BBFF-F516046892F2}">
      <dgm:prSet/>
      <dgm:spPr/>
      <dgm:t>
        <a:bodyPr/>
        <a:lstStyle/>
        <a:p>
          <a:endParaRPr lang="tr-TR"/>
        </a:p>
      </dgm:t>
    </dgm:pt>
    <dgm:pt modelId="{F4604A3D-C129-4AF2-A391-B607A5E80164}">
      <dgm:prSet phldrT="[Metin]" custT="1"/>
      <dgm:spPr/>
      <dgm:t>
        <a:bodyPr/>
        <a:lstStyle/>
        <a:p>
          <a:r>
            <a:rPr lang="tr-TR" sz="2400" b="1" dirty="0" err="1" smtClean="0">
              <a:latin typeface="Bradley Hand ITC" panose="03070402050302030203" pitchFamily="66" charset="0"/>
            </a:rPr>
            <a:t>Insulin</a:t>
          </a:r>
          <a:r>
            <a:rPr lang="tr-TR" sz="2400" b="1" dirty="0" smtClean="0">
              <a:latin typeface="Bradley Hand ITC" panose="03070402050302030203" pitchFamily="66" charset="0"/>
            </a:rPr>
            <a:t> </a:t>
          </a:r>
          <a:r>
            <a:rPr lang="tr-TR" sz="2400" b="1" dirty="0" err="1" smtClean="0">
              <a:latin typeface="Bradley Hand ITC" panose="03070402050302030203" pitchFamily="66" charset="0"/>
            </a:rPr>
            <a:t>lispro</a:t>
          </a:r>
          <a:endParaRPr lang="tr-TR" sz="2400" b="1" dirty="0">
            <a:latin typeface="Bradley Hand ITC" panose="03070402050302030203" pitchFamily="66" charset="0"/>
          </a:endParaRPr>
        </a:p>
      </dgm:t>
    </dgm:pt>
    <dgm:pt modelId="{0884917C-9792-43A0-B211-952228A1AB10}" type="parTrans" cxnId="{F24D9928-228C-4E42-BBAB-B2DEDE914652}">
      <dgm:prSet/>
      <dgm:spPr/>
      <dgm:t>
        <a:bodyPr/>
        <a:lstStyle/>
        <a:p>
          <a:endParaRPr lang="tr-TR"/>
        </a:p>
      </dgm:t>
    </dgm:pt>
    <dgm:pt modelId="{A32394F5-DCFC-470D-8638-AA0AF2B50168}" type="sibTrans" cxnId="{F24D9928-228C-4E42-BBAB-B2DEDE914652}">
      <dgm:prSet/>
      <dgm:spPr/>
      <dgm:t>
        <a:bodyPr/>
        <a:lstStyle/>
        <a:p>
          <a:endParaRPr lang="tr-TR"/>
        </a:p>
      </dgm:t>
    </dgm:pt>
    <dgm:pt modelId="{F528C676-8E34-425D-8B46-230F44DB15FF}">
      <dgm:prSet phldrT="[Metin]" custT="1"/>
      <dgm:spPr/>
      <dgm:t>
        <a:bodyPr/>
        <a:lstStyle/>
        <a:p>
          <a:r>
            <a:rPr lang="tr-TR" sz="2400" b="1" i="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i="0" dirty="0" smtClean="0">
              <a:latin typeface="Bradley Hand ITC" panose="03070402050302030203" pitchFamily="66" charset="0"/>
            </a:rPr>
            <a:t> </a:t>
          </a:r>
          <a:r>
            <a:rPr lang="tr-TR" sz="2400" b="1" i="0" dirty="0" err="1" smtClean="0">
              <a:latin typeface="Bradley Hand ITC" panose="03070402050302030203" pitchFamily="66" charset="0"/>
            </a:rPr>
            <a:t>aspart</a:t>
          </a:r>
          <a:endParaRPr lang="tr-TR" sz="2400" b="1" i="0" dirty="0">
            <a:latin typeface="Bradley Hand ITC" panose="03070402050302030203" pitchFamily="66" charset="0"/>
          </a:endParaRPr>
        </a:p>
      </dgm:t>
    </dgm:pt>
    <dgm:pt modelId="{6FB128EF-6F44-499B-A65A-FE3D2D25124E}" type="parTrans" cxnId="{451415A6-2A19-4EA7-A72B-FF11367E1A16}">
      <dgm:prSet/>
      <dgm:spPr/>
      <dgm:t>
        <a:bodyPr/>
        <a:lstStyle/>
        <a:p>
          <a:endParaRPr lang="tr-TR"/>
        </a:p>
      </dgm:t>
    </dgm:pt>
    <dgm:pt modelId="{81B4DB99-306E-4DA9-A63C-19FCC17544C0}" type="sibTrans" cxnId="{451415A6-2A19-4EA7-A72B-FF11367E1A16}">
      <dgm:prSet/>
      <dgm:spPr/>
      <dgm:t>
        <a:bodyPr/>
        <a:lstStyle/>
        <a:p>
          <a:endParaRPr lang="tr-TR"/>
        </a:p>
      </dgm:t>
    </dgm:pt>
    <dgm:pt modelId="{7FA4A86D-ECFE-4870-A6ED-99062EFEA2CA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Kısa etkili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dirty="0"/>
        </a:p>
      </dgm:t>
    </dgm:pt>
    <dgm:pt modelId="{46110736-64D2-448D-921C-3911CAD57A23}" type="parTrans" cxnId="{F2132826-EE25-4C8E-9E72-2EFEABED5F1B}">
      <dgm:prSet/>
      <dgm:spPr/>
      <dgm:t>
        <a:bodyPr/>
        <a:lstStyle/>
        <a:p>
          <a:endParaRPr lang="tr-TR"/>
        </a:p>
      </dgm:t>
    </dgm:pt>
    <dgm:pt modelId="{80D21A63-71DF-4EF8-956E-C9BA8F521D25}" type="sibTrans" cxnId="{F2132826-EE25-4C8E-9E72-2EFEABED5F1B}">
      <dgm:prSet/>
      <dgm:spPr/>
      <dgm:t>
        <a:bodyPr/>
        <a:lstStyle/>
        <a:p>
          <a:endParaRPr lang="tr-TR"/>
        </a:p>
      </dgm:t>
    </dgm:pt>
    <dgm:pt modelId="{7A9087A2-1E7B-4E76-A191-D289C6B0E157}">
      <dgm:prSet phldrT="[Metin]"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Regular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endParaRPr lang="tr-TR" dirty="0"/>
        </a:p>
      </dgm:t>
    </dgm:pt>
    <dgm:pt modelId="{0C155F62-5071-4C4C-81C1-0266952D2F52}" type="parTrans" cxnId="{71BB7454-6AEC-49E8-8938-74A3B4134FB0}">
      <dgm:prSet/>
      <dgm:spPr/>
      <dgm:t>
        <a:bodyPr/>
        <a:lstStyle/>
        <a:p>
          <a:endParaRPr lang="tr-TR"/>
        </a:p>
      </dgm:t>
    </dgm:pt>
    <dgm:pt modelId="{BFE48432-76DC-4B8F-8C74-1F83E9F6682D}" type="sibTrans" cxnId="{71BB7454-6AEC-49E8-8938-74A3B4134FB0}">
      <dgm:prSet/>
      <dgm:spPr/>
      <dgm:t>
        <a:bodyPr/>
        <a:lstStyle/>
        <a:p>
          <a:endParaRPr lang="tr-TR"/>
        </a:p>
      </dgm:t>
    </dgm:pt>
    <dgm:pt modelId="{06F8D55D-6D29-4D2E-AE35-FA7284101537}">
      <dgm:prSet custT="1"/>
      <dgm:spPr/>
      <dgm:t>
        <a:bodyPr/>
        <a:lstStyle/>
        <a:p>
          <a:r>
            <a:rPr lang="tr-TR" sz="2400" b="1" dirty="0" err="1" smtClean="0">
              <a:latin typeface="Bradley Hand ITC" panose="03070402050302030203" pitchFamily="66" charset="0"/>
            </a:rPr>
            <a:t>Insulin</a:t>
          </a:r>
          <a:r>
            <a:rPr lang="tr-TR" sz="2400" b="1" dirty="0" smtClean="0">
              <a:latin typeface="Bradley Hand ITC" panose="03070402050302030203" pitchFamily="66" charset="0"/>
            </a:rPr>
            <a:t> </a:t>
          </a:r>
          <a:r>
            <a:rPr lang="tr-TR" sz="2400" b="1" dirty="0" err="1" smtClean="0">
              <a:latin typeface="Bradley Hand ITC" panose="03070402050302030203" pitchFamily="66" charset="0"/>
            </a:rPr>
            <a:t>glulisine</a:t>
          </a:r>
          <a:endParaRPr lang="tr-TR" sz="2400" b="1" dirty="0">
            <a:latin typeface="Bradley Hand ITC" panose="03070402050302030203" pitchFamily="66" charset="0"/>
          </a:endParaRPr>
        </a:p>
      </dgm:t>
    </dgm:pt>
    <dgm:pt modelId="{2C343BC2-6BB0-428E-88DC-F20B851A781E}" type="parTrans" cxnId="{C753C614-3BD1-4F10-970D-47EB0765DF7B}">
      <dgm:prSet/>
      <dgm:spPr/>
      <dgm:t>
        <a:bodyPr/>
        <a:lstStyle/>
        <a:p>
          <a:endParaRPr lang="tr-TR"/>
        </a:p>
      </dgm:t>
    </dgm:pt>
    <dgm:pt modelId="{396EF73E-4FF8-4EBA-9E34-DF053F9549FA}" type="sibTrans" cxnId="{C753C614-3BD1-4F10-970D-47EB0765DF7B}">
      <dgm:prSet/>
      <dgm:spPr/>
      <dgm:t>
        <a:bodyPr/>
        <a:lstStyle/>
        <a:p>
          <a:endParaRPr lang="tr-TR"/>
        </a:p>
      </dgm:t>
    </dgm:pt>
    <dgm:pt modelId="{C2DE9C87-1776-434E-9919-77105D0AC058}" type="pres">
      <dgm:prSet presAssocID="{1C087F79-C233-4E54-B7B0-022EFF2A2F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F7B058D-7404-4368-900F-E7D50BCA86B0}" type="pres">
      <dgm:prSet presAssocID="{9AD7A498-6FDD-4A94-A8EB-C61C2BD9463E}" presName="root" presStyleCnt="0"/>
      <dgm:spPr/>
    </dgm:pt>
    <dgm:pt modelId="{368BDD47-7BBF-4268-B725-A931F47E3957}" type="pres">
      <dgm:prSet presAssocID="{9AD7A498-6FDD-4A94-A8EB-C61C2BD9463E}" presName="rootComposite" presStyleCnt="0"/>
      <dgm:spPr/>
    </dgm:pt>
    <dgm:pt modelId="{6023E2E6-E07B-437D-B857-AC656FF5AE26}" type="pres">
      <dgm:prSet presAssocID="{9AD7A498-6FDD-4A94-A8EB-C61C2BD9463E}" presName="rootText" presStyleLbl="node1" presStyleIdx="0" presStyleCnt="2"/>
      <dgm:spPr/>
      <dgm:t>
        <a:bodyPr/>
        <a:lstStyle/>
        <a:p>
          <a:endParaRPr lang="tr-TR"/>
        </a:p>
      </dgm:t>
    </dgm:pt>
    <dgm:pt modelId="{F2D2FCBC-DD53-4176-9758-36459A60C678}" type="pres">
      <dgm:prSet presAssocID="{9AD7A498-6FDD-4A94-A8EB-C61C2BD9463E}" presName="rootConnector" presStyleLbl="node1" presStyleIdx="0" presStyleCnt="2"/>
      <dgm:spPr/>
      <dgm:t>
        <a:bodyPr/>
        <a:lstStyle/>
        <a:p>
          <a:endParaRPr lang="tr-TR"/>
        </a:p>
      </dgm:t>
    </dgm:pt>
    <dgm:pt modelId="{1961F49E-D2B1-4CA3-89BA-6824BAB7AA2E}" type="pres">
      <dgm:prSet presAssocID="{9AD7A498-6FDD-4A94-A8EB-C61C2BD9463E}" presName="childShape" presStyleCnt="0"/>
      <dgm:spPr/>
    </dgm:pt>
    <dgm:pt modelId="{A1F34896-14D7-403C-9BB4-890BA87379DB}" type="pres">
      <dgm:prSet presAssocID="{0884917C-9792-43A0-B211-952228A1AB10}" presName="Name13" presStyleLbl="parChTrans1D2" presStyleIdx="0" presStyleCnt="4"/>
      <dgm:spPr/>
      <dgm:t>
        <a:bodyPr/>
        <a:lstStyle/>
        <a:p>
          <a:endParaRPr lang="tr-TR"/>
        </a:p>
      </dgm:t>
    </dgm:pt>
    <dgm:pt modelId="{C61F4480-C4A7-49DE-A521-54BFDE686986}" type="pres">
      <dgm:prSet presAssocID="{F4604A3D-C129-4AF2-A391-B607A5E80164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A3710B-BCE9-4B77-A7AC-FD5CE32D0999}" type="pres">
      <dgm:prSet presAssocID="{6FB128EF-6F44-499B-A65A-FE3D2D25124E}" presName="Name13" presStyleLbl="parChTrans1D2" presStyleIdx="1" presStyleCnt="4"/>
      <dgm:spPr/>
      <dgm:t>
        <a:bodyPr/>
        <a:lstStyle/>
        <a:p>
          <a:endParaRPr lang="tr-TR"/>
        </a:p>
      </dgm:t>
    </dgm:pt>
    <dgm:pt modelId="{72217A74-FD0E-4459-AB1D-4A494CB63A0F}" type="pres">
      <dgm:prSet presAssocID="{F528C676-8E34-425D-8B46-230F44DB15FF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7D2ED6-BA00-4502-B79C-F651EA569BAC}" type="pres">
      <dgm:prSet presAssocID="{2C343BC2-6BB0-428E-88DC-F20B851A781E}" presName="Name13" presStyleLbl="parChTrans1D2" presStyleIdx="2" presStyleCnt="4"/>
      <dgm:spPr/>
      <dgm:t>
        <a:bodyPr/>
        <a:lstStyle/>
        <a:p>
          <a:endParaRPr lang="tr-TR"/>
        </a:p>
      </dgm:t>
    </dgm:pt>
    <dgm:pt modelId="{0918FC49-A2B1-42EA-BE79-64E7C6BD5685}" type="pres">
      <dgm:prSet presAssocID="{06F8D55D-6D29-4D2E-AE35-FA728410153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A498E2-DD0F-49B7-9C37-CD99624B3A0E}" type="pres">
      <dgm:prSet presAssocID="{7FA4A86D-ECFE-4870-A6ED-99062EFEA2CA}" presName="root" presStyleCnt="0"/>
      <dgm:spPr/>
    </dgm:pt>
    <dgm:pt modelId="{113366DB-9332-4D23-B78E-467C94021C5C}" type="pres">
      <dgm:prSet presAssocID="{7FA4A86D-ECFE-4870-A6ED-99062EFEA2CA}" presName="rootComposite" presStyleCnt="0"/>
      <dgm:spPr/>
    </dgm:pt>
    <dgm:pt modelId="{3BA80202-4E11-485E-A083-774E9475097F}" type="pres">
      <dgm:prSet presAssocID="{7FA4A86D-ECFE-4870-A6ED-99062EFEA2CA}" presName="rootText" presStyleLbl="node1" presStyleIdx="1" presStyleCnt="2"/>
      <dgm:spPr/>
      <dgm:t>
        <a:bodyPr/>
        <a:lstStyle/>
        <a:p>
          <a:endParaRPr lang="tr-TR"/>
        </a:p>
      </dgm:t>
    </dgm:pt>
    <dgm:pt modelId="{D8B8AF09-433F-4CD9-9883-91D3E74F8BA9}" type="pres">
      <dgm:prSet presAssocID="{7FA4A86D-ECFE-4870-A6ED-99062EFEA2CA}" presName="rootConnector" presStyleLbl="node1" presStyleIdx="1" presStyleCnt="2"/>
      <dgm:spPr/>
      <dgm:t>
        <a:bodyPr/>
        <a:lstStyle/>
        <a:p>
          <a:endParaRPr lang="tr-TR"/>
        </a:p>
      </dgm:t>
    </dgm:pt>
    <dgm:pt modelId="{B596E645-E2B8-4801-8B9E-6B510F2E315A}" type="pres">
      <dgm:prSet presAssocID="{7FA4A86D-ECFE-4870-A6ED-99062EFEA2CA}" presName="childShape" presStyleCnt="0"/>
      <dgm:spPr/>
    </dgm:pt>
    <dgm:pt modelId="{29B42216-7FCC-4133-87EE-E2EF2A0C849E}" type="pres">
      <dgm:prSet presAssocID="{0C155F62-5071-4C4C-81C1-0266952D2F52}" presName="Name13" presStyleLbl="parChTrans1D2" presStyleIdx="3" presStyleCnt="4"/>
      <dgm:spPr/>
      <dgm:t>
        <a:bodyPr/>
        <a:lstStyle/>
        <a:p>
          <a:endParaRPr lang="tr-TR"/>
        </a:p>
      </dgm:t>
    </dgm:pt>
    <dgm:pt modelId="{45FD8157-7FE4-4520-B6DF-FDA64AD9567D}" type="pres">
      <dgm:prSet presAssocID="{7A9087A2-1E7B-4E76-A191-D289C6B0E157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EA5D6F5-60FE-4707-B8FC-CCE0BFE6672A}" type="presOf" srcId="{2C343BC2-6BB0-428E-88DC-F20B851A781E}" destId="{A87D2ED6-BA00-4502-B79C-F651EA569BAC}" srcOrd="0" destOrd="0" presId="urn:microsoft.com/office/officeart/2005/8/layout/hierarchy3"/>
    <dgm:cxn modelId="{6CB312F3-62CA-4712-BE45-5D43F8D33646}" type="presOf" srcId="{0884917C-9792-43A0-B211-952228A1AB10}" destId="{A1F34896-14D7-403C-9BB4-890BA87379DB}" srcOrd="0" destOrd="0" presId="urn:microsoft.com/office/officeart/2005/8/layout/hierarchy3"/>
    <dgm:cxn modelId="{111CB486-23BF-4899-A163-A4F7AB483FCE}" type="presOf" srcId="{06F8D55D-6D29-4D2E-AE35-FA7284101537}" destId="{0918FC49-A2B1-42EA-BE79-64E7C6BD5685}" srcOrd="0" destOrd="0" presId="urn:microsoft.com/office/officeart/2005/8/layout/hierarchy3"/>
    <dgm:cxn modelId="{3D5839C3-2B23-45E3-BED3-21DC927FCE43}" type="presOf" srcId="{7FA4A86D-ECFE-4870-A6ED-99062EFEA2CA}" destId="{3BA80202-4E11-485E-A083-774E9475097F}" srcOrd="0" destOrd="0" presId="urn:microsoft.com/office/officeart/2005/8/layout/hierarchy3"/>
    <dgm:cxn modelId="{89064812-D0E8-48FC-BBFF-F516046892F2}" srcId="{1C087F79-C233-4E54-B7B0-022EFF2A2F08}" destId="{9AD7A498-6FDD-4A94-A8EB-C61C2BD9463E}" srcOrd="0" destOrd="0" parTransId="{78F38E94-6BAF-4B1E-A948-469FF504655D}" sibTransId="{E4C8B1A4-CC2D-4203-A84F-DAFA641DF7E4}"/>
    <dgm:cxn modelId="{53B6ADC0-FB2A-439B-A566-3C953467138A}" type="presOf" srcId="{F528C676-8E34-425D-8B46-230F44DB15FF}" destId="{72217A74-FD0E-4459-AB1D-4A494CB63A0F}" srcOrd="0" destOrd="0" presId="urn:microsoft.com/office/officeart/2005/8/layout/hierarchy3"/>
    <dgm:cxn modelId="{5B2C821F-A12B-4721-95B8-2E1025B69330}" type="presOf" srcId="{9AD7A498-6FDD-4A94-A8EB-C61C2BD9463E}" destId="{F2D2FCBC-DD53-4176-9758-36459A60C678}" srcOrd="1" destOrd="0" presId="urn:microsoft.com/office/officeart/2005/8/layout/hierarchy3"/>
    <dgm:cxn modelId="{24095F86-80AB-40BC-90A2-331780170F85}" type="presOf" srcId="{F4604A3D-C129-4AF2-A391-B607A5E80164}" destId="{C61F4480-C4A7-49DE-A521-54BFDE686986}" srcOrd="0" destOrd="0" presId="urn:microsoft.com/office/officeart/2005/8/layout/hierarchy3"/>
    <dgm:cxn modelId="{44A1CF99-B77D-4F72-8F92-DB55C40D90B9}" type="presOf" srcId="{6FB128EF-6F44-499B-A65A-FE3D2D25124E}" destId="{21A3710B-BCE9-4B77-A7AC-FD5CE32D0999}" srcOrd="0" destOrd="0" presId="urn:microsoft.com/office/officeart/2005/8/layout/hierarchy3"/>
    <dgm:cxn modelId="{F2132826-EE25-4C8E-9E72-2EFEABED5F1B}" srcId="{1C087F79-C233-4E54-B7B0-022EFF2A2F08}" destId="{7FA4A86D-ECFE-4870-A6ED-99062EFEA2CA}" srcOrd="1" destOrd="0" parTransId="{46110736-64D2-448D-921C-3911CAD57A23}" sibTransId="{80D21A63-71DF-4EF8-956E-C9BA8F521D25}"/>
    <dgm:cxn modelId="{398C9F7C-3EFF-4927-A082-1A594C6EEA96}" type="presOf" srcId="{0C155F62-5071-4C4C-81C1-0266952D2F52}" destId="{29B42216-7FCC-4133-87EE-E2EF2A0C849E}" srcOrd="0" destOrd="0" presId="urn:microsoft.com/office/officeart/2005/8/layout/hierarchy3"/>
    <dgm:cxn modelId="{71BB7454-6AEC-49E8-8938-74A3B4134FB0}" srcId="{7FA4A86D-ECFE-4870-A6ED-99062EFEA2CA}" destId="{7A9087A2-1E7B-4E76-A191-D289C6B0E157}" srcOrd="0" destOrd="0" parTransId="{0C155F62-5071-4C4C-81C1-0266952D2F52}" sibTransId="{BFE48432-76DC-4B8F-8C74-1F83E9F6682D}"/>
    <dgm:cxn modelId="{F24D9928-228C-4E42-BBAB-B2DEDE914652}" srcId="{9AD7A498-6FDD-4A94-A8EB-C61C2BD9463E}" destId="{F4604A3D-C129-4AF2-A391-B607A5E80164}" srcOrd="0" destOrd="0" parTransId="{0884917C-9792-43A0-B211-952228A1AB10}" sibTransId="{A32394F5-DCFC-470D-8638-AA0AF2B50168}"/>
    <dgm:cxn modelId="{46F64948-D17A-43EB-AF4C-711FF84921F7}" type="presOf" srcId="{7A9087A2-1E7B-4E76-A191-D289C6B0E157}" destId="{45FD8157-7FE4-4520-B6DF-FDA64AD9567D}" srcOrd="0" destOrd="0" presId="urn:microsoft.com/office/officeart/2005/8/layout/hierarchy3"/>
    <dgm:cxn modelId="{451415A6-2A19-4EA7-A72B-FF11367E1A16}" srcId="{9AD7A498-6FDD-4A94-A8EB-C61C2BD9463E}" destId="{F528C676-8E34-425D-8B46-230F44DB15FF}" srcOrd="1" destOrd="0" parTransId="{6FB128EF-6F44-499B-A65A-FE3D2D25124E}" sibTransId="{81B4DB99-306E-4DA9-A63C-19FCC17544C0}"/>
    <dgm:cxn modelId="{C753C614-3BD1-4F10-970D-47EB0765DF7B}" srcId="{9AD7A498-6FDD-4A94-A8EB-C61C2BD9463E}" destId="{06F8D55D-6D29-4D2E-AE35-FA7284101537}" srcOrd="2" destOrd="0" parTransId="{2C343BC2-6BB0-428E-88DC-F20B851A781E}" sibTransId="{396EF73E-4FF8-4EBA-9E34-DF053F9549FA}"/>
    <dgm:cxn modelId="{B29980CF-25B2-49F6-8B81-700CE170A991}" type="presOf" srcId="{7FA4A86D-ECFE-4870-A6ED-99062EFEA2CA}" destId="{D8B8AF09-433F-4CD9-9883-91D3E74F8BA9}" srcOrd="1" destOrd="0" presId="urn:microsoft.com/office/officeart/2005/8/layout/hierarchy3"/>
    <dgm:cxn modelId="{A2391919-6448-499D-8450-C89C74291E8C}" type="presOf" srcId="{1C087F79-C233-4E54-B7B0-022EFF2A2F08}" destId="{C2DE9C87-1776-434E-9919-77105D0AC058}" srcOrd="0" destOrd="0" presId="urn:microsoft.com/office/officeart/2005/8/layout/hierarchy3"/>
    <dgm:cxn modelId="{54FA32D7-E522-4E35-A08E-FFB6AB320CAC}" type="presOf" srcId="{9AD7A498-6FDD-4A94-A8EB-C61C2BD9463E}" destId="{6023E2E6-E07B-437D-B857-AC656FF5AE26}" srcOrd="0" destOrd="0" presId="urn:microsoft.com/office/officeart/2005/8/layout/hierarchy3"/>
    <dgm:cxn modelId="{145B0A78-83EA-4E72-9F23-42F57959FB72}" type="presParOf" srcId="{C2DE9C87-1776-434E-9919-77105D0AC058}" destId="{9F7B058D-7404-4368-900F-E7D50BCA86B0}" srcOrd="0" destOrd="0" presId="urn:microsoft.com/office/officeart/2005/8/layout/hierarchy3"/>
    <dgm:cxn modelId="{88F04EA8-F546-4E6B-9EFB-3DA4EC0B1717}" type="presParOf" srcId="{9F7B058D-7404-4368-900F-E7D50BCA86B0}" destId="{368BDD47-7BBF-4268-B725-A931F47E3957}" srcOrd="0" destOrd="0" presId="urn:microsoft.com/office/officeart/2005/8/layout/hierarchy3"/>
    <dgm:cxn modelId="{7B403707-0CB5-4AE7-B36A-5BF042D39851}" type="presParOf" srcId="{368BDD47-7BBF-4268-B725-A931F47E3957}" destId="{6023E2E6-E07B-437D-B857-AC656FF5AE26}" srcOrd="0" destOrd="0" presId="urn:microsoft.com/office/officeart/2005/8/layout/hierarchy3"/>
    <dgm:cxn modelId="{9D456BF7-1FA9-4961-BFDF-91EF7AA0AB43}" type="presParOf" srcId="{368BDD47-7BBF-4268-B725-A931F47E3957}" destId="{F2D2FCBC-DD53-4176-9758-36459A60C678}" srcOrd="1" destOrd="0" presId="urn:microsoft.com/office/officeart/2005/8/layout/hierarchy3"/>
    <dgm:cxn modelId="{554188B2-7217-45A1-BBF2-7BDD62ED1725}" type="presParOf" srcId="{9F7B058D-7404-4368-900F-E7D50BCA86B0}" destId="{1961F49E-D2B1-4CA3-89BA-6824BAB7AA2E}" srcOrd="1" destOrd="0" presId="urn:microsoft.com/office/officeart/2005/8/layout/hierarchy3"/>
    <dgm:cxn modelId="{0D6B4E2D-50E8-45F4-A983-064AD525F6FE}" type="presParOf" srcId="{1961F49E-D2B1-4CA3-89BA-6824BAB7AA2E}" destId="{A1F34896-14D7-403C-9BB4-890BA87379DB}" srcOrd="0" destOrd="0" presId="urn:microsoft.com/office/officeart/2005/8/layout/hierarchy3"/>
    <dgm:cxn modelId="{FE40ABF0-CDB8-4997-8CBB-3718707DEB65}" type="presParOf" srcId="{1961F49E-D2B1-4CA3-89BA-6824BAB7AA2E}" destId="{C61F4480-C4A7-49DE-A521-54BFDE686986}" srcOrd="1" destOrd="0" presId="urn:microsoft.com/office/officeart/2005/8/layout/hierarchy3"/>
    <dgm:cxn modelId="{C4FCC9D1-2A60-4022-8635-FC8D064175F2}" type="presParOf" srcId="{1961F49E-D2B1-4CA3-89BA-6824BAB7AA2E}" destId="{21A3710B-BCE9-4B77-A7AC-FD5CE32D0999}" srcOrd="2" destOrd="0" presId="urn:microsoft.com/office/officeart/2005/8/layout/hierarchy3"/>
    <dgm:cxn modelId="{1A2249FB-5825-4C4B-9A10-CFEDAFF9C1D5}" type="presParOf" srcId="{1961F49E-D2B1-4CA3-89BA-6824BAB7AA2E}" destId="{72217A74-FD0E-4459-AB1D-4A494CB63A0F}" srcOrd="3" destOrd="0" presId="urn:microsoft.com/office/officeart/2005/8/layout/hierarchy3"/>
    <dgm:cxn modelId="{AF3ABA81-902F-421D-A2B4-ECB5CB108AA6}" type="presParOf" srcId="{1961F49E-D2B1-4CA3-89BA-6824BAB7AA2E}" destId="{A87D2ED6-BA00-4502-B79C-F651EA569BAC}" srcOrd="4" destOrd="0" presId="urn:microsoft.com/office/officeart/2005/8/layout/hierarchy3"/>
    <dgm:cxn modelId="{FA02BD11-35E5-4A5D-A0E6-82C01F44C7E7}" type="presParOf" srcId="{1961F49E-D2B1-4CA3-89BA-6824BAB7AA2E}" destId="{0918FC49-A2B1-42EA-BE79-64E7C6BD5685}" srcOrd="5" destOrd="0" presId="urn:microsoft.com/office/officeart/2005/8/layout/hierarchy3"/>
    <dgm:cxn modelId="{42352103-5EA3-469C-BC56-593B50D2DC38}" type="presParOf" srcId="{C2DE9C87-1776-434E-9919-77105D0AC058}" destId="{C2A498E2-DD0F-49B7-9C37-CD99624B3A0E}" srcOrd="1" destOrd="0" presId="urn:microsoft.com/office/officeart/2005/8/layout/hierarchy3"/>
    <dgm:cxn modelId="{37BF0C25-F437-43A8-B222-4C61512F1B98}" type="presParOf" srcId="{C2A498E2-DD0F-49B7-9C37-CD99624B3A0E}" destId="{113366DB-9332-4D23-B78E-467C94021C5C}" srcOrd="0" destOrd="0" presId="urn:microsoft.com/office/officeart/2005/8/layout/hierarchy3"/>
    <dgm:cxn modelId="{26491EFD-7816-45EC-941F-752D6933D6DC}" type="presParOf" srcId="{113366DB-9332-4D23-B78E-467C94021C5C}" destId="{3BA80202-4E11-485E-A083-774E9475097F}" srcOrd="0" destOrd="0" presId="urn:microsoft.com/office/officeart/2005/8/layout/hierarchy3"/>
    <dgm:cxn modelId="{6D8BF0CE-74C0-4E89-9F24-A14FFE78AF0A}" type="presParOf" srcId="{113366DB-9332-4D23-B78E-467C94021C5C}" destId="{D8B8AF09-433F-4CD9-9883-91D3E74F8BA9}" srcOrd="1" destOrd="0" presId="urn:microsoft.com/office/officeart/2005/8/layout/hierarchy3"/>
    <dgm:cxn modelId="{1610154B-3512-4A89-A72F-8304F0EC2CBE}" type="presParOf" srcId="{C2A498E2-DD0F-49B7-9C37-CD99624B3A0E}" destId="{B596E645-E2B8-4801-8B9E-6B510F2E315A}" srcOrd="1" destOrd="0" presId="urn:microsoft.com/office/officeart/2005/8/layout/hierarchy3"/>
    <dgm:cxn modelId="{9B88DDF9-3684-4D17-9B9D-D74172BA5268}" type="presParOf" srcId="{B596E645-E2B8-4801-8B9E-6B510F2E315A}" destId="{29B42216-7FCC-4133-87EE-E2EF2A0C849E}" srcOrd="0" destOrd="0" presId="urn:microsoft.com/office/officeart/2005/8/layout/hierarchy3"/>
    <dgm:cxn modelId="{41C8674C-7136-4AD8-8CD1-39846930955E}" type="presParOf" srcId="{B596E645-E2B8-4801-8B9E-6B510F2E315A}" destId="{45FD8157-7FE4-4520-B6DF-FDA64AD9567D}" srcOrd="1" destOrd="0" presId="urn:microsoft.com/office/officeart/2005/8/layout/hierarchy3"/>
  </dgm:cxnLst>
  <dgm:bg/>
  <dgm:whole>
    <a:effectLst/>
  </dgm:whole>
  <dgm:extLst>
    <a:ext uri="{C62137D5-CB1D-491B-B009-E17868A290BF}">
      <dgm14:recolorImg xmlns="" xmlns:dgm14="http://schemas.microsoft.com/office/drawing/2010/diagram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087F79-C233-4E54-B7B0-022EFF2A2F08}" type="doc">
      <dgm:prSet loTypeId="urn:microsoft.com/office/officeart/2005/8/layout/hierarchy3" loCatId="hierarchy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9AD7A498-6FDD-4A94-A8EB-C61C2BD9463E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Orta ve uzun etki süreli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dirty="0"/>
        </a:p>
      </dgm:t>
    </dgm:pt>
    <dgm:pt modelId="{78F38E94-6BAF-4B1E-A948-469FF504655D}" type="parTrans" cxnId="{89064812-D0E8-48FC-BBFF-F516046892F2}">
      <dgm:prSet/>
      <dgm:spPr/>
      <dgm:t>
        <a:bodyPr/>
        <a:lstStyle/>
        <a:p>
          <a:endParaRPr lang="tr-TR"/>
        </a:p>
      </dgm:t>
    </dgm:pt>
    <dgm:pt modelId="{E4C8B1A4-CC2D-4203-A84F-DAFA641DF7E4}" type="sibTrans" cxnId="{89064812-D0E8-48FC-BBFF-F516046892F2}">
      <dgm:prSet/>
      <dgm:spPr/>
      <dgm:t>
        <a:bodyPr/>
        <a:lstStyle/>
        <a:p>
          <a:endParaRPr lang="tr-TR"/>
        </a:p>
      </dgm:t>
    </dgm:pt>
    <dgm:pt modelId="{F4604A3D-C129-4AF2-A391-B607A5E80164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NPH </a:t>
          </a:r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(I)</a:t>
          </a:r>
          <a:endParaRPr lang="tr-TR" dirty="0"/>
        </a:p>
      </dgm:t>
    </dgm:pt>
    <dgm:pt modelId="{0884917C-9792-43A0-B211-952228A1AB10}" type="parTrans" cxnId="{F24D9928-228C-4E42-BBAB-B2DEDE914652}">
      <dgm:prSet/>
      <dgm:spPr/>
      <dgm:t>
        <a:bodyPr/>
        <a:lstStyle/>
        <a:p>
          <a:endParaRPr lang="tr-TR"/>
        </a:p>
      </dgm:t>
    </dgm:pt>
    <dgm:pt modelId="{A32394F5-DCFC-470D-8638-AA0AF2B50168}" type="sibTrans" cxnId="{F24D9928-228C-4E42-BBAB-B2DEDE914652}">
      <dgm:prSet/>
      <dgm:spPr/>
      <dgm:t>
        <a:bodyPr/>
        <a:lstStyle/>
        <a:p>
          <a:endParaRPr lang="tr-TR"/>
        </a:p>
      </dgm:t>
    </dgm:pt>
    <dgm:pt modelId="{F528C676-8E34-425D-8B46-230F44DB15FF}">
      <dgm:prSet phldrT="[Metin]"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glargine</a:t>
          </a:r>
          <a:r>
            <a:rPr lang="tr-TR" b="1" dirty="0" smtClean="0">
              <a:latin typeface="Bradley Hand ITC" panose="03070402050302030203" pitchFamily="66" charset="0"/>
            </a:rPr>
            <a:t> (L)</a:t>
          </a:r>
          <a:endParaRPr lang="tr-TR" dirty="0"/>
        </a:p>
      </dgm:t>
    </dgm:pt>
    <dgm:pt modelId="{6FB128EF-6F44-499B-A65A-FE3D2D25124E}" type="parTrans" cxnId="{451415A6-2A19-4EA7-A72B-FF11367E1A16}">
      <dgm:prSet/>
      <dgm:spPr/>
      <dgm:t>
        <a:bodyPr/>
        <a:lstStyle/>
        <a:p>
          <a:endParaRPr lang="tr-TR"/>
        </a:p>
      </dgm:t>
    </dgm:pt>
    <dgm:pt modelId="{81B4DB99-306E-4DA9-A63C-19FCC17544C0}" type="sibTrans" cxnId="{451415A6-2A19-4EA7-A72B-FF11367E1A16}">
      <dgm:prSet/>
      <dgm:spPr/>
      <dgm:t>
        <a:bodyPr/>
        <a:lstStyle/>
        <a:p>
          <a:endParaRPr lang="tr-TR"/>
        </a:p>
      </dgm:t>
    </dgm:pt>
    <dgm:pt modelId="{7FA4A86D-ECFE-4870-A6ED-99062EFEA2CA}">
      <dgm:prSet phldrT="[Metin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r>
            <a:rPr lang="tr-TR" b="1" dirty="0" smtClean="0">
              <a:solidFill>
                <a:schemeClr val="bg1"/>
              </a:solidFill>
              <a:latin typeface="Bradley Hand ITC" panose="03070402050302030203" pitchFamily="66" charset="0"/>
            </a:rPr>
            <a:t> karışımları</a:t>
          </a:r>
          <a:endParaRPr lang="tr-TR" dirty="0"/>
        </a:p>
      </dgm:t>
    </dgm:pt>
    <dgm:pt modelId="{46110736-64D2-448D-921C-3911CAD57A23}" type="parTrans" cxnId="{F2132826-EE25-4C8E-9E72-2EFEABED5F1B}">
      <dgm:prSet/>
      <dgm:spPr/>
      <dgm:t>
        <a:bodyPr/>
        <a:lstStyle/>
        <a:p>
          <a:endParaRPr lang="tr-TR"/>
        </a:p>
      </dgm:t>
    </dgm:pt>
    <dgm:pt modelId="{80D21A63-71DF-4EF8-956E-C9BA8F521D25}" type="sibTrans" cxnId="{F2132826-EE25-4C8E-9E72-2EFEABED5F1B}">
      <dgm:prSet/>
      <dgm:spPr/>
      <dgm:t>
        <a:bodyPr/>
        <a:lstStyle/>
        <a:p>
          <a:endParaRPr lang="tr-TR"/>
        </a:p>
      </dgm:t>
    </dgm:pt>
    <dgm:pt modelId="{7A9087A2-1E7B-4E76-A191-D289C6B0E157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70 NPH</a:t>
          </a:r>
        </a:p>
        <a:p>
          <a:r>
            <a:rPr lang="tr-TR" b="1" dirty="0" smtClean="0">
              <a:latin typeface="Bradley Hand ITC" panose="03070402050302030203" pitchFamily="66" charset="0"/>
            </a:rPr>
            <a:t>30 </a:t>
          </a:r>
          <a:r>
            <a:rPr lang="tr-TR" b="1" dirty="0" err="1" smtClean="0">
              <a:latin typeface="Bradley Hand ITC" panose="03070402050302030203" pitchFamily="66" charset="0"/>
            </a:rPr>
            <a:t>Regular</a:t>
          </a:r>
          <a:endParaRPr lang="tr-TR" dirty="0"/>
        </a:p>
      </dgm:t>
    </dgm:pt>
    <dgm:pt modelId="{0C155F62-5071-4C4C-81C1-0266952D2F52}" type="parTrans" cxnId="{71BB7454-6AEC-49E8-8938-74A3B4134FB0}">
      <dgm:prSet/>
      <dgm:spPr/>
      <dgm:t>
        <a:bodyPr/>
        <a:lstStyle/>
        <a:p>
          <a:endParaRPr lang="tr-TR"/>
        </a:p>
      </dgm:t>
    </dgm:pt>
    <dgm:pt modelId="{BFE48432-76DC-4B8F-8C74-1F83E9F6682D}" type="sibTrans" cxnId="{71BB7454-6AEC-49E8-8938-74A3B4134FB0}">
      <dgm:prSet/>
      <dgm:spPr/>
      <dgm:t>
        <a:bodyPr/>
        <a:lstStyle/>
        <a:p>
          <a:endParaRPr lang="tr-TR"/>
        </a:p>
      </dgm:t>
    </dgm:pt>
    <dgm:pt modelId="{9D233747-5277-4410-B504-C05802B002F1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75/25 NPL,</a:t>
          </a:r>
        </a:p>
        <a:p>
          <a:r>
            <a:rPr lang="tr-TR" b="1" dirty="0" err="1" smtClean="0">
              <a:latin typeface="Bradley Hand ITC" panose="03070402050302030203" pitchFamily="66" charset="0"/>
            </a:rPr>
            <a:t>Lispro</a:t>
          </a:r>
          <a:endParaRPr lang="tr-TR" dirty="0"/>
        </a:p>
      </dgm:t>
    </dgm:pt>
    <dgm:pt modelId="{213B97EC-5038-4228-A69A-92EA55E7738A}" type="parTrans" cxnId="{6FA0835D-5093-4D8E-92B8-F2FA08345F72}">
      <dgm:prSet/>
      <dgm:spPr/>
      <dgm:t>
        <a:bodyPr/>
        <a:lstStyle/>
        <a:p>
          <a:endParaRPr lang="tr-TR"/>
        </a:p>
      </dgm:t>
    </dgm:pt>
    <dgm:pt modelId="{3822A333-250C-48C7-881C-2643F7B287B4}" type="sibTrans" cxnId="{6FA0835D-5093-4D8E-92B8-F2FA08345F72}">
      <dgm:prSet/>
      <dgm:spPr/>
      <dgm:t>
        <a:bodyPr/>
        <a:lstStyle/>
        <a:p>
          <a:endParaRPr lang="tr-TR"/>
        </a:p>
      </dgm:t>
    </dgm:pt>
    <dgm:pt modelId="{57611EE4-441E-4EC0-BD7B-2168453FF0A8}">
      <dgm:prSet/>
      <dgm:spPr/>
      <dgm:t>
        <a:bodyPr/>
        <a:lstStyle/>
        <a:p>
          <a:r>
            <a:rPr lang="tr-TR" b="1" dirty="0" err="1" smtClean="0">
              <a:latin typeface="Bradley Hand ITC" panose="03070402050302030203" pitchFamily="66" charset="0"/>
            </a:rPr>
            <a:t>Insulin</a:t>
          </a:r>
          <a:r>
            <a:rPr lang="tr-TR" b="1" dirty="0" smtClean="0">
              <a:latin typeface="Bradley Hand ITC" panose="03070402050302030203" pitchFamily="66" charset="0"/>
            </a:rPr>
            <a:t> </a:t>
          </a:r>
          <a:r>
            <a:rPr lang="tr-TR" b="1" dirty="0" err="1" smtClean="0">
              <a:latin typeface="Bradley Hand ITC" panose="03070402050302030203" pitchFamily="66" charset="0"/>
            </a:rPr>
            <a:t>detemir</a:t>
          </a:r>
          <a:r>
            <a:rPr lang="tr-TR" b="1" dirty="0" smtClean="0">
              <a:latin typeface="Bradley Hand ITC" panose="03070402050302030203" pitchFamily="66" charset="0"/>
            </a:rPr>
            <a:t> (L)</a:t>
          </a:r>
        </a:p>
      </dgm:t>
    </dgm:pt>
    <dgm:pt modelId="{0EE0974C-FAF4-41ED-A0F4-D9A7E6DAD731}" type="parTrans" cxnId="{E8F3B48A-B3DA-4504-9EDB-458DB53CC7B1}">
      <dgm:prSet/>
      <dgm:spPr/>
      <dgm:t>
        <a:bodyPr/>
        <a:lstStyle/>
        <a:p>
          <a:endParaRPr lang="tr-TR"/>
        </a:p>
      </dgm:t>
    </dgm:pt>
    <dgm:pt modelId="{2CDD4A17-7855-490D-B7E4-2AC5AD513EDB}" type="sibTrans" cxnId="{E8F3B48A-B3DA-4504-9EDB-458DB53CC7B1}">
      <dgm:prSet/>
      <dgm:spPr/>
      <dgm:t>
        <a:bodyPr/>
        <a:lstStyle/>
        <a:p>
          <a:endParaRPr lang="tr-TR"/>
        </a:p>
      </dgm:t>
    </dgm:pt>
    <dgm:pt modelId="{5D3F216D-8580-4F66-8DD6-9A6994E6C950}">
      <dgm:prSet phldrT="[Metin]"/>
      <dgm:spPr/>
      <dgm:t>
        <a:bodyPr/>
        <a:lstStyle/>
        <a:p>
          <a:r>
            <a:rPr lang="tr-TR" b="1" dirty="0" smtClean="0">
              <a:latin typeface="Bradley Hand ITC" panose="03070402050302030203" pitchFamily="66" charset="0"/>
            </a:rPr>
            <a:t>70/30 NPA,</a:t>
          </a:r>
        </a:p>
        <a:p>
          <a:r>
            <a:rPr lang="tr-TR" b="1" dirty="0" err="1" smtClean="0">
              <a:latin typeface="Bradley Hand ITC" panose="03070402050302030203" pitchFamily="66" charset="0"/>
            </a:rPr>
            <a:t>Aspart</a:t>
          </a:r>
          <a:endParaRPr lang="tr-TR" b="1" dirty="0" smtClean="0">
            <a:latin typeface="Bradley Hand ITC" panose="03070402050302030203" pitchFamily="66" charset="0"/>
          </a:endParaRPr>
        </a:p>
      </dgm:t>
    </dgm:pt>
    <dgm:pt modelId="{22424508-B79F-4991-A7CA-397F184497EE}" type="parTrans" cxnId="{8766616F-665B-4647-B6B6-C10F7C565259}">
      <dgm:prSet/>
      <dgm:spPr/>
      <dgm:t>
        <a:bodyPr/>
        <a:lstStyle/>
        <a:p>
          <a:endParaRPr lang="tr-TR"/>
        </a:p>
      </dgm:t>
    </dgm:pt>
    <dgm:pt modelId="{ADCE1100-DD9E-4A92-A29C-748D11E39E13}" type="sibTrans" cxnId="{8766616F-665B-4647-B6B6-C10F7C565259}">
      <dgm:prSet/>
      <dgm:spPr/>
      <dgm:t>
        <a:bodyPr/>
        <a:lstStyle/>
        <a:p>
          <a:endParaRPr lang="tr-TR"/>
        </a:p>
      </dgm:t>
    </dgm:pt>
    <dgm:pt modelId="{C2DE9C87-1776-434E-9919-77105D0AC058}" type="pres">
      <dgm:prSet presAssocID="{1C087F79-C233-4E54-B7B0-022EFF2A2F0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F7B058D-7404-4368-900F-E7D50BCA86B0}" type="pres">
      <dgm:prSet presAssocID="{9AD7A498-6FDD-4A94-A8EB-C61C2BD9463E}" presName="root" presStyleCnt="0"/>
      <dgm:spPr/>
    </dgm:pt>
    <dgm:pt modelId="{368BDD47-7BBF-4268-B725-A931F47E3957}" type="pres">
      <dgm:prSet presAssocID="{9AD7A498-6FDD-4A94-A8EB-C61C2BD9463E}" presName="rootComposite" presStyleCnt="0"/>
      <dgm:spPr/>
    </dgm:pt>
    <dgm:pt modelId="{6023E2E6-E07B-437D-B857-AC656FF5AE26}" type="pres">
      <dgm:prSet presAssocID="{9AD7A498-6FDD-4A94-A8EB-C61C2BD9463E}" presName="rootText" presStyleLbl="node1" presStyleIdx="0" presStyleCnt="2"/>
      <dgm:spPr/>
      <dgm:t>
        <a:bodyPr/>
        <a:lstStyle/>
        <a:p>
          <a:endParaRPr lang="tr-TR"/>
        </a:p>
      </dgm:t>
    </dgm:pt>
    <dgm:pt modelId="{F2D2FCBC-DD53-4176-9758-36459A60C678}" type="pres">
      <dgm:prSet presAssocID="{9AD7A498-6FDD-4A94-A8EB-C61C2BD9463E}" presName="rootConnector" presStyleLbl="node1" presStyleIdx="0" presStyleCnt="2"/>
      <dgm:spPr/>
      <dgm:t>
        <a:bodyPr/>
        <a:lstStyle/>
        <a:p>
          <a:endParaRPr lang="tr-TR"/>
        </a:p>
      </dgm:t>
    </dgm:pt>
    <dgm:pt modelId="{1961F49E-D2B1-4CA3-89BA-6824BAB7AA2E}" type="pres">
      <dgm:prSet presAssocID="{9AD7A498-6FDD-4A94-A8EB-C61C2BD9463E}" presName="childShape" presStyleCnt="0"/>
      <dgm:spPr/>
    </dgm:pt>
    <dgm:pt modelId="{A1F34896-14D7-403C-9BB4-890BA87379DB}" type="pres">
      <dgm:prSet presAssocID="{0884917C-9792-43A0-B211-952228A1AB10}" presName="Name13" presStyleLbl="parChTrans1D2" presStyleIdx="0" presStyleCnt="6"/>
      <dgm:spPr/>
      <dgm:t>
        <a:bodyPr/>
        <a:lstStyle/>
        <a:p>
          <a:endParaRPr lang="tr-TR"/>
        </a:p>
      </dgm:t>
    </dgm:pt>
    <dgm:pt modelId="{C61F4480-C4A7-49DE-A521-54BFDE686986}" type="pres">
      <dgm:prSet presAssocID="{F4604A3D-C129-4AF2-A391-B607A5E80164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A3710B-BCE9-4B77-A7AC-FD5CE32D0999}" type="pres">
      <dgm:prSet presAssocID="{6FB128EF-6F44-499B-A65A-FE3D2D25124E}" presName="Name13" presStyleLbl="parChTrans1D2" presStyleIdx="1" presStyleCnt="6"/>
      <dgm:spPr/>
      <dgm:t>
        <a:bodyPr/>
        <a:lstStyle/>
        <a:p>
          <a:endParaRPr lang="tr-TR"/>
        </a:p>
      </dgm:t>
    </dgm:pt>
    <dgm:pt modelId="{72217A74-FD0E-4459-AB1D-4A494CB63A0F}" type="pres">
      <dgm:prSet presAssocID="{F528C676-8E34-425D-8B46-230F44DB15FF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8335C5-F7B3-4EAD-BE77-CCA1F65D83CC}" type="pres">
      <dgm:prSet presAssocID="{0EE0974C-FAF4-41ED-A0F4-D9A7E6DAD731}" presName="Name13" presStyleLbl="parChTrans1D2" presStyleIdx="2" presStyleCnt="6"/>
      <dgm:spPr/>
      <dgm:t>
        <a:bodyPr/>
        <a:lstStyle/>
        <a:p>
          <a:endParaRPr lang="tr-TR"/>
        </a:p>
      </dgm:t>
    </dgm:pt>
    <dgm:pt modelId="{C910FCE2-A812-4993-9EFB-E121C1E4862F}" type="pres">
      <dgm:prSet presAssocID="{57611EE4-441E-4EC0-BD7B-2168453FF0A8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A498E2-DD0F-49B7-9C37-CD99624B3A0E}" type="pres">
      <dgm:prSet presAssocID="{7FA4A86D-ECFE-4870-A6ED-99062EFEA2CA}" presName="root" presStyleCnt="0"/>
      <dgm:spPr/>
    </dgm:pt>
    <dgm:pt modelId="{113366DB-9332-4D23-B78E-467C94021C5C}" type="pres">
      <dgm:prSet presAssocID="{7FA4A86D-ECFE-4870-A6ED-99062EFEA2CA}" presName="rootComposite" presStyleCnt="0"/>
      <dgm:spPr/>
    </dgm:pt>
    <dgm:pt modelId="{3BA80202-4E11-485E-A083-774E9475097F}" type="pres">
      <dgm:prSet presAssocID="{7FA4A86D-ECFE-4870-A6ED-99062EFEA2CA}" presName="rootText" presStyleLbl="node1" presStyleIdx="1" presStyleCnt="2"/>
      <dgm:spPr/>
      <dgm:t>
        <a:bodyPr/>
        <a:lstStyle/>
        <a:p>
          <a:endParaRPr lang="tr-TR"/>
        </a:p>
      </dgm:t>
    </dgm:pt>
    <dgm:pt modelId="{D8B8AF09-433F-4CD9-9883-91D3E74F8BA9}" type="pres">
      <dgm:prSet presAssocID="{7FA4A86D-ECFE-4870-A6ED-99062EFEA2CA}" presName="rootConnector" presStyleLbl="node1" presStyleIdx="1" presStyleCnt="2"/>
      <dgm:spPr/>
      <dgm:t>
        <a:bodyPr/>
        <a:lstStyle/>
        <a:p>
          <a:endParaRPr lang="tr-TR"/>
        </a:p>
      </dgm:t>
    </dgm:pt>
    <dgm:pt modelId="{B596E645-E2B8-4801-8B9E-6B510F2E315A}" type="pres">
      <dgm:prSet presAssocID="{7FA4A86D-ECFE-4870-A6ED-99062EFEA2CA}" presName="childShape" presStyleCnt="0"/>
      <dgm:spPr/>
    </dgm:pt>
    <dgm:pt modelId="{29B42216-7FCC-4133-87EE-E2EF2A0C849E}" type="pres">
      <dgm:prSet presAssocID="{0C155F62-5071-4C4C-81C1-0266952D2F52}" presName="Name13" presStyleLbl="parChTrans1D2" presStyleIdx="3" presStyleCnt="6"/>
      <dgm:spPr/>
      <dgm:t>
        <a:bodyPr/>
        <a:lstStyle/>
        <a:p>
          <a:endParaRPr lang="tr-TR"/>
        </a:p>
      </dgm:t>
    </dgm:pt>
    <dgm:pt modelId="{45FD8157-7FE4-4520-B6DF-FDA64AD9567D}" type="pres">
      <dgm:prSet presAssocID="{7A9087A2-1E7B-4E76-A191-D289C6B0E157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F83184-0F6A-45C7-B9EE-0CBCC790D869}" type="pres">
      <dgm:prSet presAssocID="{213B97EC-5038-4228-A69A-92EA55E7738A}" presName="Name13" presStyleLbl="parChTrans1D2" presStyleIdx="4" presStyleCnt="6"/>
      <dgm:spPr/>
      <dgm:t>
        <a:bodyPr/>
        <a:lstStyle/>
        <a:p>
          <a:endParaRPr lang="tr-TR"/>
        </a:p>
      </dgm:t>
    </dgm:pt>
    <dgm:pt modelId="{DF490433-99F6-41CB-83E9-43D6EBD76CC4}" type="pres">
      <dgm:prSet presAssocID="{9D233747-5277-4410-B504-C05802B002F1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8B11F9-C8D0-464E-90C8-843C956E7B81}" type="pres">
      <dgm:prSet presAssocID="{22424508-B79F-4991-A7CA-397F184497EE}" presName="Name13" presStyleLbl="parChTrans1D2" presStyleIdx="5" presStyleCnt="6"/>
      <dgm:spPr/>
      <dgm:t>
        <a:bodyPr/>
        <a:lstStyle/>
        <a:p>
          <a:endParaRPr lang="tr-TR"/>
        </a:p>
      </dgm:t>
    </dgm:pt>
    <dgm:pt modelId="{733F9149-3353-418B-A3FC-7595C3590075}" type="pres">
      <dgm:prSet presAssocID="{5D3F216D-8580-4F66-8DD6-9A6994E6C950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6F1EF66-6EF3-449C-AF13-102C23341300}" type="presOf" srcId="{7A9087A2-1E7B-4E76-A191-D289C6B0E157}" destId="{45FD8157-7FE4-4520-B6DF-FDA64AD9567D}" srcOrd="0" destOrd="0" presId="urn:microsoft.com/office/officeart/2005/8/layout/hierarchy3"/>
    <dgm:cxn modelId="{F24D9928-228C-4E42-BBAB-B2DEDE914652}" srcId="{9AD7A498-6FDD-4A94-A8EB-C61C2BD9463E}" destId="{F4604A3D-C129-4AF2-A391-B607A5E80164}" srcOrd="0" destOrd="0" parTransId="{0884917C-9792-43A0-B211-952228A1AB10}" sibTransId="{A32394F5-DCFC-470D-8638-AA0AF2B50168}"/>
    <dgm:cxn modelId="{51101734-99EA-43BD-8C74-1716A2C57F7A}" type="presOf" srcId="{9AD7A498-6FDD-4A94-A8EB-C61C2BD9463E}" destId="{6023E2E6-E07B-437D-B857-AC656FF5AE26}" srcOrd="0" destOrd="0" presId="urn:microsoft.com/office/officeart/2005/8/layout/hierarchy3"/>
    <dgm:cxn modelId="{00C312F2-DC17-4342-B239-C5D67E4BAC7F}" type="presOf" srcId="{1C087F79-C233-4E54-B7B0-022EFF2A2F08}" destId="{C2DE9C87-1776-434E-9919-77105D0AC058}" srcOrd="0" destOrd="0" presId="urn:microsoft.com/office/officeart/2005/8/layout/hierarchy3"/>
    <dgm:cxn modelId="{D51B8EDB-7F65-489A-B03C-909DF282D7AE}" type="presOf" srcId="{F528C676-8E34-425D-8B46-230F44DB15FF}" destId="{72217A74-FD0E-4459-AB1D-4A494CB63A0F}" srcOrd="0" destOrd="0" presId="urn:microsoft.com/office/officeart/2005/8/layout/hierarchy3"/>
    <dgm:cxn modelId="{8766616F-665B-4647-B6B6-C10F7C565259}" srcId="{7FA4A86D-ECFE-4870-A6ED-99062EFEA2CA}" destId="{5D3F216D-8580-4F66-8DD6-9A6994E6C950}" srcOrd="2" destOrd="0" parTransId="{22424508-B79F-4991-A7CA-397F184497EE}" sibTransId="{ADCE1100-DD9E-4A92-A29C-748D11E39E13}"/>
    <dgm:cxn modelId="{E8F3B48A-B3DA-4504-9EDB-458DB53CC7B1}" srcId="{9AD7A498-6FDD-4A94-A8EB-C61C2BD9463E}" destId="{57611EE4-441E-4EC0-BD7B-2168453FF0A8}" srcOrd="2" destOrd="0" parTransId="{0EE0974C-FAF4-41ED-A0F4-D9A7E6DAD731}" sibTransId="{2CDD4A17-7855-490D-B7E4-2AC5AD513EDB}"/>
    <dgm:cxn modelId="{920547E5-C11F-48F6-A280-C196B0314561}" type="presOf" srcId="{5D3F216D-8580-4F66-8DD6-9A6994E6C950}" destId="{733F9149-3353-418B-A3FC-7595C3590075}" srcOrd="0" destOrd="0" presId="urn:microsoft.com/office/officeart/2005/8/layout/hierarchy3"/>
    <dgm:cxn modelId="{451415A6-2A19-4EA7-A72B-FF11367E1A16}" srcId="{9AD7A498-6FDD-4A94-A8EB-C61C2BD9463E}" destId="{F528C676-8E34-425D-8B46-230F44DB15FF}" srcOrd="1" destOrd="0" parTransId="{6FB128EF-6F44-499B-A65A-FE3D2D25124E}" sibTransId="{81B4DB99-306E-4DA9-A63C-19FCC17544C0}"/>
    <dgm:cxn modelId="{99FF4BCE-88FE-411F-B688-1BF72C031997}" type="presOf" srcId="{57611EE4-441E-4EC0-BD7B-2168453FF0A8}" destId="{C910FCE2-A812-4993-9EFB-E121C1E4862F}" srcOrd="0" destOrd="0" presId="urn:microsoft.com/office/officeart/2005/8/layout/hierarchy3"/>
    <dgm:cxn modelId="{C50AD9C2-9B32-4D7F-AC6B-BEDC2F542BE1}" type="presOf" srcId="{7FA4A86D-ECFE-4870-A6ED-99062EFEA2CA}" destId="{3BA80202-4E11-485E-A083-774E9475097F}" srcOrd="0" destOrd="0" presId="urn:microsoft.com/office/officeart/2005/8/layout/hierarchy3"/>
    <dgm:cxn modelId="{A56D5DBA-09C1-472E-B9A9-10309FCC2BA8}" type="presOf" srcId="{0C155F62-5071-4C4C-81C1-0266952D2F52}" destId="{29B42216-7FCC-4133-87EE-E2EF2A0C849E}" srcOrd="0" destOrd="0" presId="urn:microsoft.com/office/officeart/2005/8/layout/hierarchy3"/>
    <dgm:cxn modelId="{29289A6C-4C46-4EC7-818D-506A6CA574FD}" type="presOf" srcId="{213B97EC-5038-4228-A69A-92EA55E7738A}" destId="{E6F83184-0F6A-45C7-B9EE-0CBCC790D869}" srcOrd="0" destOrd="0" presId="urn:microsoft.com/office/officeart/2005/8/layout/hierarchy3"/>
    <dgm:cxn modelId="{F2132826-EE25-4C8E-9E72-2EFEABED5F1B}" srcId="{1C087F79-C233-4E54-B7B0-022EFF2A2F08}" destId="{7FA4A86D-ECFE-4870-A6ED-99062EFEA2CA}" srcOrd="1" destOrd="0" parTransId="{46110736-64D2-448D-921C-3911CAD57A23}" sibTransId="{80D21A63-71DF-4EF8-956E-C9BA8F521D25}"/>
    <dgm:cxn modelId="{1EAD6DE9-8C66-4DF0-A048-9B2DE530F765}" type="presOf" srcId="{6FB128EF-6F44-499B-A65A-FE3D2D25124E}" destId="{21A3710B-BCE9-4B77-A7AC-FD5CE32D0999}" srcOrd="0" destOrd="0" presId="urn:microsoft.com/office/officeart/2005/8/layout/hierarchy3"/>
    <dgm:cxn modelId="{6FA0835D-5093-4D8E-92B8-F2FA08345F72}" srcId="{7FA4A86D-ECFE-4870-A6ED-99062EFEA2CA}" destId="{9D233747-5277-4410-B504-C05802B002F1}" srcOrd="1" destOrd="0" parTransId="{213B97EC-5038-4228-A69A-92EA55E7738A}" sibTransId="{3822A333-250C-48C7-881C-2643F7B287B4}"/>
    <dgm:cxn modelId="{0614F977-31D3-4A10-BD7C-321446C5CD0D}" type="presOf" srcId="{F4604A3D-C129-4AF2-A391-B607A5E80164}" destId="{C61F4480-C4A7-49DE-A521-54BFDE686986}" srcOrd="0" destOrd="0" presId="urn:microsoft.com/office/officeart/2005/8/layout/hierarchy3"/>
    <dgm:cxn modelId="{71BB7454-6AEC-49E8-8938-74A3B4134FB0}" srcId="{7FA4A86D-ECFE-4870-A6ED-99062EFEA2CA}" destId="{7A9087A2-1E7B-4E76-A191-D289C6B0E157}" srcOrd="0" destOrd="0" parTransId="{0C155F62-5071-4C4C-81C1-0266952D2F52}" sibTransId="{BFE48432-76DC-4B8F-8C74-1F83E9F6682D}"/>
    <dgm:cxn modelId="{89064812-D0E8-48FC-BBFF-F516046892F2}" srcId="{1C087F79-C233-4E54-B7B0-022EFF2A2F08}" destId="{9AD7A498-6FDD-4A94-A8EB-C61C2BD9463E}" srcOrd="0" destOrd="0" parTransId="{78F38E94-6BAF-4B1E-A948-469FF504655D}" sibTransId="{E4C8B1A4-CC2D-4203-A84F-DAFA641DF7E4}"/>
    <dgm:cxn modelId="{A60E99C9-20F4-4C36-91B6-09D64E06D399}" type="presOf" srcId="{9D233747-5277-4410-B504-C05802B002F1}" destId="{DF490433-99F6-41CB-83E9-43D6EBD76CC4}" srcOrd="0" destOrd="0" presId="urn:microsoft.com/office/officeart/2005/8/layout/hierarchy3"/>
    <dgm:cxn modelId="{8ADBD7BD-A018-4CF7-8B83-B8C2B4F75EB9}" type="presOf" srcId="{7FA4A86D-ECFE-4870-A6ED-99062EFEA2CA}" destId="{D8B8AF09-433F-4CD9-9883-91D3E74F8BA9}" srcOrd="1" destOrd="0" presId="urn:microsoft.com/office/officeart/2005/8/layout/hierarchy3"/>
    <dgm:cxn modelId="{EC0EA874-862A-467D-AA85-DD1659412A05}" type="presOf" srcId="{22424508-B79F-4991-A7CA-397F184497EE}" destId="{3A8B11F9-C8D0-464E-90C8-843C956E7B81}" srcOrd="0" destOrd="0" presId="urn:microsoft.com/office/officeart/2005/8/layout/hierarchy3"/>
    <dgm:cxn modelId="{A596BB9C-0C30-47BE-A256-C4B8F622F2D5}" type="presOf" srcId="{9AD7A498-6FDD-4A94-A8EB-C61C2BD9463E}" destId="{F2D2FCBC-DD53-4176-9758-36459A60C678}" srcOrd="1" destOrd="0" presId="urn:microsoft.com/office/officeart/2005/8/layout/hierarchy3"/>
    <dgm:cxn modelId="{92368EB3-AF33-4384-A79C-159A614AA84B}" type="presOf" srcId="{0EE0974C-FAF4-41ED-A0F4-D9A7E6DAD731}" destId="{9D8335C5-F7B3-4EAD-BE77-CCA1F65D83CC}" srcOrd="0" destOrd="0" presId="urn:microsoft.com/office/officeart/2005/8/layout/hierarchy3"/>
    <dgm:cxn modelId="{27DB1D4B-9DCA-4774-9A05-93FA4A43DA7A}" type="presOf" srcId="{0884917C-9792-43A0-B211-952228A1AB10}" destId="{A1F34896-14D7-403C-9BB4-890BA87379DB}" srcOrd="0" destOrd="0" presId="urn:microsoft.com/office/officeart/2005/8/layout/hierarchy3"/>
    <dgm:cxn modelId="{E757F2EF-9313-481C-8384-F32B9E4E30AD}" type="presParOf" srcId="{C2DE9C87-1776-434E-9919-77105D0AC058}" destId="{9F7B058D-7404-4368-900F-E7D50BCA86B0}" srcOrd="0" destOrd="0" presId="urn:microsoft.com/office/officeart/2005/8/layout/hierarchy3"/>
    <dgm:cxn modelId="{8BF77B40-FA73-4952-9B07-8C54AB4D3CA7}" type="presParOf" srcId="{9F7B058D-7404-4368-900F-E7D50BCA86B0}" destId="{368BDD47-7BBF-4268-B725-A931F47E3957}" srcOrd="0" destOrd="0" presId="urn:microsoft.com/office/officeart/2005/8/layout/hierarchy3"/>
    <dgm:cxn modelId="{4D833DA4-839B-480B-A5AF-023C4F84933F}" type="presParOf" srcId="{368BDD47-7BBF-4268-B725-A931F47E3957}" destId="{6023E2E6-E07B-437D-B857-AC656FF5AE26}" srcOrd="0" destOrd="0" presId="urn:microsoft.com/office/officeart/2005/8/layout/hierarchy3"/>
    <dgm:cxn modelId="{BA0719D7-57D1-4812-90E8-4C4DEDCB03E3}" type="presParOf" srcId="{368BDD47-7BBF-4268-B725-A931F47E3957}" destId="{F2D2FCBC-DD53-4176-9758-36459A60C678}" srcOrd="1" destOrd="0" presId="urn:microsoft.com/office/officeart/2005/8/layout/hierarchy3"/>
    <dgm:cxn modelId="{E953D22D-E4A1-48D3-9C63-2C9070745D57}" type="presParOf" srcId="{9F7B058D-7404-4368-900F-E7D50BCA86B0}" destId="{1961F49E-D2B1-4CA3-89BA-6824BAB7AA2E}" srcOrd="1" destOrd="0" presId="urn:microsoft.com/office/officeart/2005/8/layout/hierarchy3"/>
    <dgm:cxn modelId="{22420C79-D895-4EDA-8D08-A31C97053B3B}" type="presParOf" srcId="{1961F49E-D2B1-4CA3-89BA-6824BAB7AA2E}" destId="{A1F34896-14D7-403C-9BB4-890BA87379DB}" srcOrd="0" destOrd="0" presId="urn:microsoft.com/office/officeart/2005/8/layout/hierarchy3"/>
    <dgm:cxn modelId="{E525B6D3-383E-4A9A-BED5-AD53E54C80E2}" type="presParOf" srcId="{1961F49E-D2B1-4CA3-89BA-6824BAB7AA2E}" destId="{C61F4480-C4A7-49DE-A521-54BFDE686986}" srcOrd="1" destOrd="0" presId="urn:microsoft.com/office/officeart/2005/8/layout/hierarchy3"/>
    <dgm:cxn modelId="{EF02E222-227C-4142-8024-0B6A9C6FB7DD}" type="presParOf" srcId="{1961F49E-D2B1-4CA3-89BA-6824BAB7AA2E}" destId="{21A3710B-BCE9-4B77-A7AC-FD5CE32D0999}" srcOrd="2" destOrd="0" presId="urn:microsoft.com/office/officeart/2005/8/layout/hierarchy3"/>
    <dgm:cxn modelId="{B07677D0-E003-4C57-8532-95B6D0E03211}" type="presParOf" srcId="{1961F49E-D2B1-4CA3-89BA-6824BAB7AA2E}" destId="{72217A74-FD0E-4459-AB1D-4A494CB63A0F}" srcOrd="3" destOrd="0" presId="urn:microsoft.com/office/officeart/2005/8/layout/hierarchy3"/>
    <dgm:cxn modelId="{FC086757-A033-4F0F-8E64-27B7EC60602A}" type="presParOf" srcId="{1961F49E-D2B1-4CA3-89BA-6824BAB7AA2E}" destId="{9D8335C5-F7B3-4EAD-BE77-CCA1F65D83CC}" srcOrd="4" destOrd="0" presId="urn:microsoft.com/office/officeart/2005/8/layout/hierarchy3"/>
    <dgm:cxn modelId="{8E048BBD-DB03-475A-BD7B-ED08E60D60A2}" type="presParOf" srcId="{1961F49E-D2B1-4CA3-89BA-6824BAB7AA2E}" destId="{C910FCE2-A812-4993-9EFB-E121C1E4862F}" srcOrd="5" destOrd="0" presId="urn:microsoft.com/office/officeart/2005/8/layout/hierarchy3"/>
    <dgm:cxn modelId="{46529825-44B0-45EA-9BE2-DA0A8E2F48A8}" type="presParOf" srcId="{C2DE9C87-1776-434E-9919-77105D0AC058}" destId="{C2A498E2-DD0F-49B7-9C37-CD99624B3A0E}" srcOrd="1" destOrd="0" presId="urn:microsoft.com/office/officeart/2005/8/layout/hierarchy3"/>
    <dgm:cxn modelId="{88C595BD-6A0F-4139-A55F-FD9D8528C03D}" type="presParOf" srcId="{C2A498E2-DD0F-49B7-9C37-CD99624B3A0E}" destId="{113366DB-9332-4D23-B78E-467C94021C5C}" srcOrd="0" destOrd="0" presId="urn:microsoft.com/office/officeart/2005/8/layout/hierarchy3"/>
    <dgm:cxn modelId="{90E584A3-39E5-49ED-B034-E711DA1FD193}" type="presParOf" srcId="{113366DB-9332-4D23-B78E-467C94021C5C}" destId="{3BA80202-4E11-485E-A083-774E9475097F}" srcOrd="0" destOrd="0" presId="urn:microsoft.com/office/officeart/2005/8/layout/hierarchy3"/>
    <dgm:cxn modelId="{F2B316F3-6061-4193-A4EE-D3442A03ABD7}" type="presParOf" srcId="{113366DB-9332-4D23-B78E-467C94021C5C}" destId="{D8B8AF09-433F-4CD9-9883-91D3E74F8BA9}" srcOrd="1" destOrd="0" presId="urn:microsoft.com/office/officeart/2005/8/layout/hierarchy3"/>
    <dgm:cxn modelId="{4CE8D236-DE49-4714-9752-04E851BB48D3}" type="presParOf" srcId="{C2A498E2-DD0F-49B7-9C37-CD99624B3A0E}" destId="{B596E645-E2B8-4801-8B9E-6B510F2E315A}" srcOrd="1" destOrd="0" presId="urn:microsoft.com/office/officeart/2005/8/layout/hierarchy3"/>
    <dgm:cxn modelId="{2AA0D4FD-8971-4104-8545-7E37339ABBED}" type="presParOf" srcId="{B596E645-E2B8-4801-8B9E-6B510F2E315A}" destId="{29B42216-7FCC-4133-87EE-E2EF2A0C849E}" srcOrd="0" destOrd="0" presId="urn:microsoft.com/office/officeart/2005/8/layout/hierarchy3"/>
    <dgm:cxn modelId="{9B31157C-589E-4659-B7D1-40109C060FBE}" type="presParOf" srcId="{B596E645-E2B8-4801-8B9E-6B510F2E315A}" destId="{45FD8157-7FE4-4520-B6DF-FDA64AD9567D}" srcOrd="1" destOrd="0" presId="urn:microsoft.com/office/officeart/2005/8/layout/hierarchy3"/>
    <dgm:cxn modelId="{621272F4-08D3-46DF-A1B9-A5053828D107}" type="presParOf" srcId="{B596E645-E2B8-4801-8B9E-6B510F2E315A}" destId="{E6F83184-0F6A-45C7-B9EE-0CBCC790D869}" srcOrd="2" destOrd="0" presId="urn:microsoft.com/office/officeart/2005/8/layout/hierarchy3"/>
    <dgm:cxn modelId="{161E928C-4483-495A-9426-110B356F2E34}" type="presParOf" srcId="{B596E645-E2B8-4801-8B9E-6B510F2E315A}" destId="{DF490433-99F6-41CB-83E9-43D6EBD76CC4}" srcOrd="3" destOrd="0" presId="urn:microsoft.com/office/officeart/2005/8/layout/hierarchy3"/>
    <dgm:cxn modelId="{9F7166FB-CE56-492C-8086-3BAE1722FFBA}" type="presParOf" srcId="{B596E645-E2B8-4801-8B9E-6B510F2E315A}" destId="{3A8B11F9-C8D0-464E-90C8-843C956E7B81}" srcOrd="4" destOrd="0" presId="urn:microsoft.com/office/officeart/2005/8/layout/hierarchy3"/>
    <dgm:cxn modelId="{3E02730F-1443-4075-A6D0-4A0CB940AE22}" type="presParOf" srcId="{B596E645-E2B8-4801-8B9E-6B510F2E315A}" destId="{733F9149-3353-418B-A3FC-7595C359007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23E2E6-E07B-437D-B857-AC656FF5AE26}">
      <dsp:nvSpPr>
        <dsp:cNvPr id="0" name=""/>
        <dsp:cNvSpPr/>
      </dsp:nvSpPr>
      <dsp:spPr>
        <a:xfrm>
          <a:off x="1024492" y="2324"/>
          <a:ext cx="2214656" cy="110732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Hıslı</a:t>
          </a:r>
          <a:r>
            <a:rPr lang="tr-TR" sz="20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Etkili </a:t>
          </a:r>
          <a:r>
            <a:rPr lang="tr-TR" sz="20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2000" b="1" kern="1200" dirty="0">
            <a:solidFill>
              <a:schemeClr val="bg1"/>
            </a:solidFill>
            <a:latin typeface="Bradley Hand ITC" panose="03070402050302030203" pitchFamily="66" charset="0"/>
          </a:endParaRPr>
        </a:p>
      </dsp:txBody>
      <dsp:txXfrm>
        <a:off x="1024492" y="2324"/>
        <a:ext cx="2214656" cy="1107328"/>
      </dsp:txXfrm>
    </dsp:sp>
    <dsp:sp modelId="{A1F34896-14D7-403C-9BB4-890BA87379DB}">
      <dsp:nvSpPr>
        <dsp:cNvPr id="0" name=""/>
        <dsp:cNvSpPr/>
      </dsp:nvSpPr>
      <dsp:spPr>
        <a:xfrm>
          <a:off x="1245958" y="1109652"/>
          <a:ext cx="221465" cy="83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496"/>
              </a:lnTo>
              <a:lnTo>
                <a:pt x="221465" y="8304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4480-C4A7-49DE-A521-54BFDE686986}">
      <dsp:nvSpPr>
        <dsp:cNvPr id="0" name=""/>
        <dsp:cNvSpPr/>
      </dsp:nvSpPr>
      <dsp:spPr>
        <a:xfrm>
          <a:off x="1467424" y="138648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lispro</a:t>
          </a:r>
          <a:endParaRPr lang="tr-TR" sz="2400" b="1" kern="1200" dirty="0">
            <a:latin typeface="Bradley Hand ITC" panose="03070402050302030203" pitchFamily="66" charset="0"/>
          </a:endParaRPr>
        </a:p>
      </dsp:txBody>
      <dsp:txXfrm>
        <a:off x="1467424" y="1386484"/>
        <a:ext cx="1771724" cy="1107328"/>
      </dsp:txXfrm>
    </dsp:sp>
    <dsp:sp modelId="{21A3710B-BCE9-4B77-A7AC-FD5CE32D0999}">
      <dsp:nvSpPr>
        <dsp:cNvPr id="0" name=""/>
        <dsp:cNvSpPr/>
      </dsp:nvSpPr>
      <dsp:spPr>
        <a:xfrm>
          <a:off x="1245958" y="1109652"/>
          <a:ext cx="221465" cy="2214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656"/>
              </a:lnTo>
              <a:lnTo>
                <a:pt x="221465" y="221465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17A74-FD0E-4459-AB1D-4A494CB63A0F}">
      <dsp:nvSpPr>
        <dsp:cNvPr id="0" name=""/>
        <dsp:cNvSpPr/>
      </dsp:nvSpPr>
      <dsp:spPr>
        <a:xfrm>
          <a:off x="1467424" y="277064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i="0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i="0" kern="1200" dirty="0" smtClean="0">
              <a:latin typeface="Bradley Hand ITC" panose="03070402050302030203" pitchFamily="66" charset="0"/>
            </a:rPr>
            <a:t> </a:t>
          </a:r>
          <a:r>
            <a:rPr lang="tr-TR" sz="2400" b="1" i="0" kern="1200" dirty="0" err="1" smtClean="0">
              <a:latin typeface="Bradley Hand ITC" panose="03070402050302030203" pitchFamily="66" charset="0"/>
            </a:rPr>
            <a:t>aspart</a:t>
          </a:r>
          <a:endParaRPr lang="tr-TR" sz="2400" b="1" i="0" kern="1200" dirty="0">
            <a:latin typeface="Bradley Hand ITC" panose="03070402050302030203" pitchFamily="66" charset="0"/>
          </a:endParaRPr>
        </a:p>
      </dsp:txBody>
      <dsp:txXfrm>
        <a:off x="1467424" y="2770644"/>
        <a:ext cx="1771724" cy="1107328"/>
      </dsp:txXfrm>
    </dsp:sp>
    <dsp:sp modelId="{A87D2ED6-BA00-4502-B79C-F651EA569BAC}">
      <dsp:nvSpPr>
        <dsp:cNvPr id="0" name=""/>
        <dsp:cNvSpPr/>
      </dsp:nvSpPr>
      <dsp:spPr>
        <a:xfrm>
          <a:off x="1245958" y="1109652"/>
          <a:ext cx="221465" cy="3598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8816"/>
              </a:lnTo>
              <a:lnTo>
                <a:pt x="221465" y="359881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8FC49-A2B1-42EA-BE79-64E7C6BD5685}">
      <dsp:nvSpPr>
        <dsp:cNvPr id="0" name=""/>
        <dsp:cNvSpPr/>
      </dsp:nvSpPr>
      <dsp:spPr>
        <a:xfrm>
          <a:off x="1467424" y="415480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glulisine</a:t>
          </a:r>
          <a:endParaRPr lang="tr-TR" sz="2400" b="1" kern="1200" dirty="0">
            <a:latin typeface="Bradley Hand ITC" panose="03070402050302030203" pitchFamily="66" charset="0"/>
          </a:endParaRPr>
        </a:p>
      </dsp:txBody>
      <dsp:txXfrm>
        <a:off x="1467424" y="4154804"/>
        <a:ext cx="1771724" cy="1107328"/>
      </dsp:txXfrm>
    </dsp:sp>
    <dsp:sp modelId="{3BA80202-4E11-485E-A083-774E9475097F}">
      <dsp:nvSpPr>
        <dsp:cNvPr id="0" name=""/>
        <dsp:cNvSpPr/>
      </dsp:nvSpPr>
      <dsp:spPr>
        <a:xfrm>
          <a:off x="3792813" y="2324"/>
          <a:ext cx="2214656" cy="110732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Kısa etkili </a:t>
          </a:r>
          <a:r>
            <a:rPr lang="tr-TR" sz="31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endParaRPr lang="tr-TR" sz="3100" kern="1200" dirty="0"/>
        </a:p>
      </dsp:txBody>
      <dsp:txXfrm>
        <a:off x="3792813" y="2324"/>
        <a:ext cx="2214656" cy="1107328"/>
      </dsp:txXfrm>
    </dsp:sp>
    <dsp:sp modelId="{29B42216-7FCC-4133-87EE-E2EF2A0C849E}">
      <dsp:nvSpPr>
        <dsp:cNvPr id="0" name=""/>
        <dsp:cNvSpPr/>
      </dsp:nvSpPr>
      <dsp:spPr>
        <a:xfrm>
          <a:off x="4014278" y="1109652"/>
          <a:ext cx="221465" cy="83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496"/>
              </a:lnTo>
              <a:lnTo>
                <a:pt x="221465" y="8304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D8157-7FE4-4520-B6DF-FDA64AD9567D}">
      <dsp:nvSpPr>
        <dsp:cNvPr id="0" name=""/>
        <dsp:cNvSpPr/>
      </dsp:nvSpPr>
      <dsp:spPr>
        <a:xfrm>
          <a:off x="4235744" y="1386484"/>
          <a:ext cx="1771724" cy="110732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err="1" smtClean="0">
              <a:latin typeface="Bradley Hand ITC" panose="03070402050302030203" pitchFamily="66" charset="0"/>
            </a:rPr>
            <a:t>Regular</a:t>
          </a:r>
          <a:r>
            <a:rPr lang="tr-TR" sz="3100" b="1" kern="1200" dirty="0" smtClean="0">
              <a:latin typeface="Bradley Hand ITC" panose="03070402050302030203" pitchFamily="66" charset="0"/>
            </a:rPr>
            <a:t> </a:t>
          </a:r>
          <a:r>
            <a:rPr lang="tr-TR" sz="31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3100" b="1" kern="1200" dirty="0" smtClean="0">
              <a:latin typeface="Bradley Hand ITC" panose="03070402050302030203" pitchFamily="66" charset="0"/>
            </a:rPr>
            <a:t> </a:t>
          </a:r>
          <a:endParaRPr lang="tr-TR" sz="3100" kern="1200" dirty="0"/>
        </a:p>
      </dsp:txBody>
      <dsp:txXfrm>
        <a:off x="4235744" y="1386484"/>
        <a:ext cx="1771724" cy="110732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23E2E6-E07B-437D-B857-AC656FF5AE26}">
      <dsp:nvSpPr>
        <dsp:cNvPr id="0" name=""/>
        <dsp:cNvSpPr/>
      </dsp:nvSpPr>
      <dsp:spPr>
        <a:xfrm>
          <a:off x="1256239" y="3820"/>
          <a:ext cx="2213396" cy="110669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Orta ve uzun etki süreli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insulins</a:t>
          </a:r>
          <a:endParaRPr lang="tr-TR" sz="2200" kern="1200" dirty="0"/>
        </a:p>
      </dsp:txBody>
      <dsp:txXfrm>
        <a:off x="1256239" y="3820"/>
        <a:ext cx="2213396" cy="1106698"/>
      </dsp:txXfrm>
    </dsp:sp>
    <dsp:sp modelId="{A1F34896-14D7-403C-9BB4-890BA87379DB}">
      <dsp:nvSpPr>
        <dsp:cNvPr id="0" name=""/>
        <dsp:cNvSpPr/>
      </dsp:nvSpPr>
      <dsp:spPr>
        <a:xfrm>
          <a:off x="1477579" y="1110519"/>
          <a:ext cx="221339" cy="830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023"/>
              </a:lnTo>
              <a:lnTo>
                <a:pt x="221339" y="830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4480-C4A7-49DE-A521-54BFDE686986}">
      <dsp:nvSpPr>
        <dsp:cNvPr id="0" name=""/>
        <dsp:cNvSpPr/>
      </dsp:nvSpPr>
      <dsp:spPr>
        <a:xfrm>
          <a:off x="1698918" y="1387193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NPH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(I)</a:t>
          </a:r>
          <a:endParaRPr lang="tr-TR" sz="2400" kern="1200" dirty="0"/>
        </a:p>
      </dsp:txBody>
      <dsp:txXfrm>
        <a:off x="1698918" y="1387193"/>
        <a:ext cx="1770717" cy="1106698"/>
      </dsp:txXfrm>
    </dsp:sp>
    <dsp:sp modelId="{21A3710B-BCE9-4B77-A7AC-FD5CE32D0999}">
      <dsp:nvSpPr>
        <dsp:cNvPr id="0" name=""/>
        <dsp:cNvSpPr/>
      </dsp:nvSpPr>
      <dsp:spPr>
        <a:xfrm>
          <a:off x="1477579" y="1110519"/>
          <a:ext cx="221339" cy="22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396"/>
              </a:lnTo>
              <a:lnTo>
                <a:pt x="221339" y="22133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17A74-FD0E-4459-AB1D-4A494CB63A0F}">
      <dsp:nvSpPr>
        <dsp:cNvPr id="0" name=""/>
        <dsp:cNvSpPr/>
      </dsp:nvSpPr>
      <dsp:spPr>
        <a:xfrm>
          <a:off x="1698918" y="2770566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glargine</a:t>
          </a:r>
          <a:r>
            <a:rPr lang="tr-TR" sz="2400" b="1" kern="1200" dirty="0" smtClean="0">
              <a:latin typeface="Bradley Hand ITC" panose="03070402050302030203" pitchFamily="66" charset="0"/>
            </a:rPr>
            <a:t> (L)</a:t>
          </a:r>
          <a:endParaRPr lang="tr-TR" sz="2400" kern="1200" dirty="0"/>
        </a:p>
      </dsp:txBody>
      <dsp:txXfrm>
        <a:off x="1698918" y="2770566"/>
        <a:ext cx="1770717" cy="1106698"/>
      </dsp:txXfrm>
    </dsp:sp>
    <dsp:sp modelId="{9D8335C5-F7B3-4EAD-BE77-CCA1F65D83CC}">
      <dsp:nvSpPr>
        <dsp:cNvPr id="0" name=""/>
        <dsp:cNvSpPr/>
      </dsp:nvSpPr>
      <dsp:spPr>
        <a:xfrm>
          <a:off x="1477579" y="1110519"/>
          <a:ext cx="221339" cy="359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769"/>
              </a:lnTo>
              <a:lnTo>
                <a:pt x="221339" y="35967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0FCE2-A812-4993-9EFB-E121C1E4862F}">
      <dsp:nvSpPr>
        <dsp:cNvPr id="0" name=""/>
        <dsp:cNvSpPr/>
      </dsp:nvSpPr>
      <dsp:spPr>
        <a:xfrm>
          <a:off x="1698918" y="4153938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Insulin</a:t>
          </a:r>
          <a:r>
            <a:rPr lang="tr-TR" sz="2400" b="1" kern="1200" dirty="0" smtClean="0">
              <a:latin typeface="Bradley Hand ITC" panose="03070402050302030203" pitchFamily="66" charset="0"/>
            </a:rPr>
            <a:t>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detemir</a:t>
          </a:r>
          <a:r>
            <a:rPr lang="tr-TR" sz="2400" b="1" kern="1200" dirty="0" smtClean="0">
              <a:latin typeface="Bradley Hand ITC" panose="03070402050302030203" pitchFamily="66" charset="0"/>
            </a:rPr>
            <a:t> (L)</a:t>
          </a:r>
        </a:p>
      </dsp:txBody>
      <dsp:txXfrm>
        <a:off x="1698918" y="4153938"/>
        <a:ext cx="1770717" cy="1106698"/>
      </dsp:txXfrm>
    </dsp:sp>
    <dsp:sp modelId="{3BA80202-4E11-485E-A083-774E9475097F}">
      <dsp:nvSpPr>
        <dsp:cNvPr id="0" name=""/>
        <dsp:cNvSpPr/>
      </dsp:nvSpPr>
      <dsp:spPr>
        <a:xfrm>
          <a:off x="4022985" y="3820"/>
          <a:ext cx="2213396" cy="1106698"/>
        </a:xfrm>
        <a:prstGeom prst="roundRect">
          <a:avLst>
            <a:gd name="adj" fmla="val 10000"/>
          </a:avLst>
        </a:prstGeom>
        <a:solidFill>
          <a:schemeClr val="tx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</a:t>
          </a:r>
          <a:r>
            <a:rPr lang="tr-TR" sz="2200" b="1" kern="1200" dirty="0" err="1" smtClean="0">
              <a:solidFill>
                <a:schemeClr val="bg1"/>
              </a:solidFill>
              <a:latin typeface="Bradley Hand ITC" panose="03070402050302030203" pitchFamily="66" charset="0"/>
            </a:rPr>
            <a:t>insulin</a:t>
          </a:r>
          <a:r>
            <a:rPr lang="tr-TR" sz="2200" b="1" kern="1200" dirty="0" smtClean="0">
              <a:solidFill>
                <a:schemeClr val="bg1"/>
              </a:solidFill>
              <a:latin typeface="Bradley Hand ITC" panose="03070402050302030203" pitchFamily="66" charset="0"/>
            </a:rPr>
            <a:t> karışımları</a:t>
          </a:r>
          <a:endParaRPr lang="tr-TR" sz="2200" kern="1200" dirty="0"/>
        </a:p>
      </dsp:txBody>
      <dsp:txXfrm>
        <a:off x="4022985" y="3820"/>
        <a:ext cx="2213396" cy="1106698"/>
      </dsp:txXfrm>
    </dsp:sp>
    <dsp:sp modelId="{29B42216-7FCC-4133-87EE-E2EF2A0C849E}">
      <dsp:nvSpPr>
        <dsp:cNvPr id="0" name=""/>
        <dsp:cNvSpPr/>
      </dsp:nvSpPr>
      <dsp:spPr>
        <a:xfrm>
          <a:off x="4244324" y="1110519"/>
          <a:ext cx="221339" cy="830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0023"/>
              </a:lnTo>
              <a:lnTo>
                <a:pt x="221339" y="83002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D8157-7FE4-4520-B6DF-FDA64AD9567D}">
      <dsp:nvSpPr>
        <dsp:cNvPr id="0" name=""/>
        <dsp:cNvSpPr/>
      </dsp:nvSpPr>
      <dsp:spPr>
        <a:xfrm>
          <a:off x="4465664" y="1387193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70 NPH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30 </a:t>
          </a:r>
          <a:r>
            <a:rPr lang="tr-TR" sz="2400" b="1" kern="1200" dirty="0" err="1" smtClean="0">
              <a:latin typeface="Bradley Hand ITC" panose="03070402050302030203" pitchFamily="66" charset="0"/>
            </a:rPr>
            <a:t>Regular</a:t>
          </a:r>
          <a:endParaRPr lang="tr-TR" sz="2400" kern="1200" dirty="0"/>
        </a:p>
      </dsp:txBody>
      <dsp:txXfrm>
        <a:off x="4465664" y="1387193"/>
        <a:ext cx="1770717" cy="1106698"/>
      </dsp:txXfrm>
    </dsp:sp>
    <dsp:sp modelId="{E6F83184-0F6A-45C7-B9EE-0CBCC790D869}">
      <dsp:nvSpPr>
        <dsp:cNvPr id="0" name=""/>
        <dsp:cNvSpPr/>
      </dsp:nvSpPr>
      <dsp:spPr>
        <a:xfrm>
          <a:off x="4244324" y="1110519"/>
          <a:ext cx="221339" cy="2213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396"/>
              </a:lnTo>
              <a:lnTo>
                <a:pt x="221339" y="221339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90433-99F6-41CB-83E9-43D6EBD76CC4}">
      <dsp:nvSpPr>
        <dsp:cNvPr id="0" name=""/>
        <dsp:cNvSpPr/>
      </dsp:nvSpPr>
      <dsp:spPr>
        <a:xfrm>
          <a:off x="4465664" y="2770566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75/25 NPL,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Lispro</a:t>
          </a:r>
          <a:endParaRPr lang="tr-TR" sz="2400" kern="1200" dirty="0"/>
        </a:p>
      </dsp:txBody>
      <dsp:txXfrm>
        <a:off x="4465664" y="2770566"/>
        <a:ext cx="1770717" cy="1106698"/>
      </dsp:txXfrm>
    </dsp:sp>
    <dsp:sp modelId="{3A8B11F9-C8D0-464E-90C8-843C956E7B81}">
      <dsp:nvSpPr>
        <dsp:cNvPr id="0" name=""/>
        <dsp:cNvSpPr/>
      </dsp:nvSpPr>
      <dsp:spPr>
        <a:xfrm>
          <a:off x="4244324" y="1110519"/>
          <a:ext cx="221339" cy="3596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6769"/>
              </a:lnTo>
              <a:lnTo>
                <a:pt x="221339" y="35967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F9149-3353-418B-A3FC-7595C3590075}">
      <dsp:nvSpPr>
        <dsp:cNvPr id="0" name=""/>
        <dsp:cNvSpPr/>
      </dsp:nvSpPr>
      <dsp:spPr>
        <a:xfrm>
          <a:off x="4465664" y="4153938"/>
          <a:ext cx="1770717" cy="110669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Bradley Hand ITC" panose="03070402050302030203" pitchFamily="66" charset="0"/>
            </a:rPr>
            <a:t>70/30 NPA,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 smtClean="0">
              <a:latin typeface="Bradley Hand ITC" panose="03070402050302030203" pitchFamily="66" charset="0"/>
            </a:rPr>
            <a:t>Aspart</a:t>
          </a:r>
          <a:endParaRPr lang="tr-TR" sz="2400" b="1" kern="1200" dirty="0" smtClean="0">
            <a:latin typeface="Bradley Hand ITC" panose="03070402050302030203" pitchFamily="66" charset="0"/>
          </a:endParaRPr>
        </a:p>
      </dsp:txBody>
      <dsp:txXfrm>
        <a:off x="4465664" y="4153938"/>
        <a:ext cx="1770717" cy="1106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18F24-B9C9-4016-83AE-64B12C495AFE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F4F41-F19E-4828-9404-8424DD2B31F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0853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9EE29-B47D-4567-AFBA-4B6FDA44BC3D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230F0-83E1-4BC4-B962-87E707B3FD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md.com/drugs/2/drug-17406/pioglitazone+oral/details" TargetMode="External"/><Relationship Id="rId2" Type="http://schemas.openxmlformats.org/officeDocument/2006/relationships/hyperlink" Target="https://www.webmd.com/drugs/mono-7061-METFORMIN+-+ORAL.aspx?drugid=11285&amp;drugname=Metformin+O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ebmd.com/drugs/2/drug-148074/janumet+oral/details" TargetMode="External"/><Relationship Id="rId5" Type="http://schemas.openxmlformats.org/officeDocument/2006/relationships/hyperlink" Target="https://www.webmd.com/drugs/2/drug-145704/januvia+oral/details" TargetMode="External"/><Relationship Id="rId4" Type="http://schemas.openxmlformats.org/officeDocument/2006/relationships/hyperlink" Target="https://www.webmd.com/drugs/2/drug-145697/sitagliptin+oral/details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DİYABET, İNSULİN VE ORAL ANTİDİABETİKLER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15529" y="5113152"/>
            <a:ext cx="5698565" cy="1484872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Ebru </a:t>
            </a:r>
            <a:r>
              <a:rPr lang="tr-TR" dirty="0" err="1" smtClean="0"/>
              <a:t>Arıoğlu</a:t>
            </a:r>
            <a:r>
              <a:rPr lang="tr-TR" dirty="0" smtClean="0"/>
              <a:t> İnan, </a:t>
            </a:r>
            <a:r>
              <a:rPr lang="tr-TR" dirty="0" err="1" smtClean="0"/>
              <a:t>PhD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Prediabet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Açlık kan şekeri:100-125mg/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75g OGTT sonucu 2.saat kan şekeri 140-199mg/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HbA1C %5.7-6.5 dur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Açlık kan şekeri 126mg/</a:t>
            </a:r>
            <a:r>
              <a:rPr lang="tr-TR" dirty="0" err="1" smtClean="0"/>
              <a:t>dl</a:t>
            </a:r>
            <a:r>
              <a:rPr lang="tr-TR" dirty="0" smtClean="0"/>
              <a:t> ve üstüdür</a:t>
            </a:r>
          </a:p>
          <a:p>
            <a:r>
              <a:rPr lang="tr-TR" dirty="0" smtClean="0"/>
              <a:t>75g OGTT sonucu 2.saat kan şekeri 200mg/</a:t>
            </a:r>
            <a:r>
              <a:rPr lang="tr-TR" dirty="0" err="1" smtClean="0"/>
              <a:t>dl’den</a:t>
            </a:r>
            <a:r>
              <a:rPr lang="tr-TR" dirty="0" smtClean="0"/>
              <a:t> fazladır</a:t>
            </a:r>
          </a:p>
          <a:p>
            <a:r>
              <a:rPr lang="tr-TR" dirty="0" smtClean="0"/>
              <a:t>HbA1C %6.5 ya da daha fazladır</a:t>
            </a:r>
          </a:p>
          <a:p>
            <a:r>
              <a:rPr lang="tr-TR" dirty="0" smtClean="0"/>
              <a:t>Rastgele kan şekeri değeri 200mg/</a:t>
            </a:r>
            <a:r>
              <a:rPr lang="tr-TR" dirty="0" err="1" smtClean="0"/>
              <a:t>dl</a:t>
            </a:r>
            <a:r>
              <a:rPr lang="tr-TR" dirty="0" smtClean="0"/>
              <a:t> ya da üstüdür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Diabetin</a:t>
            </a:r>
            <a:r>
              <a:rPr lang="tr-TR" dirty="0" smtClean="0"/>
              <a:t> komplikasyonları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Periferal</a:t>
            </a:r>
            <a:r>
              <a:rPr lang="tr-TR" dirty="0" smtClean="0"/>
              <a:t> </a:t>
            </a:r>
            <a:r>
              <a:rPr lang="tr-TR" dirty="0" err="1" smtClean="0"/>
              <a:t>nöropati</a:t>
            </a:r>
            <a:endParaRPr lang="tr-TR" dirty="0" smtClean="0"/>
          </a:p>
          <a:p>
            <a:r>
              <a:rPr lang="tr-TR" dirty="0" smtClean="0"/>
              <a:t>İnme</a:t>
            </a:r>
          </a:p>
          <a:p>
            <a:r>
              <a:rPr lang="tr-TR" dirty="0" smtClean="0"/>
              <a:t>Kalp krizi</a:t>
            </a:r>
          </a:p>
          <a:p>
            <a:r>
              <a:rPr lang="tr-TR" dirty="0" err="1" smtClean="0"/>
              <a:t>Pariferik</a:t>
            </a:r>
            <a:r>
              <a:rPr lang="tr-TR" dirty="0" smtClean="0"/>
              <a:t> arter hastalığı</a:t>
            </a:r>
          </a:p>
          <a:p>
            <a:r>
              <a:rPr lang="tr-TR" dirty="0" err="1" smtClean="0"/>
              <a:t>Diabetik</a:t>
            </a:r>
            <a:r>
              <a:rPr lang="tr-TR" dirty="0" smtClean="0"/>
              <a:t> </a:t>
            </a:r>
            <a:r>
              <a:rPr lang="tr-TR" dirty="0" err="1" smtClean="0"/>
              <a:t>retinopati</a:t>
            </a:r>
            <a:endParaRPr lang="tr-TR" dirty="0" smtClean="0"/>
          </a:p>
          <a:p>
            <a:r>
              <a:rPr lang="tr-TR" dirty="0" smtClean="0"/>
              <a:t>Katarakt</a:t>
            </a:r>
          </a:p>
          <a:p>
            <a:r>
              <a:rPr lang="tr-TR" dirty="0" smtClean="0"/>
              <a:t>Glokom</a:t>
            </a:r>
          </a:p>
          <a:p>
            <a:r>
              <a:rPr lang="tr-TR" dirty="0" err="1" smtClean="0"/>
              <a:t>Diabetik</a:t>
            </a:r>
            <a:r>
              <a:rPr lang="tr-TR" dirty="0" smtClean="0"/>
              <a:t> ayak</a:t>
            </a:r>
          </a:p>
          <a:p>
            <a:r>
              <a:rPr lang="tr-TR" dirty="0" err="1" smtClean="0"/>
              <a:t>Diabetik</a:t>
            </a:r>
            <a:r>
              <a:rPr lang="tr-TR" dirty="0" smtClean="0"/>
              <a:t> </a:t>
            </a:r>
            <a:r>
              <a:rPr lang="tr-TR" dirty="0" err="1" smtClean="0"/>
              <a:t>nefropati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Tip 1 </a:t>
            </a:r>
            <a:r>
              <a:rPr lang="tr-TR" dirty="0" err="1" smtClean="0"/>
              <a:t>diabet</a:t>
            </a:r>
            <a:r>
              <a:rPr lang="tr-TR" dirty="0" smtClean="0"/>
              <a:t> tedavisi </a:t>
            </a:r>
            <a:r>
              <a:rPr lang="tr-TR" dirty="0" err="1" smtClean="0"/>
              <a:t>insulin</a:t>
            </a:r>
            <a:r>
              <a:rPr lang="tr-TR" dirty="0" smtClean="0"/>
              <a:t> ile yapılır</a:t>
            </a:r>
          </a:p>
          <a:p>
            <a:r>
              <a:rPr lang="tr-TR" dirty="0" err="1" smtClean="0"/>
              <a:t>İnsulini</a:t>
            </a:r>
            <a:r>
              <a:rPr lang="tr-TR" dirty="0" smtClean="0"/>
              <a:t> </a:t>
            </a:r>
            <a:r>
              <a:rPr lang="tr-TR" dirty="0" err="1" smtClean="0"/>
              <a:t>Banting</a:t>
            </a:r>
            <a:r>
              <a:rPr lang="tr-TR" dirty="0" smtClean="0"/>
              <a:t> ve </a:t>
            </a:r>
            <a:r>
              <a:rPr lang="tr-TR" dirty="0" err="1" smtClean="0"/>
              <a:t>Best</a:t>
            </a:r>
            <a:r>
              <a:rPr lang="tr-TR" dirty="0" smtClean="0"/>
              <a:t> adlı araştırıcılar  </a:t>
            </a:r>
            <a:r>
              <a:rPr lang="tr-TR" dirty="0" smtClean="0"/>
              <a:t>bulmuştur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None/>
            </a:pPr>
            <a:r>
              <a:rPr lang="tr-TR" dirty="0" smtClean="0"/>
              <a:t>   Beta hücreye GLUT2 aracılığıyla </a:t>
            </a:r>
            <a:r>
              <a:rPr lang="tr-TR" dirty="0" err="1" smtClean="0"/>
              <a:t>glukoz</a:t>
            </a:r>
            <a:r>
              <a:rPr lang="tr-TR" dirty="0" smtClean="0"/>
              <a:t> alınır, bu </a:t>
            </a:r>
            <a:r>
              <a:rPr lang="tr-TR" dirty="0" err="1" smtClean="0"/>
              <a:t>glukoz</a:t>
            </a:r>
            <a:r>
              <a:rPr lang="tr-TR" dirty="0" smtClean="0"/>
              <a:t> </a:t>
            </a:r>
            <a:r>
              <a:rPr lang="tr-TR" dirty="0" err="1" smtClean="0"/>
              <a:t>glukokinaz</a:t>
            </a:r>
            <a:r>
              <a:rPr lang="tr-TR" dirty="0" smtClean="0"/>
              <a:t> enzimi ile </a:t>
            </a:r>
            <a:r>
              <a:rPr lang="tr-TR" dirty="0" err="1" smtClean="0"/>
              <a:t>glukoz</a:t>
            </a:r>
            <a:r>
              <a:rPr lang="tr-TR" dirty="0" smtClean="0"/>
              <a:t>-6-fosfata dönüşür, oluşan ATP sonucu ATP duyarlı K+ kanalları kapanır, </a:t>
            </a:r>
            <a:r>
              <a:rPr lang="tr-TR" dirty="0" err="1" smtClean="0"/>
              <a:t>depolarizasyon</a:t>
            </a:r>
            <a:r>
              <a:rPr lang="tr-TR" dirty="0" smtClean="0"/>
              <a:t> olur, </a:t>
            </a:r>
            <a:r>
              <a:rPr lang="tr-TR" dirty="0" err="1" smtClean="0"/>
              <a:t>Ca</a:t>
            </a:r>
            <a:r>
              <a:rPr lang="tr-TR" dirty="0" smtClean="0"/>
              <a:t>++ kanalları açılır, hücre içine </a:t>
            </a:r>
            <a:r>
              <a:rPr lang="tr-TR" dirty="0" err="1" smtClean="0"/>
              <a:t>Ca</a:t>
            </a:r>
            <a:r>
              <a:rPr lang="tr-TR" dirty="0" smtClean="0"/>
              <a:t>++ girer, böylece </a:t>
            </a:r>
            <a:r>
              <a:rPr lang="tr-TR" dirty="0" err="1" smtClean="0"/>
              <a:t>insulin</a:t>
            </a:r>
            <a:r>
              <a:rPr lang="tr-TR" dirty="0" smtClean="0"/>
              <a:t> salgılanır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DolaşImda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5-15 </a:t>
            </a:r>
            <a:r>
              <a:rPr lang="el-GR" dirty="0" smtClean="0"/>
              <a:t>μ</a:t>
            </a:r>
            <a:r>
              <a:rPr lang="tr-TR" dirty="0" smtClean="0"/>
              <a:t>U7ml (30-90pmol/L), sağlıklı bireyde</a:t>
            </a:r>
          </a:p>
          <a:p>
            <a:r>
              <a:rPr lang="tr-TR" dirty="0" smtClean="0"/>
              <a:t>Beslenme sonrası 60-90</a:t>
            </a:r>
            <a:r>
              <a:rPr lang="el-GR" dirty="0" smtClean="0"/>
              <a:t>μ</a:t>
            </a:r>
            <a:r>
              <a:rPr lang="tr-TR" dirty="0" smtClean="0"/>
              <a:t>U/</a:t>
            </a:r>
            <a:r>
              <a:rPr lang="tr-TR" dirty="0" err="1" smtClean="0"/>
              <a:t>ml’ye</a:t>
            </a:r>
            <a:r>
              <a:rPr lang="tr-TR" dirty="0" smtClean="0"/>
              <a:t> (360-540pmol/L) yükselir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</a:t>
            </a:r>
            <a:r>
              <a:rPr lang="tr-TR" dirty="0" smtClean="0"/>
              <a:t> </a:t>
            </a:r>
            <a:r>
              <a:rPr lang="tr-TR" dirty="0" err="1" smtClean="0"/>
              <a:t>yIkImI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 ve böbrekte yıkılır</a:t>
            </a:r>
          </a:p>
          <a:p>
            <a:r>
              <a:rPr lang="tr-TR" dirty="0" smtClean="0"/>
              <a:t>Karaciğer %60’nı temizler</a:t>
            </a:r>
          </a:p>
          <a:p>
            <a:r>
              <a:rPr lang="tr-TR" dirty="0" smtClean="0"/>
              <a:t>Böbrekler %35-40’nı temizler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</a:t>
            </a:r>
            <a:r>
              <a:rPr lang="tr-TR" dirty="0" smtClean="0"/>
              <a:t> reseptörü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Birçok dokunun </a:t>
            </a:r>
            <a:r>
              <a:rPr lang="tr-TR" dirty="0" err="1" smtClean="0"/>
              <a:t>membranında</a:t>
            </a:r>
            <a:r>
              <a:rPr lang="tr-TR" dirty="0" smtClean="0"/>
              <a:t> </a:t>
            </a:r>
            <a:r>
              <a:rPr lang="tr-TR" dirty="0" err="1" smtClean="0"/>
              <a:t>insulin</a:t>
            </a:r>
            <a:r>
              <a:rPr lang="tr-TR" dirty="0" smtClean="0"/>
              <a:t> reseptörü bulunur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reseptöre </a:t>
            </a:r>
            <a:r>
              <a:rPr lang="tr-TR" dirty="0" err="1" smtClean="0"/>
              <a:t>pikomolar</a:t>
            </a:r>
            <a:r>
              <a:rPr lang="tr-TR" dirty="0" smtClean="0"/>
              <a:t> düzeyde ve yüksek </a:t>
            </a:r>
            <a:r>
              <a:rPr lang="tr-TR" dirty="0" err="1" smtClean="0"/>
              <a:t>afinite</a:t>
            </a:r>
            <a:r>
              <a:rPr lang="tr-TR" dirty="0" smtClean="0"/>
              <a:t> ile bağlanır</a:t>
            </a:r>
          </a:p>
          <a:p>
            <a:r>
              <a:rPr lang="tr-TR" dirty="0" smtClean="0"/>
              <a:t>Reseptörün  </a:t>
            </a:r>
            <a:r>
              <a:rPr lang="tr-TR" dirty="0" err="1" smtClean="0"/>
              <a:t>kovalent</a:t>
            </a:r>
            <a:r>
              <a:rPr lang="tr-TR" dirty="0" smtClean="0"/>
              <a:t> bağ ile bağlı iki </a:t>
            </a:r>
            <a:r>
              <a:rPr lang="tr-TR" dirty="0" err="1" smtClean="0"/>
              <a:t>heterodimeri</a:t>
            </a:r>
            <a:r>
              <a:rPr lang="tr-TR" dirty="0" smtClean="0"/>
              <a:t> bulunur, her birinde </a:t>
            </a:r>
            <a:r>
              <a:rPr lang="tr-TR" dirty="0" err="1" smtClean="0"/>
              <a:t>hücredışı</a:t>
            </a:r>
            <a:r>
              <a:rPr lang="tr-TR" dirty="0" smtClean="0"/>
              <a:t> bir </a:t>
            </a:r>
            <a:r>
              <a:rPr lang="el-GR" dirty="0" smtClean="0"/>
              <a:t>α</a:t>
            </a:r>
            <a:r>
              <a:rPr lang="tr-TR" dirty="0" smtClean="0"/>
              <a:t> ünitesi bir de </a:t>
            </a:r>
            <a:r>
              <a:rPr lang="tr-TR" dirty="0" err="1" smtClean="0"/>
              <a:t>membrana</a:t>
            </a:r>
            <a:r>
              <a:rPr lang="tr-TR" dirty="0" smtClean="0"/>
              <a:t> gömülü </a:t>
            </a:r>
            <a:r>
              <a:rPr lang="el-GR" dirty="0" smtClean="0"/>
              <a:t>β</a:t>
            </a:r>
            <a:r>
              <a:rPr lang="tr-TR" dirty="0" smtClean="0"/>
              <a:t> ünitesi bulunur</a:t>
            </a:r>
          </a:p>
          <a:p>
            <a:r>
              <a:rPr lang="el-GR" dirty="0" smtClean="0"/>
              <a:t>β</a:t>
            </a:r>
            <a:r>
              <a:rPr lang="tr-TR" dirty="0" smtClean="0"/>
              <a:t> ünitesinin </a:t>
            </a:r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kinaz</a:t>
            </a:r>
            <a:r>
              <a:rPr lang="tr-TR" dirty="0" smtClean="0"/>
              <a:t> özelliği vardır</a:t>
            </a:r>
          </a:p>
          <a:p>
            <a:r>
              <a:rPr lang="el-GR" dirty="0" smtClean="0"/>
              <a:t>α</a:t>
            </a:r>
            <a:r>
              <a:rPr lang="tr-TR" dirty="0" smtClean="0"/>
              <a:t> ünitesine </a:t>
            </a:r>
            <a:r>
              <a:rPr lang="tr-TR" dirty="0" err="1" smtClean="0"/>
              <a:t>insulin</a:t>
            </a:r>
            <a:r>
              <a:rPr lang="tr-TR" dirty="0" smtClean="0"/>
              <a:t> bağlanması reseptörü aktive ederek </a:t>
            </a:r>
            <a:r>
              <a:rPr lang="tr-TR" dirty="0" err="1" smtClean="0"/>
              <a:t>konformasyonel</a:t>
            </a:r>
            <a:r>
              <a:rPr lang="tr-TR" dirty="0" smtClean="0"/>
              <a:t> değişime yol açar, </a:t>
            </a:r>
            <a:r>
              <a:rPr lang="el-GR" dirty="0" smtClean="0"/>
              <a:t>β</a:t>
            </a:r>
            <a:r>
              <a:rPr lang="tr-TR" dirty="0" smtClean="0"/>
              <a:t> ünitelerinin </a:t>
            </a:r>
            <a:r>
              <a:rPr lang="tr-TR" dirty="0" err="1" smtClean="0"/>
              <a:t>birbirne</a:t>
            </a:r>
            <a:r>
              <a:rPr lang="tr-TR" dirty="0" smtClean="0"/>
              <a:t> yaklaşmasını sağlar, </a:t>
            </a:r>
            <a:r>
              <a:rPr lang="el-GR" dirty="0" smtClean="0"/>
              <a:t>β</a:t>
            </a:r>
            <a:r>
              <a:rPr lang="tr-TR" dirty="0" smtClean="0"/>
              <a:t> ünitesindeki </a:t>
            </a:r>
            <a:r>
              <a:rPr lang="tr-TR" dirty="0" err="1" smtClean="0"/>
              <a:t>tirozin</a:t>
            </a:r>
            <a:r>
              <a:rPr lang="tr-TR" dirty="0" smtClean="0"/>
              <a:t> bölgeleri </a:t>
            </a:r>
            <a:r>
              <a:rPr lang="tr-TR" dirty="0" err="1" smtClean="0"/>
              <a:t>fosforillenir</a:t>
            </a:r>
            <a:r>
              <a:rPr lang="tr-TR" dirty="0" smtClean="0"/>
              <a:t>, </a:t>
            </a:r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kinazlar</a:t>
            </a:r>
            <a:r>
              <a:rPr lang="tr-TR" dirty="0" smtClean="0"/>
              <a:t> </a:t>
            </a:r>
            <a:r>
              <a:rPr lang="tr-TR" dirty="0" err="1" smtClean="0"/>
              <a:t>sitoplazmik</a:t>
            </a:r>
            <a:r>
              <a:rPr lang="tr-TR" dirty="0" smtClean="0"/>
              <a:t> proteinlere yönlenir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IRS (</a:t>
            </a:r>
            <a:r>
              <a:rPr lang="tr-TR" dirty="0" err="1" smtClean="0"/>
              <a:t>insulin</a:t>
            </a:r>
            <a:r>
              <a:rPr lang="tr-TR" dirty="0" smtClean="0"/>
              <a:t> reseptör </a:t>
            </a:r>
            <a:r>
              <a:rPr lang="tr-TR" dirty="0" err="1" smtClean="0"/>
              <a:t>substrat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IRS, </a:t>
            </a:r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kinazlar</a:t>
            </a:r>
            <a:r>
              <a:rPr lang="tr-TR" dirty="0" smtClean="0"/>
              <a:t> ile </a:t>
            </a:r>
            <a:r>
              <a:rPr lang="tr-TR" dirty="0" err="1" smtClean="0"/>
              <a:t>fosforillenen</a:t>
            </a:r>
            <a:r>
              <a:rPr lang="tr-TR" dirty="0" smtClean="0"/>
              <a:t> </a:t>
            </a:r>
            <a:r>
              <a:rPr lang="tr-TR" dirty="0" err="1" smtClean="0"/>
              <a:t>sitoplazmik</a:t>
            </a:r>
            <a:r>
              <a:rPr lang="tr-TR" dirty="0" smtClean="0"/>
              <a:t> proteinlerin başında gelir</a:t>
            </a:r>
          </a:p>
          <a:p>
            <a:r>
              <a:rPr lang="tr-TR" dirty="0" err="1" smtClean="0"/>
              <a:t>Fosforile</a:t>
            </a:r>
            <a:r>
              <a:rPr lang="tr-TR" dirty="0" smtClean="0"/>
              <a:t> olduktan sonra IRS enerji metabolizmasında yer alan diğer </a:t>
            </a:r>
            <a:r>
              <a:rPr lang="tr-TR" dirty="0" err="1" smtClean="0"/>
              <a:t>kinazları</a:t>
            </a:r>
            <a:r>
              <a:rPr lang="tr-TR" dirty="0" smtClean="0"/>
              <a:t> aktive eder</a:t>
            </a:r>
          </a:p>
          <a:p>
            <a:r>
              <a:rPr lang="tr-TR" dirty="0" smtClean="0"/>
              <a:t>Aynı zamanda </a:t>
            </a:r>
            <a:r>
              <a:rPr lang="tr-TR" dirty="0" err="1" smtClean="0"/>
              <a:t>mitojenik</a:t>
            </a:r>
            <a:r>
              <a:rPr lang="tr-TR" dirty="0" smtClean="0"/>
              <a:t> yolakları da uyarabilirler (</a:t>
            </a:r>
            <a:r>
              <a:rPr lang="tr-TR" dirty="0" err="1" smtClean="0"/>
              <a:t>Ras</a:t>
            </a:r>
            <a:r>
              <a:rPr lang="tr-TR" dirty="0" smtClean="0"/>
              <a:t>, MAPK sistem…)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İnsulİnİn</a:t>
            </a:r>
            <a:r>
              <a:rPr lang="tr-TR" dirty="0" smtClean="0"/>
              <a:t> hedef </a:t>
            </a:r>
            <a:r>
              <a:rPr lang="tr-TR" dirty="0" err="1" smtClean="0"/>
              <a:t>dokularI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Karaciğer</a:t>
            </a:r>
          </a:p>
          <a:p>
            <a:r>
              <a:rPr lang="tr-TR" dirty="0" smtClean="0"/>
              <a:t>Çizgili kas</a:t>
            </a:r>
          </a:p>
          <a:p>
            <a:r>
              <a:rPr lang="tr-TR" dirty="0" smtClean="0"/>
              <a:t>Yağ dokusu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Dersin hedefleri:</a:t>
            </a:r>
            <a:br>
              <a:rPr lang="tr-T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Pankreastan salgılanan hormonları ve görevlerini sıralamak</a:t>
            </a:r>
          </a:p>
          <a:p>
            <a:r>
              <a:rPr lang="tr-TR" dirty="0" err="1" smtClean="0"/>
              <a:t>Diabeti</a:t>
            </a:r>
            <a:r>
              <a:rPr lang="tr-TR" dirty="0" smtClean="0"/>
              <a:t> tanımlamak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türlerini ve özelliklerini saymak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tedavisinde kullanılan ilaçları gruplandırmak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çeşitlerini saymak</a:t>
            </a:r>
          </a:p>
          <a:p>
            <a:r>
              <a:rPr lang="tr-TR" dirty="0" err="1" smtClean="0"/>
              <a:t>İnsulinin</a:t>
            </a:r>
            <a:r>
              <a:rPr lang="tr-TR" dirty="0" smtClean="0"/>
              <a:t> yan etkilerini ve komplikasyonlarını tanımlamak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antidiabetik</a:t>
            </a:r>
            <a:r>
              <a:rPr lang="tr-TR" dirty="0" smtClean="0"/>
              <a:t> ilaçları sıralamak</a:t>
            </a:r>
          </a:p>
          <a:p>
            <a:r>
              <a:rPr lang="tr-TR" dirty="0" smtClean="0"/>
              <a:t>Her ilaç grubuna özgü özellikleri, etki ve yan etki profilini açıklamak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İnsulinin</a:t>
            </a:r>
            <a:r>
              <a:rPr lang="tr-TR" dirty="0" smtClean="0"/>
              <a:t> reseptörüne bağlanması sonucu </a:t>
            </a:r>
            <a:r>
              <a:rPr lang="tr-TR" dirty="0" err="1" smtClean="0"/>
              <a:t>glukoz</a:t>
            </a:r>
            <a:r>
              <a:rPr lang="tr-TR" dirty="0" smtClean="0"/>
              <a:t> taşıyıcıları olan GLUT </a:t>
            </a:r>
            <a:r>
              <a:rPr lang="tr-TR" dirty="0" err="1" smtClean="0"/>
              <a:t>lar</a:t>
            </a:r>
            <a:r>
              <a:rPr lang="tr-TR" dirty="0" smtClean="0"/>
              <a:t> </a:t>
            </a:r>
            <a:r>
              <a:rPr lang="tr-TR" dirty="0" err="1" smtClean="0"/>
              <a:t>membrana</a:t>
            </a:r>
            <a:r>
              <a:rPr lang="tr-TR" dirty="0" smtClean="0"/>
              <a:t> hareket eder, bu şekilde bir kapı görevi görerek </a:t>
            </a:r>
            <a:r>
              <a:rPr lang="tr-TR" dirty="0" err="1" smtClean="0"/>
              <a:t>glukozun</a:t>
            </a:r>
            <a:r>
              <a:rPr lang="tr-TR" dirty="0" smtClean="0"/>
              <a:t> hücre içine alınmasını sağlar.</a:t>
            </a:r>
          </a:p>
          <a:p>
            <a:r>
              <a:rPr lang="tr-TR" dirty="0" smtClean="0"/>
              <a:t>GLUT1 (tüm dokularda), GLUT2 (pankreas beta hücreleri, karaciğer, böbrek, barsak), GLUT3 (beyin, plasenta), GLUT4 (kas, </a:t>
            </a:r>
            <a:r>
              <a:rPr lang="tr-TR" dirty="0" err="1" smtClean="0"/>
              <a:t>adipoz</a:t>
            </a:r>
            <a:r>
              <a:rPr lang="tr-TR" dirty="0" smtClean="0"/>
              <a:t> doku), GLUT5 (barsak, böbrek)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İnsulİnİn</a:t>
            </a:r>
            <a:r>
              <a:rPr lang="tr-TR" dirty="0" smtClean="0"/>
              <a:t> </a:t>
            </a:r>
            <a:r>
              <a:rPr lang="tr-TR" dirty="0" err="1" smtClean="0"/>
              <a:t>etkİlerİ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Karaciğerde:</a:t>
            </a:r>
          </a:p>
          <a:p>
            <a:r>
              <a:rPr lang="tr-TR" dirty="0" err="1" smtClean="0"/>
              <a:t>Glikojenolizin</a:t>
            </a:r>
            <a:r>
              <a:rPr lang="tr-TR" dirty="0" smtClean="0"/>
              <a:t> </a:t>
            </a:r>
            <a:r>
              <a:rPr lang="tr-TR" dirty="0" err="1" smtClean="0"/>
              <a:t>inhibisyonu</a:t>
            </a:r>
            <a:endParaRPr lang="tr-TR" dirty="0" smtClean="0"/>
          </a:p>
          <a:p>
            <a:r>
              <a:rPr lang="tr-TR" dirty="0" smtClean="0"/>
              <a:t>Yağ asidi ve aminoasitlerin </a:t>
            </a:r>
            <a:r>
              <a:rPr lang="tr-TR" dirty="0" err="1" smtClean="0"/>
              <a:t>ketoasitlere</a:t>
            </a:r>
            <a:r>
              <a:rPr lang="tr-TR" dirty="0" smtClean="0"/>
              <a:t> dönüşümünün </a:t>
            </a:r>
            <a:r>
              <a:rPr lang="tr-TR" dirty="0" err="1" smtClean="0"/>
              <a:t>inhibisyonu</a:t>
            </a:r>
            <a:endParaRPr lang="tr-TR" dirty="0" smtClean="0"/>
          </a:p>
          <a:p>
            <a:r>
              <a:rPr lang="tr-TR" dirty="0" smtClean="0"/>
              <a:t>Aminoasitlerin </a:t>
            </a:r>
            <a:r>
              <a:rPr lang="tr-TR" dirty="0" err="1" smtClean="0"/>
              <a:t>glukoza</a:t>
            </a:r>
            <a:r>
              <a:rPr lang="tr-TR" dirty="0" smtClean="0"/>
              <a:t> dönüşümünün </a:t>
            </a:r>
            <a:r>
              <a:rPr lang="tr-TR" dirty="0" err="1" smtClean="0"/>
              <a:t>inhibisyonu</a:t>
            </a:r>
            <a:endParaRPr lang="tr-TR" dirty="0" smtClean="0"/>
          </a:p>
          <a:p>
            <a:r>
              <a:rPr lang="tr-TR" dirty="0" err="1" smtClean="0"/>
              <a:t>Glukozun</a:t>
            </a:r>
            <a:r>
              <a:rPr lang="tr-TR" dirty="0" smtClean="0"/>
              <a:t> glikojene çevrilerek depolanması</a:t>
            </a:r>
          </a:p>
          <a:p>
            <a:r>
              <a:rPr lang="tr-TR" dirty="0" err="1" smtClean="0"/>
              <a:t>Trigliserid</a:t>
            </a:r>
            <a:r>
              <a:rPr lang="tr-TR" dirty="0" smtClean="0"/>
              <a:t> sentezinin ve VLDL oluşumunun artması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İnsulİnİn</a:t>
            </a:r>
            <a:r>
              <a:rPr lang="tr-TR" dirty="0" smtClean="0"/>
              <a:t> </a:t>
            </a:r>
            <a:r>
              <a:rPr lang="tr-TR" dirty="0" err="1" smtClean="0"/>
              <a:t>etkİlerİ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Çizgili kasta:</a:t>
            </a:r>
          </a:p>
          <a:p>
            <a:r>
              <a:rPr lang="tr-TR" dirty="0" smtClean="0"/>
              <a:t>Protein sentezinin artması</a:t>
            </a:r>
          </a:p>
          <a:p>
            <a:r>
              <a:rPr lang="tr-TR" dirty="0" smtClean="0"/>
              <a:t>Aminoasit transportunun artması</a:t>
            </a:r>
          </a:p>
          <a:p>
            <a:r>
              <a:rPr lang="tr-TR" dirty="0" err="1" smtClean="0"/>
              <a:t>Ribozomal</a:t>
            </a:r>
            <a:r>
              <a:rPr lang="tr-TR" dirty="0" smtClean="0"/>
              <a:t> protein sentezinin artması</a:t>
            </a:r>
          </a:p>
          <a:p>
            <a:r>
              <a:rPr lang="tr-TR" dirty="0" smtClean="0"/>
              <a:t>Glikojen sentezinin artması</a:t>
            </a:r>
          </a:p>
          <a:p>
            <a:r>
              <a:rPr lang="tr-TR" dirty="0" err="1" smtClean="0"/>
              <a:t>Glukoz</a:t>
            </a:r>
            <a:r>
              <a:rPr lang="tr-TR" dirty="0" smtClean="0"/>
              <a:t> transportunun artması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İnsulİnİn</a:t>
            </a:r>
            <a:r>
              <a:rPr lang="tr-TR" dirty="0" smtClean="0"/>
              <a:t> </a:t>
            </a:r>
            <a:r>
              <a:rPr lang="tr-TR" dirty="0" err="1" smtClean="0"/>
              <a:t>etkİlerİ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Adipoz</a:t>
            </a:r>
            <a:r>
              <a:rPr lang="tr-TR" dirty="0" smtClean="0"/>
              <a:t> dokuda:</a:t>
            </a:r>
          </a:p>
          <a:p>
            <a:r>
              <a:rPr lang="tr-TR" dirty="0" err="1" smtClean="0"/>
              <a:t>Trigliserid</a:t>
            </a:r>
            <a:r>
              <a:rPr lang="tr-TR" dirty="0" smtClean="0"/>
              <a:t> depolanmasının artması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İnsulİn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r>
              <a:rPr lang="tr-TR" dirty="0" smtClean="0"/>
              <a:t> </a:t>
            </a:r>
            <a:r>
              <a:rPr lang="tr-TR" dirty="0" err="1" smtClean="0"/>
              <a:t>uyaranlarI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Humoral</a:t>
            </a:r>
            <a:r>
              <a:rPr lang="tr-TR" dirty="0" smtClean="0"/>
              <a:t>: </a:t>
            </a:r>
            <a:r>
              <a:rPr lang="tr-TR" dirty="0" err="1" smtClean="0"/>
              <a:t>glukoz</a:t>
            </a:r>
            <a:r>
              <a:rPr lang="tr-TR" dirty="0" smtClean="0"/>
              <a:t>, </a:t>
            </a:r>
            <a:r>
              <a:rPr lang="tr-TR" dirty="0" err="1" smtClean="0"/>
              <a:t>mannoz</a:t>
            </a:r>
            <a:r>
              <a:rPr lang="tr-TR" dirty="0" smtClean="0"/>
              <a:t>, </a:t>
            </a:r>
            <a:r>
              <a:rPr lang="tr-TR" dirty="0" err="1" smtClean="0"/>
              <a:t>arjinin</a:t>
            </a:r>
            <a:r>
              <a:rPr lang="tr-TR" dirty="0" smtClean="0"/>
              <a:t>, yağ asitleri, aminoasitler</a:t>
            </a:r>
          </a:p>
          <a:p>
            <a:r>
              <a:rPr lang="tr-TR" dirty="0" err="1" smtClean="0"/>
              <a:t>Hormonal</a:t>
            </a:r>
            <a:r>
              <a:rPr lang="tr-TR" dirty="0" smtClean="0"/>
              <a:t>: </a:t>
            </a:r>
            <a:r>
              <a:rPr lang="tr-TR" dirty="0" err="1" smtClean="0"/>
              <a:t>glukagon</a:t>
            </a:r>
            <a:r>
              <a:rPr lang="tr-TR" dirty="0" smtClean="0"/>
              <a:t>, GLP-1, GIP, </a:t>
            </a:r>
            <a:r>
              <a:rPr lang="tr-TR" dirty="0" err="1" smtClean="0"/>
              <a:t>kolesistokinin</a:t>
            </a:r>
            <a:r>
              <a:rPr lang="tr-TR" dirty="0" smtClean="0"/>
              <a:t>, </a:t>
            </a:r>
            <a:r>
              <a:rPr lang="tr-TR" dirty="0" err="1" smtClean="0"/>
              <a:t>gastrin</a:t>
            </a:r>
            <a:endParaRPr lang="tr-TR" dirty="0" smtClean="0"/>
          </a:p>
          <a:p>
            <a:r>
              <a:rPr lang="tr-TR" dirty="0" err="1" smtClean="0"/>
              <a:t>Nöral</a:t>
            </a:r>
            <a:r>
              <a:rPr lang="tr-TR" dirty="0" smtClean="0"/>
              <a:t>: beta </a:t>
            </a:r>
            <a:r>
              <a:rPr lang="tr-TR" dirty="0" err="1" smtClean="0"/>
              <a:t>adrenerjik</a:t>
            </a:r>
            <a:r>
              <a:rPr lang="tr-TR" dirty="0" smtClean="0"/>
              <a:t> </a:t>
            </a:r>
            <a:r>
              <a:rPr lang="tr-TR" dirty="0" err="1" smtClean="0"/>
              <a:t>stimulasyon</a:t>
            </a:r>
            <a:r>
              <a:rPr lang="tr-TR" dirty="0" smtClean="0"/>
              <a:t>, </a:t>
            </a:r>
            <a:r>
              <a:rPr lang="tr-TR" dirty="0" err="1" smtClean="0"/>
              <a:t>vagal</a:t>
            </a:r>
            <a:r>
              <a:rPr lang="tr-TR" dirty="0" smtClean="0"/>
              <a:t> </a:t>
            </a:r>
            <a:r>
              <a:rPr lang="tr-TR" dirty="0" err="1" smtClean="0"/>
              <a:t>stimulasyon</a:t>
            </a:r>
            <a:endParaRPr lang="tr-TR" dirty="0" smtClean="0"/>
          </a:p>
          <a:p>
            <a:r>
              <a:rPr lang="tr-TR" dirty="0" smtClean="0"/>
              <a:t>İlaçlar: </a:t>
            </a:r>
            <a:r>
              <a:rPr lang="tr-TR" dirty="0" err="1" smtClean="0"/>
              <a:t>sulfonilureler</a:t>
            </a:r>
            <a:r>
              <a:rPr lang="tr-TR" smtClean="0"/>
              <a:t>, </a:t>
            </a:r>
            <a:r>
              <a:rPr lang="tr-TR" smtClean="0"/>
              <a:t>meglitinidler, nateglinid, </a:t>
            </a:r>
            <a:r>
              <a:rPr lang="tr-TR" dirty="0" err="1" smtClean="0"/>
              <a:t>isoprenalin</a:t>
            </a:r>
            <a:r>
              <a:rPr lang="tr-TR" dirty="0" smtClean="0"/>
              <a:t>, </a:t>
            </a:r>
            <a:r>
              <a:rPr lang="tr-TR" dirty="0" err="1" smtClean="0"/>
              <a:t>astilkolin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İnsulinin</a:t>
            </a:r>
            <a:r>
              <a:rPr lang="tr-TR" dirty="0" smtClean="0"/>
              <a:t> keşfi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Frederick</a:t>
            </a:r>
            <a:r>
              <a:rPr lang="tr-TR" dirty="0" smtClean="0"/>
              <a:t> </a:t>
            </a:r>
            <a:r>
              <a:rPr lang="tr-TR" dirty="0" err="1" smtClean="0"/>
              <a:t>Banting</a:t>
            </a:r>
            <a:r>
              <a:rPr lang="tr-TR" dirty="0" smtClean="0"/>
              <a:t> ve Charles </a:t>
            </a:r>
            <a:r>
              <a:rPr lang="tr-TR" dirty="0" err="1" smtClean="0"/>
              <a:t>Best</a:t>
            </a:r>
            <a:r>
              <a:rPr lang="tr-TR" dirty="0" smtClean="0"/>
              <a:t> tarafından  1921’de bulunmuştur. </a:t>
            </a:r>
          </a:p>
          <a:p>
            <a:r>
              <a:rPr lang="tr-TR" dirty="0" smtClean="0"/>
              <a:t>1922’de ilk insan denemesi </a:t>
            </a:r>
            <a:r>
              <a:rPr lang="tr-TR" dirty="0" err="1" smtClean="0"/>
              <a:t>Leonard</a:t>
            </a:r>
            <a:r>
              <a:rPr lang="tr-TR" dirty="0" smtClean="0"/>
              <a:t> </a:t>
            </a:r>
            <a:r>
              <a:rPr lang="tr-TR" dirty="0" err="1" smtClean="0"/>
              <a:t>Thompson</a:t>
            </a:r>
            <a:r>
              <a:rPr lang="tr-TR" dirty="0" smtClean="0"/>
              <a:t> adlı çocukta yapılmış ve başarılı olmuştur.</a:t>
            </a:r>
          </a:p>
          <a:p>
            <a:r>
              <a:rPr lang="tr-TR" dirty="0" smtClean="0"/>
              <a:t>1923’de bu buluş ile </a:t>
            </a:r>
            <a:r>
              <a:rPr lang="tr-TR" dirty="0" err="1" smtClean="0"/>
              <a:t>nobel</a:t>
            </a:r>
            <a:r>
              <a:rPr lang="tr-TR" dirty="0" smtClean="0"/>
              <a:t> ödülünü aldılar.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Diabetik</a:t>
            </a:r>
            <a:r>
              <a:rPr lang="tr-TR" dirty="0" smtClean="0"/>
              <a:t> </a:t>
            </a:r>
            <a:r>
              <a:rPr lang="tr-TR" dirty="0" err="1" smtClean="0"/>
              <a:t>ketoasidozis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6400" y="1246095"/>
            <a:ext cx="11582400" cy="483403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Öldürücü olabilir</a:t>
            </a:r>
          </a:p>
          <a:p>
            <a:r>
              <a:rPr lang="tr-TR" dirty="0" smtClean="0"/>
              <a:t>Genellikle </a:t>
            </a:r>
            <a:r>
              <a:rPr lang="tr-TR" u="sng" dirty="0" smtClean="0"/>
              <a:t>T1DM</a:t>
            </a:r>
            <a:r>
              <a:rPr lang="tr-TR" dirty="0" smtClean="0"/>
              <a:t> de görülür</a:t>
            </a:r>
          </a:p>
          <a:p>
            <a:r>
              <a:rPr lang="tr-TR" dirty="0" smtClean="0"/>
              <a:t>T2DM de nadir görülür (</a:t>
            </a:r>
            <a:r>
              <a:rPr lang="tr-TR" dirty="0" err="1" smtClean="0"/>
              <a:t>sepsis</a:t>
            </a:r>
            <a:r>
              <a:rPr lang="tr-TR" dirty="0" smtClean="0"/>
              <a:t>, </a:t>
            </a:r>
            <a:r>
              <a:rPr lang="tr-TR" dirty="0" err="1" smtClean="0"/>
              <a:t>pankreatit</a:t>
            </a:r>
            <a:r>
              <a:rPr lang="tr-TR" dirty="0" smtClean="0"/>
              <a:t>, yüksek doz </a:t>
            </a:r>
            <a:r>
              <a:rPr lang="tr-TR" dirty="0" err="1" smtClean="0"/>
              <a:t>steroid</a:t>
            </a:r>
            <a:r>
              <a:rPr lang="tr-TR" dirty="0" smtClean="0"/>
              <a:t> kullanımı sonucu)</a:t>
            </a:r>
          </a:p>
          <a:p>
            <a:r>
              <a:rPr lang="tr-TR" dirty="0" smtClean="0"/>
              <a:t>Yağ asitlerinden </a:t>
            </a:r>
            <a:r>
              <a:rPr lang="tr-TR" dirty="0" err="1" smtClean="0"/>
              <a:t>ketoasit</a:t>
            </a:r>
            <a:r>
              <a:rPr lang="tr-TR" dirty="0" smtClean="0"/>
              <a:t> yapımı artmıştır, </a:t>
            </a:r>
            <a:r>
              <a:rPr lang="tr-TR" dirty="0" err="1" smtClean="0"/>
              <a:t>asidozis</a:t>
            </a:r>
            <a:r>
              <a:rPr lang="tr-TR" smtClean="0"/>
              <a:t> gözlenir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Belirtiler; </a:t>
            </a:r>
            <a:r>
              <a:rPr lang="tr-TR" dirty="0" smtClean="0"/>
              <a:t>bulantı, kusma, </a:t>
            </a:r>
            <a:r>
              <a:rPr lang="tr-TR" dirty="0" err="1" smtClean="0"/>
              <a:t>abdominal</a:t>
            </a:r>
            <a:r>
              <a:rPr lang="tr-TR" dirty="0" smtClean="0"/>
              <a:t> ağrı, derin soluma (</a:t>
            </a:r>
            <a:r>
              <a:rPr lang="tr-TR" dirty="0" err="1" smtClean="0"/>
              <a:t>Kussmaul</a:t>
            </a:r>
            <a:r>
              <a:rPr lang="tr-TR" dirty="0" smtClean="0"/>
              <a:t>), </a:t>
            </a:r>
            <a:r>
              <a:rPr lang="tr-TR" dirty="0" err="1" smtClean="0"/>
              <a:t>mental</a:t>
            </a:r>
            <a:r>
              <a:rPr lang="tr-TR" dirty="0" smtClean="0"/>
              <a:t> durumda değişim, kan ve idrarda </a:t>
            </a:r>
            <a:r>
              <a:rPr lang="tr-TR" u="sng" dirty="0" smtClean="0"/>
              <a:t>keton ve </a:t>
            </a:r>
            <a:r>
              <a:rPr lang="tr-TR" u="sng" dirty="0" err="1" smtClean="0"/>
              <a:t>glukoz</a:t>
            </a:r>
            <a:r>
              <a:rPr lang="tr-TR" u="sng" dirty="0" smtClean="0"/>
              <a:t> artışı</a:t>
            </a:r>
          </a:p>
          <a:p>
            <a:r>
              <a:rPr lang="tr-TR" dirty="0" smtClean="0"/>
              <a:t>Kan </a:t>
            </a:r>
            <a:r>
              <a:rPr lang="tr-TR" u="sng" dirty="0" err="1" smtClean="0"/>
              <a:t>pH</a:t>
            </a:r>
            <a:r>
              <a:rPr lang="tr-TR" u="sng" dirty="0" smtClean="0"/>
              <a:t>, 7.3 ya da daha düşük</a:t>
            </a:r>
          </a:p>
          <a:p>
            <a:r>
              <a:rPr lang="tr-TR" dirty="0" smtClean="0"/>
              <a:t>Bikarbonat düzeyi düşük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Tedavi; </a:t>
            </a:r>
            <a:r>
              <a:rPr lang="tr-TR" dirty="0" smtClean="0"/>
              <a:t>agresif </a:t>
            </a:r>
            <a:r>
              <a:rPr lang="tr-TR" dirty="0" err="1" smtClean="0"/>
              <a:t>intravenöz</a:t>
            </a:r>
            <a:r>
              <a:rPr lang="tr-TR" dirty="0" smtClean="0"/>
              <a:t> </a:t>
            </a:r>
            <a:r>
              <a:rPr lang="tr-TR" dirty="0" err="1" smtClean="0"/>
              <a:t>hidratasyon</a:t>
            </a:r>
            <a:r>
              <a:rPr lang="tr-TR" dirty="0" smtClean="0"/>
              <a:t>, </a:t>
            </a:r>
            <a:r>
              <a:rPr lang="tr-TR" u="sng" dirty="0" err="1" smtClean="0"/>
              <a:t>insulin</a:t>
            </a:r>
            <a:r>
              <a:rPr lang="tr-TR" u="sng" dirty="0" smtClean="0"/>
              <a:t> (</a:t>
            </a:r>
            <a:r>
              <a:rPr lang="tr-TR" u="sng" dirty="0" err="1" smtClean="0"/>
              <a:t>reguler</a:t>
            </a:r>
            <a:r>
              <a:rPr lang="tr-TR" u="sng" dirty="0" smtClean="0"/>
              <a:t>, iv)</a:t>
            </a:r>
            <a:r>
              <a:rPr lang="tr-TR" dirty="0" smtClean="0"/>
              <a:t>, potasyum ve elektrolit dengesi ayarlanması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Hiperozmolar</a:t>
            </a:r>
            <a:r>
              <a:rPr lang="tr-TR" dirty="0" smtClean="0"/>
              <a:t> </a:t>
            </a:r>
            <a:r>
              <a:rPr lang="tr-TR" dirty="0" err="1" smtClean="0"/>
              <a:t>hiperglisemik</a:t>
            </a:r>
            <a:r>
              <a:rPr lang="tr-TR" dirty="0" smtClean="0"/>
              <a:t> koma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Genellikle </a:t>
            </a:r>
            <a:r>
              <a:rPr lang="tr-TR" u="sng" dirty="0" smtClean="0"/>
              <a:t>T2DM </a:t>
            </a:r>
            <a:r>
              <a:rPr lang="tr-TR" dirty="0" smtClean="0"/>
              <a:t>de görülür</a:t>
            </a:r>
          </a:p>
          <a:p>
            <a:r>
              <a:rPr lang="tr-TR" dirty="0" err="1" smtClean="0"/>
              <a:t>Hyperglisemi</a:t>
            </a:r>
            <a:r>
              <a:rPr lang="tr-TR" dirty="0" smtClean="0"/>
              <a:t> ve </a:t>
            </a:r>
            <a:r>
              <a:rPr lang="tr-TR" dirty="0" err="1" smtClean="0"/>
              <a:t>dehidratasyon</a:t>
            </a:r>
            <a:r>
              <a:rPr lang="tr-TR" dirty="0" smtClean="0"/>
              <a:t> ile karakterizedir</a:t>
            </a:r>
          </a:p>
          <a:p>
            <a:r>
              <a:rPr lang="tr-TR" dirty="0" smtClean="0"/>
              <a:t>Yetersiz sıvı alımı neden olur (yaşlılık)</a:t>
            </a:r>
          </a:p>
          <a:p>
            <a:r>
              <a:rPr lang="tr-TR" dirty="0" err="1" smtClean="0"/>
              <a:t>Fenitoin</a:t>
            </a:r>
            <a:r>
              <a:rPr lang="tr-TR" dirty="0" smtClean="0"/>
              <a:t>, </a:t>
            </a:r>
            <a:r>
              <a:rPr lang="tr-TR" dirty="0" err="1" smtClean="0"/>
              <a:t>steroid</a:t>
            </a:r>
            <a:r>
              <a:rPr lang="tr-TR" dirty="0" smtClean="0"/>
              <a:t>, </a:t>
            </a:r>
            <a:r>
              <a:rPr lang="tr-TR" dirty="0" err="1" smtClean="0"/>
              <a:t>diüretik</a:t>
            </a:r>
            <a:r>
              <a:rPr lang="tr-TR" dirty="0" smtClean="0"/>
              <a:t>, beta </a:t>
            </a:r>
            <a:r>
              <a:rPr lang="tr-TR" dirty="0" err="1" smtClean="0"/>
              <a:t>bloker</a:t>
            </a:r>
            <a:r>
              <a:rPr lang="tr-TR" dirty="0" smtClean="0"/>
              <a:t>, </a:t>
            </a:r>
            <a:r>
              <a:rPr lang="tr-TR" dirty="0" err="1" smtClean="0"/>
              <a:t>peritonel</a:t>
            </a:r>
            <a:r>
              <a:rPr lang="tr-TR" dirty="0" smtClean="0"/>
              <a:t> </a:t>
            </a:r>
            <a:r>
              <a:rPr lang="tr-TR" dirty="0" err="1" smtClean="0"/>
              <a:t>dializ</a:t>
            </a:r>
            <a:r>
              <a:rPr lang="tr-TR" dirty="0" smtClean="0"/>
              <a:t>, </a:t>
            </a:r>
            <a:r>
              <a:rPr lang="tr-TR" dirty="0" err="1" smtClean="0"/>
              <a:t>hemodialzi</a:t>
            </a:r>
            <a:r>
              <a:rPr lang="tr-TR" dirty="0" smtClean="0"/>
              <a:t> de yol açabilir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Belirtiler;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durumda düşüş, nöbetler, </a:t>
            </a:r>
            <a:r>
              <a:rPr lang="tr-TR" u="sng" dirty="0" smtClean="0"/>
              <a:t>kan </a:t>
            </a:r>
            <a:r>
              <a:rPr lang="tr-TR" u="sng" dirty="0" err="1" smtClean="0"/>
              <a:t>glukozu</a:t>
            </a:r>
            <a:r>
              <a:rPr lang="tr-TR" u="sng" dirty="0" smtClean="0"/>
              <a:t> 600mg/</a:t>
            </a:r>
            <a:r>
              <a:rPr lang="tr-TR" u="sng" dirty="0" err="1" smtClean="0"/>
              <a:t>dl</a:t>
            </a:r>
            <a:r>
              <a:rPr lang="tr-TR" u="sng" dirty="0" smtClean="0"/>
              <a:t> </a:t>
            </a:r>
            <a:r>
              <a:rPr lang="tr-TR" dirty="0" smtClean="0"/>
              <a:t>ve üstü, serum </a:t>
            </a:r>
            <a:r>
              <a:rPr lang="tr-TR" dirty="0" err="1" smtClean="0"/>
              <a:t>ozmolalitesi</a:t>
            </a:r>
            <a:r>
              <a:rPr lang="tr-TR" dirty="0" smtClean="0"/>
              <a:t> 320 </a:t>
            </a:r>
            <a:r>
              <a:rPr lang="tr-TR" dirty="0" err="1" smtClean="0"/>
              <a:t>mmol</a:t>
            </a:r>
            <a:r>
              <a:rPr lang="tr-TR" dirty="0" smtClean="0"/>
              <a:t>/l den yüksek</a:t>
            </a:r>
          </a:p>
          <a:p>
            <a:r>
              <a:rPr lang="tr-TR" dirty="0" err="1" smtClean="0"/>
              <a:t>Asidozis</a:t>
            </a:r>
            <a:r>
              <a:rPr lang="tr-TR" dirty="0" smtClean="0"/>
              <a:t> yoktur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Tedavi; </a:t>
            </a:r>
            <a:r>
              <a:rPr lang="tr-TR" dirty="0" smtClean="0"/>
              <a:t>agresif </a:t>
            </a:r>
            <a:r>
              <a:rPr lang="tr-TR" u="sng" dirty="0" err="1" smtClean="0"/>
              <a:t>rehidratasyon</a:t>
            </a:r>
            <a:r>
              <a:rPr lang="tr-TR" dirty="0" smtClean="0"/>
              <a:t>, </a:t>
            </a:r>
            <a:r>
              <a:rPr lang="tr-TR" dirty="0" err="1" smtClean="0"/>
              <a:t>glukoz</a:t>
            </a:r>
            <a:r>
              <a:rPr lang="tr-TR" dirty="0" smtClean="0"/>
              <a:t> ve elektrolit dengesinin yeniden kurulması, </a:t>
            </a:r>
            <a:r>
              <a:rPr lang="tr-TR" u="sng" dirty="0" smtClean="0"/>
              <a:t>düşük doz </a:t>
            </a:r>
            <a:r>
              <a:rPr lang="tr-TR" u="sng" dirty="0" err="1" smtClean="0"/>
              <a:t>insulin</a:t>
            </a:r>
            <a:r>
              <a:rPr lang="tr-TR" u="sng" dirty="0" smtClean="0"/>
              <a:t> tedavisi </a:t>
            </a:r>
            <a:r>
              <a:rPr lang="tr-TR" dirty="0" smtClean="0"/>
              <a:t>uygulanabilir.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yagram 10"/>
          <p:cNvGraphicFramePr/>
          <p:nvPr>
            <p:extLst>
              <p:ext uri="{D42A27DB-BD31-4B8C-83A1-F6EECF244321}">
                <p14:modId xmlns="" xmlns:p14="http://schemas.microsoft.com/office/powerpoint/2010/main" val="3834387682"/>
              </p:ext>
            </p:extLst>
          </p:nvPr>
        </p:nvGraphicFramePr>
        <p:xfrm>
          <a:off x="-150125" y="1323723"/>
          <a:ext cx="7031962" cy="5264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yagram 11"/>
          <p:cNvGraphicFramePr/>
          <p:nvPr>
            <p:extLst>
              <p:ext uri="{D42A27DB-BD31-4B8C-83A1-F6EECF244321}">
                <p14:modId xmlns="" xmlns:p14="http://schemas.microsoft.com/office/powerpoint/2010/main" val="1846232704"/>
              </p:ext>
            </p:extLst>
          </p:nvPr>
        </p:nvGraphicFramePr>
        <p:xfrm>
          <a:off x="4699379" y="1323722"/>
          <a:ext cx="7492621" cy="526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Dikdörtgen 1"/>
          <p:cNvSpPr/>
          <p:nvPr/>
        </p:nvSpPr>
        <p:spPr>
          <a:xfrm>
            <a:off x="3495801" y="77226"/>
            <a:ext cx="505247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tr-TR" sz="4800" b="1" cap="none" spc="0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Insulin</a:t>
            </a:r>
            <a:r>
              <a:rPr lang="tr-TR" sz="4800" b="1" cap="none" spc="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glow rad="127000">
                    <a:schemeClr val="tx1"/>
                  </a:glow>
                  <a:reflection blurRad="6350" stA="55000" endA="300" endPos="45500" dir="5400000" sy="-100000" algn="bl" rotWithShape="0"/>
                </a:effectLst>
              </a:rPr>
              <a:t> Preparatları</a:t>
            </a:r>
            <a:endParaRPr lang="tr-TR" sz="4800" b="1" cap="none" spc="0" dirty="0">
              <a:ln>
                <a:solidFill>
                  <a:srgbClr val="C00000"/>
                </a:solidFill>
              </a:ln>
              <a:solidFill>
                <a:srgbClr val="C00000"/>
              </a:solidFill>
              <a:effectLst>
                <a:glow rad="127000">
                  <a:schemeClr val="tx1"/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63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uvarlatılmış Dikdörtgen 4"/>
          <p:cNvSpPr/>
          <p:nvPr/>
        </p:nvSpPr>
        <p:spPr>
          <a:xfrm>
            <a:off x="421896" y="539646"/>
            <a:ext cx="7029782" cy="7195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90000" dist="508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İnsul</a:t>
            </a:r>
            <a:r>
              <a:rPr lang="tr-TR" sz="3600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in</a:t>
            </a:r>
            <a:r>
              <a:rPr lang="tr-TR" sz="3600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 tedavisinin komplikasyonları</a:t>
            </a:r>
            <a:endParaRPr lang="tr-TR" sz="3600" b="1" dirty="0" smtClean="0">
              <a:solidFill>
                <a:srgbClr val="C0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538102" y="2015092"/>
            <a:ext cx="4080681" cy="887104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latin typeface="Bradley Hand ITC" panose="03070402050302030203" pitchFamily="66" charset="0"/>
              </a:rPr>
              <a:t>Hipoglisemi</a:t>
            </a:r>
            <a:endParaRPr lang="tr-TR" sz="2400" b="1" dirty="0">
              <a:latin typeface="Bradley Hand ITC" panose="03070402050302030203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252948" y="2947916"/>
            <a:ext cx="4080681" cy="88710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Insulin</a:t>
            </a:r>
            <a:r>
              <a:rPr lang="tr-TR" sz="24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4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alerjisi</a:t>
            </a:r>
            <a:endParaRPr lang="tr-TR" sz="24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446661" y="3835020"/>
            <a:ext cx="4080681" cy="88710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Bradley Hand ITC" panose="03070402050302030203" pitchFamily="66" charset="0"/>
              </a:rPr>
              <a:t>Immün</a:t>
            </a:r>
            <a:r>
              <a:rPr lang="tr-TR" sz="2400" b="1" dirty="0" smtClean="0">
                <a:latin typeface="Bradley Hand ITC" panose="03070402050302030203" pitchFamily="66" charset="0"/>
              </a:rPr>
              <a:t> </a:t>
            </a:r>
            <a:r>
              <a:rPr lang="tr-TR" sz="2400" b="1" dirty="0" err="1" smtClean="0">
                <a:latin typeface="Bradley Hand ITC" panose="03070402050302030203" pitchFamily="66" charset="0"/>
              </a:rPr>
              <a:t>insuli</a:t>
            </a:r>
            <a:r>
              <a:rPr lang="tr-TR" sz="2400" b="1" dirty="0" smtClean="0">
                <a:latin typeface="Bradley Hand ITC" panose="03070402050302030203" pitchFamily="66" charset="0"/>
              </a:rPr>
              <a:t>,</a:t>
            </a:r>
            <a:r>
              <a:rPr lang="tr-TR" sz="2400" b="1" dirty="0" smtClean="0">
                <a:latin typeface="Bradley Hand ITC" panose="03070402050302030203" pitchFamily="66" charset="0"/>
              </a:rPr>
              <a:t>n rezistansı</a:t>
            </a:r>
            <a:endParaRPr lang="tr-TR" b="1" dirty="0">
              <a:latin typeface="Bradley Hand ITC" panose="03070402050302030203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252947" y="4722124"/>
            <a:ext cx="4080681" cy="88710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Lipodistrofi</a:t>
            </a:r>
            <a:endParaRPr lang="tr-TR" sz="24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446661" y="5609228"/>
            <a:ext cx="4080681" cy="88710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Artan </a:t>
            </a:r>
            <a:r>
              <a:rPr lang="tr-TR" sz="24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kanser riski</a:t>
            </a:r>
            <a:endParaRPr lang="tr-TR" sz="2400" b="1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371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Dersin içeriği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Pankreas hormonları</a:t>
            </a:r>
          </a:p>
          <a:p>
            <a:r>
              <a:rPr lang="tr-TR" dirty="0" err="1" smtClean="0"/>
              <a:t>Glukoz</a:t>
            </a:r>
            <a:r>
              <a:rPr lang="tr-TR" dirty="0" smtClean="0"/>
              <a:t> metabolizması</a:t>
            </a:r>
          </a:p>
          <a:p>
            <a:r>
              <a:rPr lang="tr-TR" dirty="0" err="1" smtClean="0"/>
              <a:t>Diabetin</a:t>
            </a:r>
            <a:r>
              <a:rPr lang="tr-TR" dirty="0" smtClean="0"/>
              <a:t> tanımı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türleri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tedavisinde kullanılan ilaç grupları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çeşitleri, özellikleri, yan etkileri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antidiabetik</a:t>
            </a:r>
            <a:r>
              <a:rPr lang="tr-TR" dirty="0" smtClean="0"/>
              <a:t> ilaçların özellikleri, yan etkileri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03026174"/>
              </p:ext>
            </p:extLst>
          </p:nvPr>
        </p:nvGraphicFramePr>
        <p:xfrm>
          <a:off x="143302" y="2603548"/>
          <a:ext cx="1182351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Etkisi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</a:t>
                      </a:r>
                      <a:r>
                        <a:rPr lang="tr-TR" baseline="0" dirty="0" smtClean="0"/>
                        <a:t>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</a:t>
                      </a:r>
                      <a:r>
                        <a:rPr lang="tr-TR" baseline="0" dirty="0" smtClean="0"/>
                        <a:t>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INSULIN</a:t>
                      </a:r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Hızlı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etkili</a:t>
                      </a:r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: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Lispro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aspart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glulisin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inhale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reguler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Kısa etkili: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Reguler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Orta etkili: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NPH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Uzun etkili: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Detemir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glargine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reseptörünü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aktive eder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Dolaşımdaki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glukozu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1 ve 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Parenteral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sc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iv)</a:t>
                      </a:r>
                    </a:p>
                    <a:p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</a:t>
                      </a:r>
                    </a:p>
                    <a:p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hipoglisem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,i, kilo alımı,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lipodistrofi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(nadir)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940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1"/>
          <p:cNvSpPr/>
          <p:nvPr/>
        </p:nvSpPr>
        <p:spPr>
          <a:xfrm>
            <a:off x="177423" y="1719618"/>
            <a:ext cx="5991366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Sülfonilüre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reseptörüne bağlanıp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insulin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sekresyonunu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uyaranlar</a:t>
            </a:r>
            <a:endParaRPr lang="tr-TR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77422" y="2509062"/>
            <a:ext cx="5991366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Karaciğer, kas ve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adipoz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dokudaki etkileriyle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glukoz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düzeyini azaltanlar</a:t>
            </a:r>
            <a:endParaRPr lang="tr-TR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77422" y="3298506"/>
            <a:ext cx="5991365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Glukozun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absorbsiyonunu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etkileyenler</a:t>
            </a:r>
          </a:p>
        </p:txBody>
      </p:sp>
      <p:sp>
        <p:nvSpPr>
          <p:cNvPr id="8" name="Yuvarlatılmış Dikdörtgen 7"/>
          <p:cNvSpPr/>
          <p:nvPr/>
        </p:nvSpPr>
        <p:spPr>
          <a:xfrm>
            <a:off x="177422" y="4087950"/>
            <a:ext cx="5991365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İnkretinmimetik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etkililer</a:t>
            </a:r>
            <a:endParaRPr lang="tr-TR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177423" y="4877394"/>
            <a:ext cx="5991364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Sodyum-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Glukoz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Co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-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Transporter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2 (SGLT2)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Inhibitörleri</a:t>
            </a:r>
            <a:endParaRPr lang="tr-TR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177422" y="5666838"/>
            <a:ext cx="5991363" cy="5732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Diğer </a:t>
            </a:r>
            <a:r>
              <a:rPr lang="tr-TR" sz="2000" b="1" dirty="0" err="1" smtClean="0">
                <a:solidFill>
                  <a:schemeClr val="tx1"/>
                </a:solidFill>
                <a:latin typeface="Bradley Hand ITC" panose="03070402050302030203" pitchFamily="66" charset="0"/>
              </a:rPr>
              <a:t>hipoglisemik</a:t>
            </a:r>
            <a:r>
              <a:rPr lang="tr-TR" sz="2000" b="1" dirty="0" smtClean="0">
                <a:solidFill>
                  <a:schemeClr val="tx1"/>
                </a:solidFill>
                <a:latin typeface="Bradley Hand ITC" panose="03070402050302030203" pitchFamily="66" charset="0"/>
              </a:rPr>
              <a:t> ilaçlar</a:t>
            </a:r>
            <a:endParaRPr lang="tr-TR" sz="2000" b="1" dirty="0">
              <a:solidFill>
                <a:schemeClr val="tx1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Sağ Ok 2"/>
          <p:cNvSpPr/>
          <p:nvPr/>
        </p:nvSpPr>
        <p:spPr>
          <a:xfrm>
            <a:off x="6387152" y="1808860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ağ Ok 10"/>
          <p:cNvSpPr/>
          <p:nvPr/>
        </p:nvSpPr>
        <p:spPr>
          <a:xfrm>
            <a:off x="6387152" y="2598304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Sağ Ok 11"/>
          <p:cNvSpPr/>
          <p:nvPr/>
        </p:nvSpPr>
        <p:spPr>
          <a:xfrm>
            <a:off x="6387152" y="3387748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Sağ Ok 12"/>
          <p:cNvSpPr/>
          <p:nvPr/>
        </p:nvSpPr>
        <p:spPr>
          <a:xfrm>
            <a:off x="6387152" y="4177192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Sağ Ok 14"/>
          <p:cNvSpPr/>
          <p:nvPr/>
        </p:nvSpPr>
        <p:spPr>
          <a:xfrm>
            <a:off x="6387151" y="5745449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15"/>
          <p:cNvSpPr txBox="1"/>
          <p:nvPr/>
        </p:nvSpPr>
        <p:spPr>
          <a:xfrm>
            <a:off x="7465325" y="1808860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Bradley Hand ITC" panose="03070402050302030203" pitchFamily="66" charset="0"/>
              </a:rPr>
              <a:t>Sulfonilüreler</a:t>
            </a:r>
            <a:r>
              <a:rPr lang="tr-TR" sz="2000" b="1" dirty="0" smtClean="0">
                <a:latin typeface="Bradley Hand ITC" panose="03070402050302030203" pitchFamily="66" charset="0"/>
              </a:rPr>
              <a:t>, </a:t>
            </a:r>
            <a:r>
              <a:rPr lang="tr-TR" sz="2000" b="1" dirty="0" err="1" smtClean="0">
                <a:latin typeface="Bradley Hand ITC" panose="03070402050302030203" pitchFamily="66" charset="0"/>
              </a:rPr>
              <a:t>meglitinid</a:t>
            </a:r>
            <a:r>
              <a:rPr lang="tr-TR" sz="2000" b="1" dirty="0" smtClean="0">
                <a:latin typeface="Bradley Hand ITC" panose="03070402050302030203" pitchFamily="66" charset="0"/>
              </a:rPr>
              <a:t> </a:t>
            </a:r>
            <a:r>
              <a:rPr lang="tr-TR" sz="2000" b="1" dirty="0" err="1" smtClean="0">
                <a:latin typeface="Bradley Hand ITC" panose="03070402050302030203" pitchFamily="66" charset="0"/>
              </a:rPr>
              <a:t>analogları</a:t>
            </a:r>
            <a:r>
              <a:rPr lang="tr-TR" sz="2000" b="1" dirty="0" smtClean="0">
                <a:latin typeface="Bradley Hand ITC" panose="03070402050302030203" pitchFamily="66" charset="0"/>
              </a:rPr>
              <a:t> 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7465325" y="2598304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Bradley Hand ITC" panose="03070402050302030203" pitchFamily="66" charset="0"/>
              </a:rPr>
              <a:t>Biguanidler</a:t>
            </a:r>
            <a:r>
              <a:rPr lang="tr-TR" sz="2000" b="1" dirty="0" smtClean="0">
                <a:latin typeface="Bradley Hand ITC" panose="03070402050302030203" pitchFamily="66" charset="0"/>
              </a:rPr>
              <a:t>, </a:t>
            </a:r>
            <a:r>
              <a:rPr lang="tr-TR" sz="2000" b="1" dirty="0" err="1" smtClean="0">
                <a:latin typeface="Bradley Hand ITC" panose="03070402050302030203" pitchFamily="66" charset="0"/>
              </a:rPr>
              <a:t>Tiazolidindionlar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7465325" y="3387748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glukozidaz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 inhibitörleri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20" name="Şimşek İşareti 19"/>
          <p:cNvSpPr/>
          <p:nvPr/>
        </p:nvSpPr>
        <p:spPr>
          <a:xfrm>
            <a:off x="7246960" y="1645813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Şimşek İşareti 20"/>
          <p:cNvSpPr/>
          <p:nvPr/>
        </p:nvSpPr>
        <p:spPr>
          <a:xfrm>
            <a:off x="8980225" y="1645813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Şimşek İşareti 21"/>
          <p:cNvSpPr/>
          <p:nvPr/>
        </p:nvSpPr>
        <p:spPr>
          <a:xfrm>
            <a:off x="7246960" y="2458875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Şimşek İşareti 22"/>
          <p:cNvSpPr/>
          <p:nvPr/>
        </p:nvSpPr>
        <p:spPr>
          <a:xfrm>
            <a:off x="8707269" y="2458875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Şimşek İşareti 23"/>
          <p:cNvSpPr/>
          <p:nvPr/>
        </p:nvSpPr>
        <p:spPr>
          <a:xfrm>
            <a:off x="7246960" y="3243004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24"/>
          <p:cNvSpPr txBox="1"/>
          <p:nvPr/>
        </p:nvSpPr>
        <p:spPr>
          <a:xfrm>
            <a:off x="7478577" y="4249445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GLP-1 </a:t>
            </a:r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agonistleri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, 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DPP-4 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inhibitörleri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26" name="Şimşek İşareti 25"/>
          <p:cNvSpPr/>
          <p:nvPr/>
        </p:nvSpPr>
        <p:spPr>
          <a:xfrm>
            <a:off x="7246960" y="4104701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Şimşek İşareti 26"/>
          <p:cNvSpPr/>
          <p:nvPr/>
        </p:nvSpPr>
        <p:spPr>
          <a:xfrm>
            <a:off x="9116702" y="4104701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Metin kutusu 27"/>
          <p:cNvSpPr txBox="1"/>
          <p:nvPr/>
        </p:nvSpPr>
        <p:spPr>
          <a:xfrm>
            <a:off x="7465325" y="5745449"/>
            <a:ext cx="412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Pramlintid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, </a:t>
            </a:r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K</a:t>
            </a:r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olesevelam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HCL, </a:t>
            </a:r>
            <a:r>
              <a:rPr lang="tr-TR" sz="2000" b="1" dirty="0" err="1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Bromokriptin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29" name="Şimşek İşareti 28"/>
          <p:cNvSpPr/>
          <p:nvPr/>
        </p:nvSpPr>
        <p:spPr>
          <a:xfrm>
            <a:off x="7246960" y="5602147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Şimşek İşareti 30"/>
          <p:cNvSpPr/>
          <p:nvPr/>
        </p:nvSpPr>
        <p:spPr>
          <a:xfrm>
            <a:off x="7246960" y="5956090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Şimşek İşareti 31"/>
          <p:cNvSpPr/>
          <p:nvPr/>
        </p:nvSpPr>
        <p:spPr>
          <a:xfrm>
            <a:off x="8682346" y="5549137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Dikdörtgen 32"/>
          <p:cNvSpPr/>
          <p:nvPr/>
        </p:nvSpPr>
        <p:spPr>
          <a:xfrm>
            <a:off x="368186" y="153915"/>
            <a:ext cx="1108258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6600" b="1" cap="none" spc="0" dirty="0" smtClean="0">
                <a:ln w="10160">
                  <a:solidFill>
                    <a:schemeClr val="accent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27000">
                    <a:schemeClr val="tx1">
                      <a:alpha val="99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ORAL </a:t>
            </a:r>
            <a:r>
              <a:rPr lang="tr-TR" sz="6600" b="1" cap="none" spc="0" dirty="0" smtClean="0">
                <a:ln w="10160">
                  <a:solidFill>
                    <a:schemeClr val="accent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27000">
                    <a:schemeClr val="tx1">
                      <a:alpha val="99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ANTIDIABETIK AJANLAR</a:t>
            </a:r>
            <a:endParaRPr lang="tr-TR" sz="6600" b="1" cap="none" spc="0" dirty="0">
              <a:ln w="10160">
                <a:solidFill>
                  <a:schemeClr val="accent2">
                    <a:lumMod val="40000"/>
                    <a:lumOff val="60000"/>
                  </a:schemeClr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27000">
                  <a:schemeClr val="tx1">
                    <a:alpha val="99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0" name="Sağ Ok 12"/>
          <p:cNvSpPr/>
          <p:nvPr/>
        </p:nvSpPr>
        <p:spPr>
          <a:xfrm>
            <a:off x="6407032" y="4899435"/>
            <a:ext cx="859809" cy="39472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24"/>
          <p:cNvSpPr txBox="1"/>
          <p:nvPr/>
        </p:nvSpPr>
        <p:spPr>
          <a:xfrm>
            <a:off x="7511707" y="4918680"/>
            <a:ext cx="4121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SGLT2 </a:t>
            </a:r>
            <a:r>
              <a:rPr lang="tr-TR" sz="2000" b="1" dirty="0" smtClean="0">
                <a:latin typeface="Bradley Hand ITC" panose="03070402050302030203" pitchFamily="66" charset="0"/>
                <a:cs typeface="Times New Roman" panose="02020603050405020304" pitchFamily="18" charset="0"/>
              </a:rPr>
              <a:t>inhibitörleri</a:t>
            </a:r>
            <a:endParaRPr lang="tr-TR" sz="2000" b="1" dirty="0">
              <a:latin typeface="Bradley Hand ITC" panose="03070402050302030203" pitchFamily="66" charset="0"/>
            </a:endParaRPr>
          </a:p>
        </p:txBody>
      </p:sp>
      <p:sp>
        <p:nvSpPr>
          <p:cNvPr id="35" name="Şimşek İşareti 25"/>
          <p:cNvSpPr/>
          <p:nvPr/>
        </p:nvSpPr>
        <p:spPr>
          <a:xfrm>
            <a:off x="7492125" y="4734180"/>
            <a:ext cx="218365" cy="286603"/>
          </a:xfrm>
          <a:prstGeom prst="lightningBol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5068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91019980"/>
              </p:ext>
            </p:extLst>
          </p:nvPr>
        </p:nvGraphicFramePr>
        <p:xfrm>
          <a:off x="143302" y="2603548"/>
          <a:ext cx="11823510" cy="4065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03534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Etkisi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642327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SULFONILURELER</a:t>
                      </a:r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Glipizid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Glyburid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Glimeprid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Gliklazid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sekretagog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: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Beta hücrede K+ kanallarını kapatır,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sekresyonunu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artırır</a:t>
                      </a:r>
                      <a:endParaRPr lang="tr-TR" b="1" strike="noStrike" baseline="30000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Dolaşımdaki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düzeyini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 kullanılır</a:t>
                      </a: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Süre: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10-24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None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hipoglisemi, kilo alımı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83404">
                <a:tc grid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Tolazamid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tolbutamid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klorpropamid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asetohekamid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: birinci jenerasyon, düşük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potens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yüksek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nadiren kullanılır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1798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05983728"/>
              </p:ext>
            </p:extLst>
          </p:nvPr>
        </p:nvGraphicFramePr>
        <p:xfrm>
          <a:off x="102359" y="1784683"/>
          <a:ext cx="1182351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MEGLITINIDE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analogları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D-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Fenilalanin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türevleri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Repaglinid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nateglinid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Mitiglinid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seckretagog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;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sülfonilürelere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benzer, bağlanma yerleri aynı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Dolaşımdaki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düzeyini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 kullanılır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Etki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çok hızlı başlar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Etki süresi: 5-8h,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nateglinid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&lt;4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Hipoglisemi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410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99026671"/>
              </p:ext>
            </p:extLst>
          </p:nvPr>
        </p:nvGraphicFramePr>
        <p:xfrm>
          <a:off x="296103" y="91440"/>
          <a:ext cx="1155283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0566"/>
                <a:gridCol w="2310566"/>
                <a:gridCol w="2310566"/>
                <a:gridCol w="2310566"/>
                <a:gridCol w="2310566"/>
              </a:tblGrid>
              <a:tr h="616115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</a:t>
                      </a:r>
                      <a:r>
                        <a:rPr lang="tr-TR" dirty="0" err="1" smtClean="0"/>
                        <a:t>uıygulama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576858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BIGUANIDLER</a:t>
                      </a:r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Metformin</a:t>
                      </a:r>
                      <a:endParaRPr lang="tr-TR" b="1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AMP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kinazı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aktive eder,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hepatik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ve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renal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glukoneogenezi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Dolaşımdaki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düzeyini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 kullanılır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Maksimal plazma konsantrasyonu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2-3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Gastrointestinal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semptomlar, laktik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asidozis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(nadir)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Renal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/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hepatik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fonksiyon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bzoukluğunda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konjestif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kalp yetmezliğinde,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hipoksik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durumlarda,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asidoziste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alkolizmde kullanılmaz  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367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89501382"/>
              </p:ext>
            </p:extLst>
          </p:nvPr>
        </p:nvGraphicFramePr>
        <p:xfrm>
          <a:off x="129654" y="2331086"/>
          <a:ext cx="1182351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ALFA GLUKOZİDAZ İNHİBİTÖRLERİ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Akarboz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miglitol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Vogliboz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err="1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Barsakta</a:t>
                      </a:r>
                      <a:r>
                        <a:rPr lang="tr-TR" b="1" baseline="0" dirty="0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tr-TR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  <a:cs typeface="Times New Roman" panose="02020603050405020304" pitchFamily="18" charset="0"/>
                        </a:rPr>
                        <a:t>glucosidazları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  <a:cs typeface="Times New Roman" panose="02020603050405020304" pitchFamily="18" charset="0"/>
                        </a:rPr>
                        <a:t>inhibe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  <a:cs typeface="Times New Roman" panose="02020603050405020304" pitchFamily="18" charset="0"/>
                        </a:rPr>
                        <a:t> eder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Nişasta ve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disakaritlerin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monosakaritlere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dönüşümünü azaltır.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Postprandial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hiperglisemiyi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 kullanılır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Hızlı başlar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: GI semptomlar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Renal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/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hepatik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bozuklukta , barsak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bozukluklarında 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kullanılmaz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8945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11226444"/>
              </p:ext>
            </p:extLst>
          </p:nvPr>
        </p:nvGraphicFramePr>
        <p:xfrm>
          <a:off x="205655" y="1077809"/>
          <a:ext cx="1182351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954"/>
                <a:gridCol w="2170450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</a:t>
                      </a:r>
                      <a:r>
                        <a:rPr lang="tr-TR" baseline="0" dirty="0" smtClean="0"/>
                        <a:t>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Tiazolidindionlar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Pioglitazon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rosiglitazon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smtClean="0">
                          <a:latin typeface="Bradley Hand ITC" pitchFamily="66" charset="0"/>
                        </a:rPr>
                        <a:t>PPAR-</a:t>
                      </a:r>
                      <a:r>
                        <a:rPr lang="el-GR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</a:t>
                      </a:r>
                      <a:r>
                        <a:rPr lang="tr-TR" b="1" baseline="0" dirty="0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b="1" baseline="0" dirty="0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ve </a:t>
                      </a:r>
                      <a:r>
                        <a:rPr lang="tr-TR" b="1" baseline="0" dirty="0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PPAR-</a:t>
                      </a:r>
                      <a:r>
                        <a:rPr lang="el-GR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tr-TR" b="1" baseline="0" dirty="0" smtClean="0">
                          <a:latin typeface="Bradley Hand ITC" pitchFamily="66" charset="0"/>
                          <a:cs typeface="Times New Roman" panose="02020603050405020304" pitchFamily="18" charset="0"/>
                        </a:rPr>
                        <a:t> ya bağlanarak gen ekspresyonunu düzenler</a:t>
                      </a:r>
                      <a:endParaRPr lang="tr-TR" b="1" dirty="0" smtClean="0">
                        <a:latin typeface="Bradley Hand ITC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rezistansını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 kullanılır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Uzun etkili      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(&gt; 24 h)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; sıvı tutulumu, ödem, anemi, kilo alımı,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maküler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ödem, kadınlarda kemik kırıkları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Konjestif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kalp yetmezliğinde, karaciğer hastalığında kullanılamaz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8011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12591410"/>
              </p:ext>
            </p:extLst>
          </p:nvPr>
        </p:nvGraphicFramePr>
        <p:xfrm>
          <a:off x="143302" y="2603548"/>
          <a:ext cx="1182351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GLP-1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RESEPTÖR AGONİSTLERİ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Eksenatid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liraglutid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albiglutid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dulaglutid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GLP-1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analogları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GLP-1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resepötrüne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bağlanır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Postprandial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azaltır.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İsulin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sekresyonunu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uyarır,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glukagon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düzeylerini azaltır,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gastrik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boşalmayı geciktirir, iştahı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Parenteral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sc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; Bulantı,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başağrısı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kusma,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anoreksiya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hafif kilo kaybı,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pankreatit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kemirgenlerde c hücre tümörü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38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88456037"/>
              </p:ext>
            </p:extLst>
          </p:nvPr>
        </p:nvGraphicFramePr>
        <p:xfrm>
          <a:off x="143302" y="2603548"/>
          <a:ext cx="1182351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DPP-4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INHIBITORLERI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Sitagliptin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saksagliptin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linagliptin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alogliptin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vildagliptin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GLP-1in yıkılmasını engeller, dolaşımdaki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GLP-1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düzeyini artırır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Postprandial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azaltır.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Insulin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sekresyonunu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uyarır,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glukagon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düzeylerini azaltır,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gastrik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boşalmayı geciktirir, iştahı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Yarılanma ömrü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~ 12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24 h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etki süresi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Rinit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üst solunum yolu enfeksiyonu, baş ağrısı,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pankreatit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nadir alerjik reaksiyonlar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174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59762609"/>
              </p:ext>
            </p:extLst>
          </p:nvPr>
        </p:nvGraphicFramePr>
        <p:xfrm>
          <a:off x="143302" y="2603548"/>
          <a:ext cx="1182351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SGLT2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INHIBITORLERI</a:t>
                      </a: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Kanagliflozin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dapagliflozin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empagliflozin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Renal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reabsorbsiyonunu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engeller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Glikozüriyi artırır,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plazma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düzeylerini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Yarılanma ömrü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~ 10-14 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Genital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ve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üriner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sistem enfeksiyonları,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poliüri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kaşıntı (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pruritus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), susama,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ozmotik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diürez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konstipasyon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327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Pankreas, </a:t>
            </a:r>
            <a:r>
              <a:rPr lang="tr-TR" dirty="0" err="1" smtClean="0"/>
              <a:t>Langerhans</a:t>
            </a:r>
            <a:r>
              <a:rPr lang="tr-TR" dirty="0" smtClean="0"/>
              <a:t> </a:t>
            </a:r>
            <a:r>
              <a:rPr lang="tr-TR" dirty="0" err="1" smtClean="0"/>
              <a:t>adacIĞI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Alfa hücrelerden, </a:t>
            </a:r>
            <a:r>
              <a:rPr lang="tr-TR" dirty="0" err="1" smtClean="0"/>
              <a:t>glukagon</a:t>
            </a:r>
            <a:r>
              <a:rPr lang="tr-TR" dirty="0" smtClean="0"/>
              <a:t>, </a:t>
            </a:r>
            <a:r>
              <a:rPr lang="tr-TR" dirty="0" err="1" smtClean="0"/>
              <a:t>proglukagon</a:t>
            </a:r>
            <a:endParaRPr lang="tr-TR" dirty="0" smtClean="0"/>
          </a:p>
          <a:p>
            <a:r>
              <a:rPr lang="tr-TR" dirty="0" smtClean="0"/>
              <a:t>Beta hücrelerden, </a:t>
            </a:r>
            <a:r>
              <a:rPr lang="tr-TR" dirty="0" err="1" smtClean="0"/>
              <a:t>insulin</a:t>
            </a:r>
            <a:r>
              <a:rPr lang="tr-TR" dirty="0" smtClean="0"/>
              <a:t>, C </a:t>
            </a:r>
            <a:r>
              <a:rPr lang="tr-TR" dirty="0" err="1" smtClean="0"/>
              <a:t>peptid</a:t>
            </a:r>
            <a:r>
              <a:rPr lang="tr-TR" dirty="0" smtClean="0"/>
              <a:t>, </a:t>
            </a:r>
            <a:r>
              <a:rPr lang="tr-TR" dirty="0" err="1" smtClean="0"/>
              <a:t>proinsulin</a:t>
            </a:r>
            <a:r>
              <a:rPr lang="tr-TR" dirty="0" smtClean="0"/>
              <a:t>, amilin</a:t>
            </a:r>
          </a:p>
          <a:p>
            <a:r>
              <a:rPr lang="tr-TR" dirty="0" smtClean="0"/>
              <a:t>Delta hücrelerden, </a:t>
            </a:r>
            <a:r>
              <a:rPr lang="tr-TR" dirty="0" err="1" smtClean="0"/>
              <a:t>somatostatin</a:t>
            </a:r>
            <a:endParaRPr lang="tr-TR" dirty="0" smtClean="0"/>
          </a:p>
          <a:p>
            <a:r>
              <a:rPr lang="tr-TR" dirty="0" smtClean="0"/>
              <a:t>Epsilon hücrelerden, </a:t>
            </a:r>
            <a:r>
              <a:rPr lang="tr-TR" dirty="0" err="1" smtClean="0"/>
              <a:t>ghrelin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214282" y="1410198"/>
            <a:ext cx="703729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YENİ İLAÇLAR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Nesina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 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2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Kazano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Alogliptin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 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3"/>
              </a:rPr>
              <a:t>pioglitazone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Oseni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Linagliptin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Jentadueto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Linagliptin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Tradjenta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Saxagliptin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Ongylza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Saxagliptin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Kombiglyze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  <a:hlinkClick r:id="rId4"/>
              </a:rPr>
              <a:t>Sitagliptin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 (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5"/>
              </a:rPr>
              <a:t>Januvia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Sitagliptin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metformin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2800" dirty="0" err="1" smtClean="0">
                <a:latin typeface="Arial" pitchFamily="34" charset="0"/>
                <a:cs typeface="Arial" pitchFamily="34" charset="0"/>
                <a:hlinkClick r:id="rId6"/>
              </a:rPr>
              <a:t>Janumet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84373233"/>
              </p:ext>
            </p:extLst>
          </p:nvPr>
        </p:nvGraphicFramePr>
        <p:xfrm>
          <a:off x="143302" y="2603548"/>
          <a:ext cx="1182351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702"/>
                <a:gridCol w="2364702"/>
                <a:gridCol w="2364702"/>
                <a:gridCol w="2364702"/>
                <a:gridCol w="2364702"/>
              </a:tblGrid>
              <a:tr h="634808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4522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Adacık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amiloid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polipeptid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analogları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Pramlintid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Amilin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analogu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amilin reseptörüne bağlanır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Yemek sonrası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düzeyini azaltır,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glukagon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düzeyini azaltır,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gastrik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boşalmayı geciktirir, iştahı azaltır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1 ve 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Parenteral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(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sc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Hızlı başlar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Yarılanma ömrü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~ 48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min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bulantı,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anoreksiya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hipoglisemi,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başağrısı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Dikdörtgen 3"/>
          <p:cNvSpPr/>
          <p:nvPr/>
        </p:nvSpPr>
        <p:spPr>
          <a:xfrm>
            <a:off x="3241829" y="0"/>
            <a:ext cx="40831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 DİĞERLERİ</a:t>
            </a:r>
            <a:endParaRPr lang="tr-TR" sz="5400" b="1" cap="none" spc="0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564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70123450"/>
              </p:ext>
            </p:extLst>
          </p:nvPr>
        </p:nvGraphicFramePr>
        <p:xfrm>
          <a:off x="106659" y="822960"/>
          <a:ext cx="10353510" cy="5329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702"/>
                <a:gridCol w="2070702"/>
                <a:gridCol w="2070702"/>
                <a:gridCol w="2070702"/>
                <a:gridCol w="2070702"/>
              </a:tblGrid>
              <a:tr h="757683">
                <a:tc>
                  <a:txBody>
                    <a:bodyPr/>
                    <a:lstStyle/>
                    <a:p>
                      <a:r>
                        <a:rPr lang="tr-TR" dirty="0" smtClean="0"/>
                        <a:t>İlaç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mekanizması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Klinik uygulama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Farmakokinetik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toksisite</a:t>
                      </a:r>
                      <a:r>
                        <a:rPr lang="tr-TR" dirty="0" smtClean="0"/>
                        <a:t>, etkileşim</a:t>
                      </a:r>
                      <a:endParaRPr lang="tr-T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0320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Safra asidi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bağlayııcılar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Kolesevelam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HCL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Safra asidini bağlar,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düşürücü etki mekanizması bilinmiyor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düzeylerini azaltır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24 h 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etki süresi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: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konstipasyon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, hazımsızlık,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flatulans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103206">
                <a:tc>
                  <a:txBody>
                    <a:bodyPr/>
                    <a:lstStyle/>
                    <a:p>
                      <a:r>
                        <a:rPr lang="tr-TR" b="1" baseline="0" dirty="0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DOPAMIN AGONISTLERI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  <a:latin typeface="Bradley Hand ITC" panose="03070402050302030203" pitchFamily="66" charset="0"/>
                        </a:rPr>
                        <a:t>Bromokriptin</a:t>
                      </a:r>
                      <a:endParaRPr lang="tr-TR" b="1" baseline="0" dirty="0" smtClean="0">
                        <a:solidFill>
                          <a:schemeClr val="tx1"/>
                        </a:solidFill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D</a:t>
                      </a:r>
                      <a:r>
                        <a:rPr lang="tr-TR" b="1" baseline="-25000" dirty="0" smtClean="0">
                          <a:latin typeface="Bradley Hand ITC" panose="03070402050302030203" pitchFamily="66" charset="0"/>
                        </a:rPr>
                        <a:t>2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reseptor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agonisti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 düşürücü etki mekanizması bilinmiyor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Glukoz</a:t>
                      </a:r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 düzeylerini azaltır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  <a:p>
                      <a:r>
                        <a:rPr lang="tr-TR" b="1" dirty="0" smtClean="0">
                          <a:latin typeface="Bradley Hand ITC" panose="03070402050302030203" pitchFamily="66" charset="0"/>
                        </a:rPr>
                        <a:t>Tip 2 </a:t>
                      </a:r>
                      <a:r>
                        <a:rPr lang="tr-TR" b="1" dirty="0" err="1" smtClean="0">
                          <a:latin typeface="Bradley Hand ITC" panose="03070402050302030203" pitchFamily="66" charset="0"/>
                        </a:rPr>
                        <a:t>diabet</a:t>
                      </a:r>
                      <a:endParaRPr lang="tr-TR" b="1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Oral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24 h 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etki süresi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Toksisite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: bulantı, kusma,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başdönmesi</a:t>
                      </a:r>
                      <a:r>
                        <a:rPr lang="tr-TR" b="1" baseline="0" dirty="0" smtClean="0">
                          <a:latin typeface="Bradley Hand ITC" panose="03070402050302030203" pitchFamily="66" charset="0"/>
                        </a:rPr>
                        <a:t>, </a:t>
                      </a:r>
                      <a:r>
                        <a:rPr lang="tr-TR" b="1" baseline="0" dirty="0" err="1" smtClean="0">
                          <a:latin typeface="Bradley Hand ITC" panose="03070402050302030203" pitchFamily="66" charset="0"/>
                        </a:rPr>
                        <a:t>başağrısı</a:t>
                      </a:r>
                      <a:endParaRPr lang="tr-TR" b="1" baseline="0" dirty="0" smtClean="0">
                        <a:latin typeface="Bradley Hand ITC" panose="03070402050302030203" pitchFamily="66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5317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8985" y="0"/>
            <a:ext cx="547955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6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GLUKAGON</a:t>
            </a:r>
            <a:endParaRPr lang="tr-TR" sz="6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1326776" y="1658470"/>
            <a:ext cx="7494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Glukoneogenezi</a:t>
            </a:r>
            <a:r>
              <a:rPr lang="tr-TR" sz="3200" dirty="0" smtClean="0"/>
              <a:t> artırır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err="1" smtClean="0"/>
              <a:t>Ketogenezi</a:t>
            </a:r>
            <a:r>
              <a:rPr lang="tr-TR" sz="3200" dirty="0" smtClean="0"/>
              <a:t> artırır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Depo glikojenin katabolizmasını artırır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Kalpte </a:t>
            </a:r>
            <a:r>
              <a:rPr lang="tr-TR" sz="3200" dirty="0" err="1" smtClean="0"/>
              <a:t>potent</a:t>
            </a:r>
            <a:r>
              <a:rPr lang="tr-TR" sz="3200" dirty="0" smtClean="0"/>
              <a:t> bir </a:t>
            </a:r>
            <a:r>
              <a:rPr lang="tr-TR" sz="3200" dirty="0" err="1" smtClean="0"/>
              <a:t>inotropik</a:t>
            </a:r>
            <a:r>
              <a:rPr lang="tr-TR" sz="3200" dirty="0" smtClean="0"/>
              <a:t>-</a:t>
            </a:r>
            <a:r>
              <a:rPr lang="tr-TR" sz="3200" dirty="0" err="1" smtClean="0"/>
              <a:t>kronotropik</a:t>
            </a:r>
            <a:r>
              <a:rPr lang="tr-TR" sz="3200" dirty="0" smtClean="0"/>
              <a:t> etkiye sahiptir (</a:t>
            </a:r>
            <a:r>
              <a:rPr lang="tr-TR" sz="3200" dirty="0" err="1" smtClean="0"/>
              <a:t>cAMP</a:t>
            </a:r>
            <a:r>
              <a:rPr lang="tr-TR" sz="3200" dirty="0" smtClean="0"/>
              <a:t> artışı üzerinden), beta AR </a:t>
            </a:r>
            <a:r>
              <a:rPr lang="tr-TR" sz="3200" dirty="0" err="1" smtClean="0"/>
              <a:t>agonistlerine</a:t>
            </a:r>
            <a:r>
              <a:rPr lang="tr-TR" sz="3200" dirty="0" smtClean="0"/>
              <a:t> benzer etki gösterir</a:t>
            </a:r>
          </a:p>
          <a:p>
            <a:pPr>
              <a:buFont typeface="Arial" pitchFamily="34" charset="0"/>
              <a:buChar char="•"/>
            </a:pPr>
            <a:r>
              <a:rPr lang="tr-TR" sz="3200" dirty="0" smtClean="0"/>
              <a:t>Yüksek dozları </a:t>
            </a:r>
            <a:r>
              <a:rPr lang="tr-TR" sz="3200" dirty="0" err="1" smtClean="0"/>
              <a:t>barsakta</a:t>
            </a:r>
            <a:r>
              <a:rPr lang="tr-TR" sz="3200" dirty="0" smtClean="0"/>
              <a:t> gevşeme yapar</a:t>
            </a:r>
          </a:p>
          <a:p>
            <a:pPr>
              <a:buFont typeface="Arial" pitchFamily="34" charset="0"/>
              <a:buChar char="•"/>
            </a:pPr>
            <a:endParaRPr lang="tr-TR" sz="3200" dirty="0" smtClean="0"/>
          </a:p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25982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27454" y="387908"/>
            <a:ext cx="723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err="1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Glukagonun</a:t>
            </a:r>
            <a:r>
              <a:rPr lang="tr-TR" sz="5400" b="0" cap="none" spc="0" dirty="0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tr-TR" sz="5400" b="0" cap="none" spc="0" dirty="0" err="1" smtClean="0">
                <a:ln w="0"/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endikasyonu</a:t>
            </a:r>
            <a:endParaRPr lang="tr-TR" sz="5400" b="0" cap="none" spc="0" dirty="0">
              <a:ln w="0"/>
              <a:solidFill>
                <a:srgbClr val="0070C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Beşgen 4"/>
          <p:cNvSpPr/>
          <p:nvPr/>
        </p:nvSpPr>
        <p:spPr>
          <a:xfrm>
            <a:off x="750627" y="1755401"/>
            <a:ext cx="5773003" cy="1050877"/>
          </a:xfrm>
          <a:prstGeom prst="homePlat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Ağır hipoglisemi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6" name="Beşgen 5"/>
          <p:cNvSpPr/>
          <p:nvPr/>
        </p:nvSpPr>
        <p:spPr>
          <a:xfrm>
            <a:off x="5475028" y="3073021"/>
            <a:ext cx="5773003" cy="1050877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Endokrin tanı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7" name="Beşgen 6"/>
          <p:cNvSpPr/>
          <p:nvPr/>
        </p:nvSpPr>
        <p:spPr>
          <a:xfrm>
            <a:off x="750627" y="4390641"/>
            <a:ext cx="5773003" cy="1050877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Beta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adrenoseptör</a:t>
            </a:r>
            <a:r>
              <a:rPr lang="tr-TR" sz="3200" b="1" dirty="0" smtClean="0">
                <a:latin typeface="Bradley Hand ITC" panose="03070402050302030203" pitchFamily="66" charset="0"/>
              </a:rPr>
              <a:t> </a:t>
            </a:r>
            <a:r>
              <a:rPr lang="tr-TR" sz="3200" b="1" dirty="0" err="1" smtClean="0">
                <a:latin typeface="Bradley Hand ITC" panose="03070402050302030203" pitchFamily="66" charset="0"/>
              </a:rPr>
              <a:t>bloker</a:t>
            </a:r>
            <a:r>
              <a:rPr lang="tr-TR" sz="3200" b="1" dirty="0" smtClean="0">
                <a:latin typeface="Bradley Hand ITC" panose="03070402050302030203" pitchFamily="66" charset="0"/>
              </a:rPr>
              <a:t> aşırı doz alımının tedavisi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  <p:sp>
        <p:nvSpPr>
          <p:cNvPr id="8" name="Beşgen 7"/>
          <p:cNvSpPr/>
          <p:nvPr/>
        </p:nvSpPr>
        <p:spPr>
          <a:xfrm>
            <a:off x="5475028" y="5686352"/>
            <a:ext cx="5773003" cy="1050877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Bradley Hand ITC" panose="03070402050302030203" pitchFamily="66" charset="0"/>
              </a:rPr>
              <a:t>Barsak radyolojisi</a:t>
            </a:r>
            <a:endParaRPr lang="tr-TR" sz="32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825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1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Selektif</a:t>
            </a:r>
            <a:r>
              <a:rPr lang="tr-TR" dirty="0" smtClean="0"/>
              <a:t> beta hücre hasarı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r>
              <a:rPr lang="tr-TR" dirty="0" smtClean="0"/>
              <a:t> hiç yoktur ya da çok azdır</a:t>
            </a:r>
          </a:p>
          <a:p>
            <a:r>
              <a:rPr lang="tr-TR" dirty="0" err="1" smtClean="0"/>
              <a:t>İmmun</a:t>
            </a:r>
            <a:r>
              <a:rPr lang="tr-TR" dirty="0" smtClean="0"/>
              <a:t> kaynaklı ya da </a:t>
            </a:r>
            <a:r>
              <a:rPr lang="tr-TR" dirty="0" err="1" smtClean="0"/>
              <a:t>idiyopatik</a:t>
            </a:r>
            <a:endParaRPr lang="tr-TR" dirty="0" smtClean="0"/>
          </a:p>
          <a:p>
            <a:r>
              <a:rPr lang="tr-TR" dirty="0" smtClean="0"/>
              <a:t>Erken yaşta ortaya çıkar (genellikle 30 yaş öncesi)</a:t>
            </a:r>
          </a:p>
          <a:p>
            <a:r>
              <a:rPr lang="tr-TR" dirty="0" smtClean="0"/>
              <a:t>Genetik yatkınlık çok az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</a:t>
            </a:r>
            <a:r>
              <a:rPr lang="tr-TR" dirty="0" err="1" smtClean="0"/>
              <a:t>replasman</a:t>
            </a:r>
            <a:r>
              <a:rPr lang="tr-TR" dirty="0" smtClean="0"/>
              <a:t> tedavisi şart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2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Göreceli </a:t>
            </a:r>
            <a:r>
              <a:rPr lang="tr-TR" dirty="0" err="1" smtClean="0"/>
              <a:t>insulin</a:t>
            </a:r>
            <a:r>
              <a:rPr lang="tr-TR" dirty="0" smtClean="0"/>
              <a:t> eksikliği ile birlikte </a:t>
            </a:r>
            <a:r>
              <a:rPr lang="tr-TR" dirty="0" err="1" smtClean="0"/>
              <a:t>insulin</a:t>
            </a:r>
            <a:r>
              <a:rPr lang="tr-TR" dirty="0" smtClean="0"/>
              <a:t> etkisine doku direnci 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r>
              <a:rPr lang="tr-TR" dirty="0" smtClean="0"/>
              <a:t> vardır ama </a:t>
            </a:r>
            <a:r>
              <a:rPr lang="tr-TR" dirty="0" err="1" smtClean="0"/>
              <a:t>insulinin</a:t>
            </a:r>
            <a:r>
              <a:rPr lang="tr-TR" dirty="0" smtClean="0"/>
              <a:t> hedef dokularında direnç olduğu için </a:t>
            </a:r>
            <a:r>
              <a:rPr lang="tr-TR" dirty="0" err="1" smtClean="0"/>
              <a:t>insulin</a:t>
            </a:r>
            <a:r>
              <a:rPr lang="tr-TR" dirty="0" smtClean="0"/>
              <a:t> etkisi görülmez</a:t>
            </a:r>
          </a:p>
          <a:p>
            <a:r>
              <a:rPr lang="tr-TR" dirty="0" smtClean="0"/>
              <a:t>Yetişkin tipidir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tedavisi </a:t>
            </a:r>
            <a:r>
              <a:rPr lang="tr-TR" dirty="0" err="1" smtClean="0"/>
              <a:t>şert</a:t>
            </a:r>
            <a:r>
              <a:rPr lang="tr-TR" dirty="0" smtClean="0"/>
              <a:t> değildir, öncelikle oral </a:t>
            </a:r>
            <a:r>
              <a:rPr lang="tr-TR" dirty="0" err="1" smtClean="0"/>
              <a:t>antidiabetik</a:t>
            </a:r>
            <a:r>
              <a:rPr lang="tr-TR" dirty="0" smtClean="0"/>
              <a:t> ilaçlar kullanılır</a:t>
            </a:r>
          </a:p>
          <a:p>
            <a:r>
              <a:rPr lang="tr-TR" dirty="0" err="1" smtClean="0"/>
              <a:t>Ketozis</a:t>
            </a:r>
            <a:r>
              <a:rPr lang="tr-TR" dirty="0" smtClean="0"/>
              <a:t> genellikle görülmez ama </a:t>
            </a:r>
            <a:r>
              <a:rPr lang="tr-TR" dirty="0" err="1" smtClean="0"/>
              <a:t>infeksiyon</a:t>
            </a:r>
            <a:r>
              <a:rPr lang="tr-TR" dirty="0" smtClean="0"/>
              <a:t>, ilaç kullanımı (</a:t>
            </a:r>
            <a:r>
              <a:rPr lang="tr-TR" dirty="0" err="1" smtClean="0"/>
              <a:t>glukokortikoid</a:t>
            </a:r>
            <a:r>
              <a:rPr lang="tr-TR" dirty="0" smtClean="0"/>
              <a:t> vs) ya da stres sonrası ortaya çıkabilir</a:t>
            </a:r>
          </a:p>
          <a:p>
            <a:r>
              <a:rPr lang="tr-TR" dirty="0" err="1" smtClean="0"/>
              <a:t>Dehidratasyona</a:t>
            </a:r>
            <a:r>
              <a:rPr lang="tr-TR" dirty="0" smtClean="0"/>
              <a:t> bağlı ölümcül </a:t>
            </a:r>
            <a:r>
              <a:rPr lang="tr-TR" dirty="0" err="1" smtClean="0"/>
              <a:t>nonketotik</a:t>
            </a:r>
            <a:r>
              <a:rPr lang="tr-TR" dirty="0" smtClean="0"/>
              <a:t> </a:t>
            </a:r>
            <a:r>
              <a:rPr lang="tr-TR" dirty="0" err="1" smtClean="0"/>
              <a:t>hiperozmolar</a:t>
            </a:r>
            <a:r>
              <a:rPr lang="tr-TR" dirty="0" smtClean="0"/>
              <a:t> koma görülebilir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Gestasyonel</a:t>
            </a:r>
            <a:r>
              <a:rPr lang="tr-TR" dirty="0" smtClean="0"/>
              <a:t>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Gebelikte ortaya çıkan </a:t>
            </a:r>
            <a:r>
              <a:rPr lang="tr-TR" dirty="0" err="1" smtClean="0"/>
              <a:t>diabettir</a:t>
            </a:r>
            <a:r>
              <a:rPr lang="tr-TR" dirty="0" smtClean="0"/>
              <a:t> (görülme sıklığı %7)</a:t>
            </a:r>
          </a:p>
          <a:p>
            <a:r>
              <a:rPr lang="tr-TR" dirty="0" smtClean="0"/>
              <a:t>Gebelik 24-28. haftalarda yapılan </a:t>
            </a:r>
            <a:r>
              <a:rPr lang="tr-TR" dirty="0" err="1" smtClean="0"/>
              <a:t>glukoz</a:t>
            </a:r>
            <a:r>
              <a:rPr lang="tr-TR" dirty="0" smtClean="0"/>
              <a:t> yükleme testi ile tanı konur</a:t>
            </a:r>
          </a:p>
          <a:p>
            <a:r>
              <a:rPr lang="tr-TR" dirty="0" smtClean="0"/>
              <a:t>Genellikle gebelik sonrasında normale döner</a:t>
            </a:r>
          </a:p>
          <a:p>
            <a:r>
              <a:rPr lang="tr-TR" dirty="0" smtClean="0"/>
              <a:t>Bu hastaların ileriki yaşamlarında tip 2 </a:t>
            </a:r>
            <a:r>
              <a:rPr lang="tr-TR" dirty="0" err="1" smtClean="0"/>
              <a:t>diabet</a:t>
            </a:r>
            <a:r>
              <a:rPr lang="tr-TR" dirty="0" smtClean="0"/>
              <a:t> olma olasılığı fazladır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Gestational</a:t>
            </a:r>
            <a:r>
              <a:rPr lang="tr-TR" dirty="0" smtClean="0"/>
              <a:t> Diabetes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600206"/>
            <a:ext cx="10282518" cy="2147041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Fasting</a:t>
            </a:r>
            <a:r>
              <a:rPr lang="tr-TR" dirty="0" smtClean="0"/>
              <a:t> BG&gt; 95 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1.</a:t>
            </a:r>
            <a:r>
              <a:rPr lang="tr-TR" dirty="0" err="1" smtClean="0"/>
              <a:t>hour</a:t>
            </a:r>
            <a:r>
              <a:rPr lang="tr-TR" dirty="0" smtClean="0"/>
              <a:t> BG&gt;180mg/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2.</a:t>
            </a:r>
            <a:r>
              <a:rPr lang="tr-TR" dirty="0" err="1" smtClean="0"/>
              <a:t>hour</a:t>
            </a:r>
            <a:r>
              <a:rPr lang="tr-TR" dirty="0" smtClean="0"/>
              <a:t> BG&gt;155mg/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3.</a:t>
            </a:r>
            <a:r>
              <a:rPr lang="tr-TR" dirty="0" err="1" smtClean="0"/>
              <a:t>hour</a:t>
            </a:r>
            <a:r>
              <a:rPr lang="tr-TR" dirty="0" smtClean="0"/>
              <a:t> BG&gt;140mg/</a:t>
            </a:r>
            <a:r>
              <a:rPr lang="tr-TR" dirty="0" err="1" smtClean="0"/>
              <a:t>dl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1631591" y="5549177"/>
            <a:ext cx="47991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/>
              <a:t>100g </a:t>
            </a:r>
            <a:r>
              <a:rPr lang="tr-TR" dirty="0" err="1" smtClean="0"/>
              <a:t>glucose</a:t>
            </a:r>
            <a:r>
              <a:rPr lang="tr-TR" dirty="0" smtClean="0"/>
              <a:t> </a:t>
            </a:r>
            <a:r>
              <a:rPr lang="tr-TR" dirty="0" err="1" smtClean="0"/>
              <a:t>loading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No </a:t>
            </a:r>
            <a:r>
              <a:rPr lang="tr-TR" dirty="0" err="1" smtClean="0"/>
              <a:t>diet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excercise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at </a:t>
            </a:r>
            <a:r>
              <a:rPr lang="tr-TR" dirty="0" err="1" smtClean="0"/>
              <a:t>least</a:t>
            </a:r>
            <a:r>
              <a:rPr lang="tr-TR" dirty="0" smtClean="0"/>
              <a:t> 3 </a:t>
            </a:r>
            <a:r>
              <a:rPr lang="tr-TR" dirty="0" err="1" smtClean="0"/>
              <a:t>days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After</a:t>
            </a:r>
            <a:r>
              <a:rPr lang="tr-TR" dirty="0" smtClean="0"/>
              <a:t> 14-</a:t>
            </a:r>
            <a:r>
              <a:rPr lang="tr-TR" dirty="0" err="1" smtClean="0"/>
              <a:t>hour</a:t>
            </a:r>
            <a:r>
              <a:rPr lang="tr-TR" dirty="0" smtClean="0"/>
              <a:t> </a:t>
            </a:r>
            <a:r>
              <a:rPr lang="tr-TR" dirty="0" err="1" smtClean="0"/>
              <a:t>fasting</a:t>
            </a: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2 </a:t>
            </a:r>
            <a:r>
              <a:rPr lang="tr-TR" dirty="0" err="1" smtClean="0"/>
              <a:t>values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is </a:t>
            </a:r>
            <a:r>
              <a:rPr lang="tr-TR" dirty="0" err="1" smtClean="0"/>
              <a:t>enough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diagnosis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Diabetes </a:t>
            </a:r>
            <a:r>
              <a:rPr lang="tr-TR" dirty="0" err="1" smtClean="0"/>
              <a:t>insipidus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</a:t>
            </a:r>
            <a:r>
              <a:rPr lang="tr-TR" dirty="0" err="1" smtClean="0"/>
              <a:t>nörojenik</a:t>
            </a:r>
            <a:r>
              <a:rPr lang="tr-TR" dirty="0" smtClean="0"/>
              <a:t>: </a:t>
            </a:r>
            <a:r>
              <a:rPr lang="tr-TR" dirty="0" err="1" smtClean="0"/>
              <a:t>antidiüretik</a:t>
            </a:r>
            <a:r>
              <a:rPr lang="tr-TR" dirty="0" smtClean="0"/>
              <a:t> hormon (ADH) eksikliği sonucu</a:t>
            </a:r>
          </a:p>
          <a:p>
            <a:r>
              <a:rPr lang="tr-TR" dirty="0" smtClean="0"/>
              <a:t>2.</a:t>
            </a:r>
            <a:r>
              <a:rPr lang="tr-TR" dirty="0" err="1" smtClean="0"/>
              <a:t>nefrojenik</a:t>
            </a:r>
            <a:r>
              <a:rPr lang="tr-TR" dirty="0" smtClean="0"/>
              <a:t>:ADH etkisine böbreklerin duyarlılığının kaybolması sonucu</a:t>
            </a:r>
          </a:p>
          <a:p>
            <a:r>
              <a:rPr lang="tr-TR" dirty="0" smtClean="0"/>
              <a:t>3.</a:t>
            </a:r>
            <a:r>
              <a:rPr lang="tr-TR" dirty="0" err="1" smtClean="0"/>
              <a:t>gestajenik</a:t>
            </a:r>
            <a:r>
              <a:rPr lang="tr-TR" dirty="0" smtClean="0"/>
              <a:t>:hamilelikte ADH eksikliği sonucu</a:t>
            </a:r>
          </a:p>
          <a:p>
            <a:r>
              <a:rPr lang="tr-TR" dirty="0" smtClean="0"/>
              <a:t>4.</a:t>
            </a:r>
            <a:r>
              <a:rPr lang="tr-TR" dirty="0" err="1" smtClean="0"/>
              <a:t>dipsojenik</a:t>
            </a:r>
            <a:r>
              <a:rPr lang="tr-TR" dirty="0" smtClean="0"/>
              <a:t>:aşırı susama ve sıvı tüketimi sonucu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1742</TotalTime>
  <Words>1834</Words>
  <Application>Microsoft Office PowerPoint</Application>
  <PresentationFormat>Özel</PresentationFormat>
  <Paragraphs>512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Ofis Teması</vt:lpstr>
      <vt:lpstr>DİYABET, İNSULİN VE ORAL ANTİDİABETİKLER</vt:lpstr>
      <vt:lpstr>Dersin hedefleri: </vt:lpstr>
      <vt:lpstr>Dersin içeriği</vt:lpstr>
      <vt:lpstr>Pankreas, Langerhans adacIĞI</vt:lpstr>
      <vt:lpstr>Tip 1 Diabet</vt:lpstr>
      <vt:lpstr>Tip 2 diabet</vt:lpstr>
      <vt:lpstr>Gestasyonel diabet</vt:lpstr>
      <vt:lpstr>Gestational Diabetes</vt:lpstr>
      <vt:lpstr>Diabetes insipidus</vt:lpstr>
      <vt:lpstr>Prediabet </vt:lpstr>
      <vt:lpstr>Diabet</vt:lpstr>
      <vt:lpstr>Diabetin komplikasyonları</vt:lpstr>
      <vt:lpstr>Slayt 13</vt:lpstr>
      <vt:lpstr>İnsulİn sekresyonu</vt:lpstr>
      <vt:lpstr>DolaşImda insulin</vt:lpstr>
      <vt:lpstr>İnsulİn yIkImI</vt:lpstr>
      <vt:lpstr>İnsulİn reseptörü</vt:lpstr>
      <vt:lpstr>IRS (insulin reseptör substrat)</vt:lpstr>
      <vt:lpstr>İnsulİnİn hedef dokularI</vt:lpstr>
      <vt:lpstr>Slayt 20</vt:lpstr>
      <vt:lpstr>İnsulİnİn etkİlerİ</vt:lpstr>
      <vt:lpstr>İnsulİnİn etkİlerİ</vt:lpstr>
      <vt:lpstr>İnsulİnİn etkİlerİ:</vt:lpstr>
      <vt:lpstr>İnsulİn sekresyonu uyaranlarI</vt:lpstr>
      <vt:lpstr>İnsulinin keşfi</vt:lpstr>
      <vt:lpstr>Diabetik ketoasidozis</vt:lpstr>
      <vt:lpstr>Hiperozmolar hiperglisemik koma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  <vt:lpstr>Slayt 40</vt:lpstr>
      <vt:lpstr>Slayt 41</vt:lpstr>
      <vt:lpstr>Slayt 42</vt:lpstr>
      <vt:lpstr>Slayt 43</vt:lpstr>
      <vt:lpstr>Slayt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betül erdoğan</dc:creator>
  <cp:lastModifiedBy>ebru</cp:lastModifiedBy>
  <cp:revision>182</cp:revision>
  <dcterms:created xsi:type="dcterms:W3CDTF">2017-02-08T08:36:14Z</dcterms:created>
  <dcterms:modified xsi:type="dcterms:W3CDTF">2020-05-11T09:46:37Z</dcterms:modified>
</cp:coreProperties>
</file>