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autoAdjust="0"/>
    <p:restoredTop sz="95872" autoAdjust="0"/>
  </p:normalViewPr>
  <p:slideViewPr>
    <p:cSldViewPr snapToGrid="0">
      <p:cViewPr varScale="1">
        <p:scale>
          <a:sx n="93" d="100"/>
          <a:sy n="93" d="100"/>
        </p:scale>
        <p:origin x="216" y="6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11041-1DAD-40AA-B621-A24E85D7490B}" type="datetimeFigureOut">
              <a:rPr lang="tr-TR" smtClean="0"/>
              <a:t>4.05.2020</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C9E85-7CAA-40F2-89AD-E1A4A209ED3C}" type="slidenum">
              <a:rPr lang="tr-TR" smtClean="0"/>
              <a:t>‹#›</a:t>
            </a:fld>
            <a:endParaRPr lang="tr-TR"/>
          </a:p>
        </p:txBody>
      </p:sp>
    </p:spTree>
    <p:extLst>
      <p:ext uri="{BB962C8B-B14F-4D97-AF65-F5344CB8AC3E}">
        <p14:creationId xmlns:p14="http://schemas.microsoft.com/office/powerpoint/2010/main" val="2783829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05836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65071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86594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157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3049902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61C1AA26-1C18-419D-8596-258C9E3D8812}" type="datetimeFigureOut">
              <a:rPr lang="tr-TR" smtClean="0"/>
              <a:pPr/>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96050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61C1AA26-1C18-419D-8596-258C9E3D8812}" type="datetimeFigureOut">
              <a:rPr lang="tr-TR" smtClean="0"/>
              <a:pPr/>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756862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019474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406979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65928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5727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407773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1C1AA26-1C18-419D-8596-258C9E3D8812}" type="datetimeFigureOut">
              <a:rPr lang="tr-TR" smtClean="0"/>
              <a:pPr/>
              <a:t>4.05.2020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56326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1C1AA26-1C18-419D-8596-258C9E3D8812}" type="datetimeFigureOut">
              <a:rPr lang="tr-TR" smtClean="0"/>
              <a:pPr/>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59025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1AA26-1C18-419D-8596-258C9E3D8812}" type="datetimeFigureOut">
              <a:rPr lang="tr-TR" smtClean="0"/>
              <a:pPr/>
              <a:t>4.05.2020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13534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7571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337967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C1AA26-1C18-419D-8596-258C9E3D8812}" type="datetimeFigureOut">
              <a:rPr lang="tr-TR" smtClean="0"/>
              <a:pPr/>
              <a:t>4.05.2020</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9024933-2B0B-48AB-BEE0-77F857C9AF66}" type="slidenum">
              <a:rPr lang="tr-TR" smtClean="0"/>
              <a:pPr/>
              <a:t>‹#›</a:t>
            </a:fld>
            <a:endParaRPr lang="tr-TR"/>
          </a:p>
        </p:txBody>
      </p:sp>
    </p:spTree>
    <p:extLst>
      <p:ext uri="{BB962C8B-B14F-4D97-AF65-F5344CB8AC3E}">
        <p14:creationId xmlns:p14="http://schemas.microsoft.com/office/powerpoint/2010/main" val="12737680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679620" y="126657"/>
            <a:ext cx="3557400" cy="1980000"/>
          </a:xfrm>
          <a:prstGeom prst="rect">
            <a:avLst/>
          </a:prstGeom>
        </p:spPr>
      </p:pic>
      <p:pic>
        <p:nvPicPr>
          <p:cNvPr id="5" name="Resim 4"/>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9929308" y="0"/>
            <a:ext cx="2391280" cy="2232000"/>
          </a:xfrm>
          <a:prstGeom prst="rect">
            <a:avLst/>
          </a:prstGeom>
        </p:spPr>
      </p:pic>
      <p:sp>
        <p:nvSpPr>
          <p:cNvPr id="8" name="Unvan 1"/>
          <p:cNvSpPr txBox="1">
            <a:spLocks/>
          </p:cNvSpPr>
          <p:nvPr/>
        </p:nvSpPr>
        <p:spPr>
          <a:xfrm>
            <a:off x="1371600" y="818357"/>
            <a:ext cx="9448800" cy="1825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000" b="1">
                <a:latin typeface="Arial" panose="020B0604020202020204" pitchFamily="34" charset="0"/>
                <a:cs typeface="Arial" panose="020B0604020202020204" pitchFamily="34" charset="0"/>
              </a:rPr>
              <a:t>GÖRÜŞME İLKE VE TEKNİKLERİ</a:t>
            </a:r>
            <a:endParaRPr lang="tr-TR" sz="4000" b="1" dirty="0">
              <a:latin typeface="Arial" panose="020B0604020202020204" pitchFamily="34" charset="0"/>
              <a:cs typeface="Arial" panose="020B0604020202020204" pitchFamily="34" charset="0"/>
            </a:endParaRPr>
          </a:p>
        </p:txBody>
      </p:sp>
      <p:sp>
        <p:nvSpPr>
          <p:cNvPr id="9" name="Dikdörtgen 8"/>
          <p:cNvSpPr/>
          <p:nvPr/>
        </p:nvSpPr>
        <p:spPr>
          <a:xfrm>
            <a:off x="1865130" y="3461810"/>
            <a:ext cx="8461739" cy="1754326"/>
          </a:xfrm>
          <a:prstGeom prst="rect">
            <a:avLst/>
          </a:prstGeom>
          <a:noFill/>
        </p:spPr>
        <p:txBody>
          <a:bodyPr wrap="none" lIns="91440" tIns="45720" rIns="91440" bIns="4572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Sağlık Bilimleri Fakültesi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Çocuk Gelişimi Bölümü</a:t>
            </a:r>
            <a:endPar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spTree>
    <p:extLst>
      <p:ext uri="{BB962C8B-B14F-4D97-AF65-F5344CB8AC3E}">
        <p14:creationId xmlns:p14="http://schemas.microsoft.com/office/powerpoint/2010/main" val="2563471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50631" y="1983545"/>
            <a:ext cx="10820400" cy="4024125"/>
          </a:xfrm>
        </p:spPr>
        <p:txBody>
          <a:bodyPr>
            <a:normAutofit/>
          </a:bodyPr>
          <a:lstStyle/>
          <a:p>
            <a:pPr marL="514350" indent="-514350" algn="just">
              <a:buFont typeface="+mj-lt"/>
              <a:buAutoNum type="arabicPeriod" startAt="3"/>
            </a:pPr>
            <a:r>
              <a:rPr lang="tr-TR" sz="2800" b="1" dirty="0">
                <a:latin typeface="Arial" pitchFamily="34" charset="0"/>
                <a:cs typeface="Arial" pitchFamily="34" charset="0"/>
              </a:rPr>
              <a:t> </a:t>
            </a:r>
            <a:r>
              <a:rPr lang="tr-TR" sz="2800" b="1" u="sng" dirty="0">
                <a:latin typeface="Arial" pitchFamily="34" charset="0"/>
                <a:cs typeface="Arial" pitchFamily="34" charset="0"/>
              </a:rPr>
              <a:t>İkinci Eleme Aracı Olarak Görüşme </a:t>
            </a:r>
            <a:r>
              <a:rPr lang="tr-TR" sz="2800" b="1" dirty="0">
                <a:latin typeface="Arial" pitchFamily="34" charset="0"/>
                <a:cs typeface="Arial" pitchFamily="34" charset="0"/>
              </a:rPr>
              <a:t>: </a:t>
            </a:r>
            <a:r>
              <a:rPr lang="tr-TR" sz="2800" dirty="0">
                <a:latin typeface="Arial" pitchFamily="34" charset="0"/>
                <a:cs typeface="Arial" pitchFamily="34" charset="0"/>
              </a:rPr>
              <a:t>Personel seçiminde görüşme, ikinci aşamada eleme aracı olarak kullanıldığında, seçme sınavının birinci aşamasında adaylar yazılı, yetenek ve beceri sınavları ile yoklanır. Sınav sonuçlarına göre başarılı olanlardan kuruma veya iş yerine alınacak kişi sayısının yarısı ya da bir katı kadar fazla aday görüşmeye alınır. Görüşme sonunda elde edilen tamamlayıcı bilgilere göre adaylar yeniden sıraya konur, kadro ya da kontenjan sayısı kadar kişi kuruma alınarak diğerleri elenir.</a:t>
            </a:r>
          </a:p>
        </p:txBody>
      </p:sp>
    </p:spTree>
    <p:extLst>
      <p:ext uri="{BB962C8B-B14F-4D97-AF65-F5344CB8AC3E}">
        <p14:creationId xmlns:p14="http://schemas.microsoft.com/office/powerpoint/2010/main" val="3564421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50631" y="2311790"/>
            <a:ext cx="10820400" cy="4024125"/>
          </a:xfrm>
        </p:spPr>
        <p:txBody>
          <a:bodyPr>
            <a:normAutofit/>
          </a:bodyPr>
          <a:lstStyle/>
          <a:p>
            <a:pPr marL="514350" indent="-514350" algn="just">
              <a:buFont typeface="+mj-lt"/>
              <a:buAutoNum type="arabicPeriod" startAt="4"/>
            </a:pPr>
            <a:r>
              <a:rPr lang="tr-TR" sz="2800" b="1" u="sng" dirty="0">
                <a:latin typeface="Arial" pitchFamily="34" charset="0"/>
                <a:cs typeface="Arial" pitchFamily="34" charset="0"/>
              </a:rPr>
              <a:t>Seçme Bataryasının Bir Aracı Olarak Görüşme </a:t>
            </a:r>
            <a:r>
              <a:rPr lang="tr-TR" sz="2800" dirty="0">
                <a:latin typeface="Arial" pitchFamily="34" charset="0"/>
                <a:cs typeface="Arial" pitchFamily="34" charset="0"/>
              </a:rPr>
              <a:t>: Bazı durumlarda da görüşme, seçme bataryasına dahil yetenek, bilgi ve beceriyi ölçen test, yazılı ve uygulamalı sınavlar, öğrenim durumları, iş tecrübeleri, sağlık koşulları gibi kaynak bilgilerle birlikte bir araç olarak kullanılır.</a:t>
            </a:r>
          </a:p>
        </p:txBody>
      </p:sp>
    </p:spTree>
    <p:extLst>
      <p:ext uri="{BB962C8B-B14F-4D97-AF65-F5344CB8AC3E}">
        <p14:creationId xmlns:p14="http://schemas.microsoft.com/office/powerpoint/2010/main" val="219489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3F38D9-FD52-1D4A-8397-D6E25DF9CC11}"/>
              </a:ext>
            </a:extLst>
          </p:cNvPr>
          <p:cNvSpPr>
            <a:spLocks noGrp="1"/>
          </p:cNvSpPr>
          <p:nvPr>
            <p:ph type="title"/>
          </p:nvPr>
        </p:nvSpPr>
        <p:spPr/>
        <p:txBody>
          <a:bodyPr/>
          <a:lstStyle/>
          <a:p>
            <a:r>
              <a:rPr lang="tr-TR" dirty="0"/>
              <a:t>Kaynakça</a:t>
            </a:r>
          </a:p>
        </p:txBody>
      </p:sp>
      <p:graphicFrame>
        <p:nvGraphicFramePr>
          <p:cNvPr id="4" name="İçerik Yer Tutucusu 3">
            <a:extLst>
              <a:ext uri="{FF2B5EF4-FFF2-40B4-BE49-F238E27FC236}">
                <a16:creationId xmlns:a16="http://schemas.microsoft.com/office/drawing/2014/main" id="{49990D7B-38A1-F949-ABB8-32C58B7798C3}"/>
              </a:ext>
            </a:extLst>
          </p:cNvPr>
          <p:cNvGraphicFramePr>
            <a:graphicFrameLocks noGrp="1"/>
          </p:cNvGraphicFramePr>
          <p:nvPr>
            <p:ph idx="1"/>
          </p:nvPr>
        </p:nvGraphicFramePr>
        <p:xfrm>
          <a:off x="1738488" y="3142950"/>
          <a:ext cx="8715023" cy="1325880"/>
        </p:xfrm>
        <a:graphic>
          <a:graphicData uri="http://schemas.openxmlformats.org/drawingml/2006/table">
            <a:tbl>
              <a:tblPr/>
              <a:tblGrid>
                <a:gridCol w="8715023">
                  <a:extLst>
                    <a:ext uri="{9D8B030D-6E8A-4147-A177-3AD203B41FA5}">
                      <a16:colId xmlns:a16="http://schemas.microsoft.com/office/drawing/2014/main" val="832381623"/>
                    </a:ext>
                  </a:extLst>
                </a:gridCol>
              </a:tblGrid>
              <a:tr h="0">
                <a:tc>
                  <a:txBody>
                    <a:bodyPr/>
                    <a:lstStyle/>
                    <a:p>
                      <a:r>
                        <a:rPr lang="tr-TR">
                          <a:effectLst/>
                        </a:rPr>
                        <a:t>Özgüven, İ. 1994. Psikolojik Testler. Yeni Doğuş Matbaası, Ankara.</a:t>
                      </a:r>
                    </a:p>
                  </a:txBody>
                  <a:tcPr marL="19050" marR="19050" marT="47625" marB="285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666629598"/>
                  </a:ext>
                </a:extLst>
              </a:tr>
              <a:tr h="0">
                <a:tc>
                  <a:txBody>
                    <a:bodyPr/>
                    <a:lstStyle/>
                    <a:p>
                      <a:r>
                        <a:rPr lang="tr-TR">
                          <a:effectLst/>
                        </a:rPr>
                        <a:t>Özgüven, İ. 2004. Görüşme İlke ve Teknikleri. PDREM Yayınları, Ankara.</a:t>
                      </a:r>
                    </a:p>
                  </a:txBody>
                  <a:tcPr marL="19050" marR="19050" marT="47625" marB="285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526891280"/>
                  </a:ext>
                </a:extLst>
              </a:tr>
              <a:tr h="0">
                <a:tc>
                  <a:txBody>
                    <a:bodyPr/>
                    <a:lstStyle/>
                    <a:p>
                      <a:r>
                        <a:rPr lang="tr-TR" dirty="0">
                          <a:effectLst/>
                        </a:rPr>
                        <a:t>Tanaydı, Z. ve Demiral, Ö. 1990. Çocukları Tanıma Ölçme ve Değerlendirme. G.Ü. Mesleki Eğitim Fakültesi Yayınları, Ankara</a:t>
                      </a:r>
                    </a:p>
                  </a:txBody>
                  <a:tcPr marL="19050" marR="19050" marT="47625" marB="285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039807652"/>
                  </a:ext>
                </a:extLst>
              </a:tr>
            </a:tbl>
          </a:graphicData>
        </a:graphic>
      </p:graphicFrame>
      <p:sp>
        <p:nvSpPr>
          <p:cNvPr id="5" name="Rectangle 1">
            <a:extLst>
              <a:ext uri="{FF2B5EF4-FFF2-40B4-BE49-F238E27FC236}">
                <a16:creationId xmlns:a16="http://schemas.microsoft.com/office/drawing/2014/main" id="{7550F0B2-1B58-814C-827E-F181DDA41257}"/>
              </a:ext>
            </a:extLst>
          </p:cNvPr>
          <p:cNvSpPr>
            <a:spLocks noChangeArrowheads="1"/>
          </p:cNvSpPr>
          <p:nvPr/>
        </p:nvSpPr>
        <p:spPr bwMode="auto">
          <a:xfrm>
            <a:off x="-2541533" y="-311876"/>
            <a:ext cx="164531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5094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58461" y="1104344"/>
            <a:ext cx="8610600" cy="1293028"/>
          </a:xfrm>
        </p:spPr>
        <p:txBody>
          <a:bodyPr>
            <a:normAutofit/>
          </a:bodyPr>
          <a:lstStyle/>
          <a:p>
            <a:r>
              <a:rPr lang="tr-TR" sz="2000" b="1" dirty="0">
                <a:latin typeface="Arial" pitchFamily="34" charset="0"/>
                <a:cs typeface="Arial" pitchFamily="34" charset="0"/>
              </a:rPr>
              <a:t>İŞ YAŞAMINDA, REHBERLİK VE PERSONEL SEÇİMİNDE GÖRÜŞME</a:t>
            </a:r>
          </a:p>
        </p:txBody>
      </p:sp>
      <p:sp>
        <p:nvSpPr>
          <p:cNvPr id="3" name="2 İçerik Yer Tutucusu"/>
          <p:cNvSpPr>
            <a:spLocks noGrp="1"/>
          </p:cNvSpPr>
          <p:nvPr>
            <p:ph idx="1"/>
          </p:nvPr>
        </p:nvSpPr>
        <p:spPr>
          <a:xfrm>
            <a:off x="638907" y="2664823"/>
            <a:ext cx="10820400" cy="4024125"/>
          </a:xfrm>
        </p:spPr>
        <p:txBody>
          <a:bodyPr>
            <a:normAutofit/>
          </a:bodyPr>
          <a:lstStyle/>
          <a:p>
            <a:pPr algn="just">
              <a:buFont typeface="Wingdings" pitchFamily="2" charset="2"/>
              <a:buChar char="v"/>
            </a:pPr>
            <a:r>
              <a:rPr lang="tr-TR" sz="2800" dirty="0">
                <a:latin typeface="Arial" pitchFamily="34" charset="0"/>
                <a:cs typeface="Arial" pitchFamily="34" charset="0"/>
              </a:rPr>
              <a:t> Personel hizmetlerinde görüşme, daha çok ‘bilgi alma’ ve bazen de ‘bilgi verme’ görüşmesi şeklinde olmaktadır. Ancak, yapıldığı amaç yönünden düşünüldüğünde görüşmenin bilgi alma, bilgi verme amaçları yanında, bireylerin davranışlarını belirli şekilde etkileme amacına da yönelik olduğu görülmektedir.</a:t>
            </a:r>
          </a:p>
        </p:txBody>
      </p:sp>
    </p:spTree>
    <p:extLst>
      <p:ext uri="{BB962C8B-B14F-4D97-AF65-F5344CB8AC3E}">
        <p14:creationId xmlns:p14="http://schemas.microsoft.com/office/powerpoint/2010/main" val="2502190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599" y="752650"/>
            <a:ext cx="8610600" cy="1293028"/>
          </a:xfrm>
        </p:spPr>
        <p:txBody>
          <a:bodyPr>
            <a:normAutofit/>
          </a:bodyPr>
          <a:lstStyle/>
          <a:p>
            <a:r>
              <a:rPr lang="tr-TR" sz="2800" b="1" dirty="0">
                <a:latin typeface="Arial" pitchFamily="34" charset="0"/>
                <a:cs typeface="Arial" pitchFamily="34" charset="0"/>
              </a:rPr>
              <a:t>İŞ YAŞAMINDA GÖRÜŞME</a:t>
            </a:r>
          </a:p>
        </p:txBody>
      </p:sp>
      <p:sp>
        <p:nvSpPr>
          <p:cNvPr id="3" name="2 İçerik Yer Tutucusu"/>
          <p:cNvSpPr>
            <a:spLocks noGrp="1"/>
          </p:cNvSpPr>
          <p:nvPr>
            <p:ph idx="1"/>
          </p:nvPr>
        </p:nvSpPr>
        <p:spPr/>
        <p:txBody>
          <a:bodyPr>
            <a:normAutofit/>
          </a:bodyPr>
          <a:lstStyle/>
          <a:p>
            <a:pPr algn="just">
              <a:buFont typeface="Wingdings" pitchFamily="2" charset="2"/>
              <a:buChar char="v"/>
            </a:pPr>
            <a:r>
              <a:rPr lang="tr-TR" sz="2800" dirty="0">
                <a:latin typeface="Arial" pitchFamily="34" charset="0"/>
                <a:cs typeface="Arial" pitchFamily="34" charset="0"/>
              </a:rPr>
              <a:t> Görüşme her türlü iş ve meslek alanları ile ilgili faaliyetlerde çok yaygın olarak kullanılan doğal bir etkileşim aracıdır. Ancak, görüşmenin taşıdığı önem mesleklere göre farklıdır. </a:t>
            </a:r>
          </a:p>
          <a:p>
            <a:pPr algn="just">
              <a:buFont typeface="Wingdings" pitchFamily="2" charset="2"/>
              <a:buChar char="v"/>
            </a:pPr>
            <a:endParaRPr lang="tr-TR" sz="2800" dirty="0">
              <a:latin typeface="Arial" pitchFamily="34" charset="0"/>
              <a:cs typeface="Arial" pitchFamily="34" charset="0"/>
            </a:endParaRPr>
          </a:p>
          <a:p>
            <a:pPr algn="just">
              <a:buFont typeface="Wingdings" pitchFamily="2" charset="2"/>
              <a:buChar char="v"/>
            </a:pPr>
            <a:r>
              <a:rPr lang="tr-TR" sz="2800" dirty="0">
                <a:latin typeface="Arial" pitchFamily="34" charset="0"/>
                <a:cs typeface="Arial" pitchFamily="34" charset="0"/>
              </a:rPr>
              <a:t> Kişiye psikolojik yardım sağlamayı amaçlayan meslek dallarında görüşme, mesleğin uygulanmasında temel bir süreç ya da yöntem olduğu halde, iş hayatındaki diğer bazı mesleklerde temel görevleri tamamlayıcı olarak, yardımcı bir işlevi vardır. </a:t>
            </a:r>
          </a:p>
        </p:txBody>
      </p:sp>
    </p:spTree>
    <p:extLst>
      <p:ext uri="{BB962C8B-B14F-4D97-AF65-F5344CB8AC3E}">
        <p14:creationId xmlns:p14="http://schemas.microsoft.com/office/powerpoint/2010/main" val="402374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6572" y="1673050"/>
            <a:ext cx="11508376" cy="4358640"/>
          </a:xfrm>
        </p:spPr>
        <p:txBody>
          <a:bodyPr>
            <a:normAutofit/>
          </a:bodyPr>
          <a:lstStyle/>
          <a:p>
            <a:pPr algn="just">
              <a:buFont typeface="Wingdings" pitchFamily="2" charset="2"/>
              <a:buChar char="v"/>
            </a:pPr>
            <a:r>
              <a:rPr lang="tr-TR" sz="2800" dirty="0">
                <a:latin typeface="Arial" pitchFamily="34" charset="0"/>
                <a:cs typeface="Arial" pitchFamily="34" charset="0"/>
              </a:rPr>
              <a:t> İş çevrelerinde, verimli ve huzurlu bir çalışma ortamının yaratılmasında görüşme önemli yararlar sağlamaktadır. Bunların tam aksi de olabilir.</a:t>
            </a:r>
          </a:p>
          <a:p>
            <a:pPr algn="just">
              <a:buFont typeface="Wingdings" pitchFamily="2" charset="2"/>
              <a:buChar char="v"/>
            </a:pPr>
            <a:endParaRPr lang="tr-TR" sz="2800" dirty="0">
              <a:latin typeface="Arial" pitchFamily="34" charset="0"/>
              <a:cs typeface="Arial" pitchFamily="34" charset="0"/>
            </a:endParaRPr>
          </a:p>
          <a:p>
            <a:pPr algn="just">
              <a:buFont typeface="Wingdings" pitchFamily="2" charset="2"/>
              <a:buChar char="v"/>
            </a:pPr>
            <a:r>
              <a:rPr lang="tr-TR" sz="2800" dirty="0">
                <a:latin typeface="Arial" pitchFamily="34" charset="0"/>
                <a:cs typeface="Arial" pitchFamily="34" charset="0"/>
              </a:rPr>
              <a:t> İşçi ve memurlar yaygın olarak, üst, müdür, şef ya da usta başının kendilerine işi geliştirme, verimi arttırma hususunda ne düşündüklerini sormadıklarından, kendilerinden yararlanılmadığından, patronu ile olan ilişkisinin niteliğini bilmediğinden ve makine gibi robot bir insan haline geldiklerinden şikayet etmektedirler.</a:t>
            </a:r>
          </a:p>
        </p:txBody>
      </p:sp>
    </p:spTree>
    <p:extLst>
      <p:ext uri="{BB962C8B-B14F-4D97-AF65-F5344CB8AC3E}">
        <p14:creationId xmlns:p14="http://schemas.microsoft.com/office/powerpoint/2010/main" val="182805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1559170"/>
            <a:ext cx="10820400" cy="4765024"/>
          </a:xfrm>
        </p:spPr>
        <p:txBody>
          <a:bodyPr>
            <a:normAutofit/>
          </a:bodyPr>
          <a:lstStyle/>
          <a:p>
            <a:pPr>
              <a:buNone/>
            </a:pPr>
            <a:r>
              <a:rPr lang="tr-TR" sz="2800" b="1" dirty="0">
                <a:latin typeface="Arial" pitchFamily="34" charset="0"/>
                <a:cs typeface="Arial" pitchFamily="34" charset="0"/>
              </a:rPr>
              <a:t>             Görüşmede Yönetici ve Yönetilen Rolleri</a:t>
            </a:r>
          </a:p>
          <a:p>
            <a:pPr>
              <a:buNone/>
            </a:pPr>
            <a:endParaRPr lang="tr-TR" sz="2800" b="1" dirty="0">
              <a:latin typeface="Arial" pitchFamily="34" charset="0"/>
              <a:cs typeface="Arial" pitchFamily="34" charset="0"/>
            </a:endParaRPr>
          </a:p>
          <a:p>
            <a:pPr algn="just">
              <a:buFont typeface="Wingdings" pitchFamily="2" charset="2"/>
              <a:buChar char="v"/>
            </a:pPr>
            <a:r>
              <a:rPr lang="tr-TR" sz="2800" b="1" dirty="0">
                <a:latin typeface="Arial" pitchFamily="34" charset="0"/>
                <a:cs typeface="Arial" pitchFamily="34" charset="0"/>
              </a:rPr>
              <a:t> </a:t>
            </a:r>
            <a:r>
              <a:rPr lang="tr-TR" sz="2800" dirty="0">
                <a:latin typeface="Arial" pitchFamily="34" charset="0"/>
                <a:cs typeface="Arial" pitchFamily="34" charset="0"/>
              </a:rPr>
              <a:t>Bu farklı rollerin bir arada oluşu, bazı sorunlar ortaya çıkarmaktadır.</a:t>
            </a:r>
          </a:p>
          <a:p>
            <a:pPr algn="just">
              <a:buFont typeface="Wingdings" pitchFamily="2" charset="2"/>
              <a:buChar char="v"/>
            </a:pPr>
            <a:endParaRPr lang="tr-TR" sz="2800" b="1" dirty="0">
              <a:latin typeface="Arial" pitchFamily="34" charset="0"/>
              <a:cs typeface="Arial" pitchFamily="34" charset="0"/>
            </a:endParaRPr>
          </a:p>
          <a:p>
            <a:pPr algn="just">
              <a:buFont typeface="Wingdings" pitchFamily="2" charset="2"/>
              <a:buChar char="v"/>
            </a:pPr>
            <a:r>
              <a:rPr lang="tr-TR" sz="2800" b="1" dirty="0">
                <a:latin typeface="Arial" pitchFamily="34" charset="0"/>
                <a:cs typeface="Arial" pitchFamily="34" charset="0"/>
              </a:rPr>
              <a:t> </a:t>
            </a:r>
            <a:r>
              <a:rPr lang="tr-TR" sz="2800" dirty="0">
                <a:latin typeface="Arial" pitchFamily="34" charset="0"/>
                <a:cs typeface="Arial" pitchFamily="34" charset="0"/>
              </a:rPr>
              <a:t>Yönetici için, kendisini yönetici rolünden kurtarıp, görüşmeci rolüne girmesi, yönetilen kişinin de kendisini görüşülen kişi olarak kabul etmesi oldukça zordur.</a:t>
            </a:r>
            <a:endParaRPr lang="tr-TR" sz="2800" b="1" dirty="0">
              <a:latin typeface="Arial" pitchFamily="34" charset="0"/>
              <a:cs typeface="Arial" pitchFamily="34" charset="0"/>
            </a:endParaRPr>
          </a:p>
        </p:txBody>
      </p:sp>
    </p:spTree>
    <p:extLst>
      <p:ext uri="{BB962C8B-B14F-4D97-AF65-F5344CB8AC3E}">
        <p14:creationId xmlns:p14="http://schemas.microsoft.com/office/powerpoint/2010/main" val="319039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2264899"/>
            <a:ext cx="10820400" cy="4024125"/>
          </a:xfrm>
        </p:spPr>
        <p:txBody>
          <a:bodyPr>
            <a:normAutofit/>
          </a:bodyPr>
          <a:lstStyle/>
          <a:p>
            <a:pPr algn="just">
              <a:buFont typeface="Wingdings" pitchFamily="2" charset="2"/>
              <a:buChar char="v"/>
            </a:pPr>
            <a:r>
              <a:rPr lang="tr-TR" sz="2800" dirty="0">
                <a:latin typeface="Arial" pitchFamily="34" charset="0"/>
                <a:cs typeface="Arial" pitchFamily="34" charset="0"/>
              </a:rPr>
              <a:t> Görüşme süresinin çok kısa olması, tarafların aralarında var olan rol farkı, resmi ilişki, tutum ve yetki farkları da etkileşimi engellemektedir. Bu durum görüşmede, değişik şekillerde ortaya çıkmakla birlikte en sık görüleni, yönetilen kişinin ‘savunucu’ bir tutuma girmesi, bilgi vermekten sakınması veya bilgiyi çarpıtarak verme eğilimi göstermesidir.</a:t>
            </a:r>
          </a:p>
        </p:txBody>
      </p:sp>
    </p:spTree>
    <p:extLst>
      <p:ext uri="{BB962C8B-B14F-4D97-AF65-F5344CB8AC3E}">
        <p14:creationId xmlns:p14="http://schemas.microsoft.com/office/powerpoint/2010/main" val="2535898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62353" y="1526345"/>
            <a:ext cx="10820400" cy="4722055"/>
          </a:xfrm>
        </p:spPr>
        <p:txBody>
          <a:bodyPr>
            <a:normAutofit/>
          </a:bodyPr>
          <a:lstStyle/>
          <a:p>
            <a:pPr>
              <a:buNone/>
            </a:pPr>
            <a:r>
              <a:rPr lang="tr-TR" sz="2800" b="1" dirty="0">
                <a:latin typeface="Arial" pitchFamily="34" charset="0"/>
                <a:cs typeface="Arial" pitchFamily="34" charset="0"/>
              </a:rPr>
              <a:t>          Meslek Seçme ve İşe Yerleştirme Görüşmeleri</a:t>
            </a:r>
          </a:p>
          <a:p>
            <a:pPr>
              <a:buNone/>
            </a:pPr>
            <a:endParaRPr lang="tr-TR" sz="2800" b="1" dirty="0">
              <a:latin typeface="Arial" pitchFamily="34" charset="0"/>
              <a:cs typeface="Arial" pitchFamily="34" charset="0"/>
            </a:endParaRPr>
          </a:p>
          <a:p>
            <a:pPr algn="just">
              <a:buFont typeface="Wingdings" pitchFamily="2" charset="2"/>
              <a:buChar char="v"/>
            </a:pPr>
            <a:r>
              <a:rPr lang="tr-TR" sz="2800" b="1" dirty="0">
                <a:latin typeface="Arial" pitchFamily="34" charset="0"/>
                <a:cs typeface="Arial" pitchFamily="34" charset="0"/>
              </a:rPr>
              <a:t> </a:t>
            </a:r>
            <a:r>
              <a:rPr lang="tr-TR" sz="2800" dirty="0">
                <a:latin typeface="Arial" pitchFamily="34" charset="0"/>
                <a:cs typeface="Arial" pitchFamily="34" charset="0"/>
              </a:rPr>
              <a:t>Mesleki rehberlikte görüşme, hem bireysel olarak kişinin ‘kendi nitelikleri’ ve hem de ‘kişinin yapacağı iş ve mesleklerin niteliklerine’ ilişkin bilgilerin toplanmasında, bu iki temel alandan elde edilen bilgilerin bireye kazandırılmasında, meslek seçen kişilerle ilgili olarak kişinin duyguları, değer yargıları ve geleceğe yönelik beklentilerinin ortaya çıkarılması, bunların kişiye bilinçli hale getirilmesinde temel etkileşim ve bilgi toplama aracı olarak kullanılmaktadır. </a:t>
            </a:r>
          </a:p>
        </p:txBody>
      </p:sp>
    </p:spTree>
    <p:extLst>
      <p:ext uri="{BB962C8B-B14F-4D97-AF65-F5344CB8AC3E}">
        <p14:creationId xmlns:p14="http://schemas.microsoft.com/office/powerpoint/2010/main" val="4028810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1692" y="881603"/>
            <a:ext cx="8610600" cy="1293028"/>
          </a:xfrm>
        </p:spPr>
        <p:txBody>
          <a:bodyPr>
            <a:normAutofit/>
          </a:bodyPr>
          <a:lstStyle/>
          <a:p>
            <a:r>
              <a:rPr lang="tr-TR" sz="2800" b="1" dirty="0">
                <a:latin typeface="Arial" pitchFamily="34" charset="0"/>
                <a:cs typeface="Arial" pitchFamily="34" charset="0"/>
              </a:rPr>
              <a:t>PERSONEL SEÇİMİNDE GÖRÜŞME</a:t>
            </a:r>
          </a:p>
        </p:txBody>
      </p:sp>
      <p:sp>
        <p:nvSpPr>
          <p:cNvPr id="3" name="2 İçerik Yer Tutucusu"/>
          <p:cNvSpPr>
            <a:spLocks noGrp="1"/>
          </p:cNvSpPr>
          <p:nvPr>
            <p:ph idx="1"/>
          </p:nvPr>
        </p:nvSpPr>
        <p:spPr/>
        <p:txBody>
          <a:bodyPr>
            <a:normAutofit/>
          </a:bodyPr>
          <a:lstStyle/>
          <a:p>
            <a:pPr algn="just">
              <a:buFont typeface="Wingdings" pitchFamily="2" charset="2"/>
              <a:buChar char="v"/>
            </a:pPr>
            <a:r>
              <a:rPr lang="tr-TR" sz="2800" dirty="0">
                <a:latin typeface="Arial" pitchFamily="34" charset="0"/>
                <a:cs typeface="Arial" pitchFamily="34" charset="0"/>
              </a:rPr>
              <a:t> Personel seçiminde temel ilke, yapılacak işe en uygun düşecek kişiyi saptamaktır. Bu nedenle, personel seçiminin </a:t>
            </a:r>
            <a:r>
              <a:rPr lang="tr-TR" sz="2800" u="sng" dirty="0">
                <a:latin typeface="Arial" pitchFamily="34" charset="0"/>
                <a:cs typeface="Arial" pitchFamily="34" charset="0"/>
              </a:rPr>
              <a:t>seçme</a:t>
            </a:r>
            <a:r>
              <a:rPr lang="tr-TR" sz="2800" dirty="0">
                <a:latin typeface="Arial" pitchFamily="34" charset="0"/>
                <a:cs typeface="Arial" pitchFamily="34" charset="0"/>
              </a:rPr>
              <a:t> ve </a:t>
            </a:r>
            <a:r>
              <a:rPr lang="tr-TR" sz="2800" u="sng" dirty="0">
                <a:latin typeface="Arial" pitchFamily="34" charset="0"/>
                <a:cs typeface="Arial" pitchFamily="34" charset="0"/>
              </a:rPr>
              <a:t>yerleştirme</a:t>
            </a:r>
            <a:r>
              <a:rPr lang="tr-TR" sz="2800" dirty="0">
                <a:latin typeface="Arial" pitchFamily="34" charset="0"/>
                <a:cs typeface="Arial" pitchFamily="34" charset="0"/>
              </a:rPr>
              <a:t> gibi iki yönü vardır. </a:t>
            </a:r>
          </a:p>
          <a:p>
            <a:pPr algn="just">
              <a:buFont typeface="Wingdings" pitchFamily="2" charset="2"/>
              <a:buChar char="v"/>
            </a:pPr>
            <a:endParaRPr lang="tr-TR" sz="2800" dirty="0">
              <a:latin typeface="Arial" pitchFamily="34" charset="0"/>
              <a:cs typeface="Arial" pitchFamily="34" charset="0"/>
            </a:endParaRPr>
          </a:p>
          <a:p>
            <a:pPr algn="just">
              <a:buFont typeface="Wingdings" pitchFamily="2" charset="2"/>
              <a:buChar char="v"/>
            </a:pPr>
            <a:r>
              <a:rPr lang="tr-TR" sz="2800" dirty="0">
                <a:latin typeface="Arial" pitchFamily="34" charset="0"/>
                <a:cs typeface="Arial" pitchFamily="34" charset="0"/>
              </a:rPr>
              <a:t> Bu temel işleyişinin bir sonucu olarak seçmede hem ‘kişiyi’ ve hem de ‘yapılacak işin niteliklerini’ bilmek gereklidir. </a:t>
            </a:r>
            <a:r>
              <a:rPr lang="tr-TR" sz="2800" u="sng" dirty="0">
                <a:latin typeface="Arial" pitchFamily="34" charset="0"/>
                <a:cs typeface="Arial" pitchFamily="34" charset="0"/>
              </a:rPr>
              <a:t>Kişiyi bilmek</a:t>
            </a:r>
            <a:r>
              <a:rPr lang="tr-TR" sz="2800" dirty="0">
                <a:latin typeface="Arial" pitchFamily="34" charset="0"/>
                <a:cs typeface="Arial" pitchFamily="34" charset="0"/>
              </a:rPr>
              <a:t>, bireyin olası işle ilgili temel nitelikleri hakkında bilgi toplayarak, </a:t>
            </a:r>
            <a:r>
              <a:rPr lang="tr-TR" sz="2800" u="sng" dirty="0">
                <a:latin typeface="Arial" pitchFamily="34" charset="0"/>
                <a:cs typeface="Arial" pitchFamily="34" charset="0"/>
              </a:rPr>
              <a:t>işi bilmek </a:t>
            </a:r>
            <a:r>
              <a:rPr lang="tr-TR" sz="2800" dirty="0">
                <a:latin typeface="Arial" pitchFamily="34" charset="0"/>
                <a:cs typeface="Arial" pitchFamily="34" charset="0"/>
              </a:rPr>
              <a:t>ise, iş analizi teknikleri ile araştırılarak anlaşılır. </a:t>
            </a:r>
          </a:p>
        </p:txBody>
      </p:sp>
    </p:spTree>
    <p:extLst>
      <p:ext uri="{BB962C8B-B14F-4D97-AF65-F5344CB8AC3E}">
        <p14:creationId xmlns:p14="http://schemas.microsoft.com/office/powerpoint/2010/main" val="10766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74076" y="1502899"/>
            <a:ext cx="10820400" cy="4909624"/>
          </a:xfrm>
        </p:spPr>
        <p:txBody>
          <a:bodyPr>
            <a:normAutofit lnSpcReduction="10000"/>
          </a:bodyPr>
          <a:lstStyle/>
          <a:p>
            <a:pPr>
              <a:buNone/>
            </a:pPr>
            <a:r>
              <a:rPr lang="tr-TR" sz="2800" b="1" dirty="0">
                <a:latin typeface="Arial" pitchFamily="34" charset="0"/>
                <a:cs typeface="Arial" pitchFamily="34" charset="0"/>
              </a:rPr>
              <a:t>Personel Seçiminde Görüşmenin Kullanılması Yaklaşımları</a:t>
            </a:r>
          </a:p>
          <a:p>
            <a:pPr>
              <a:buNone/>
            </a:pPr>
            <a:endParaRPr lang="tr-TR" sz="2800" b="1" dirty="0">
              <a:latin typeface="Arial" pitchFamily="34" charset="0"/>
              <a:cs typeface="Arial" pitchFamily="34" charset="0"/>
            </a:endParaRPr>
          </a:p>
          <a:p>
            <a:pPr marL="514350" indent="-514350" algn="just">
              <a:buFont typeface="+mj-lt"/>
              <a:buAutoNum type="arabicPeriod"/>
            </a:pPr>
            <a:r>
              <a:rPr lang="tr-TR" sz="2800" b="1" u="sng" dirty="0">
                <a:latin typeface="Arial" pitchFamily="34" charset="0"/>
                <a:cs typeface="Arial" pitchFamily="34" charset="0"/>
              </a:rPr>
              <a:t>Ön Görüşme </a:t>
            </a:r>
            <a:r>
              <a:rPr lang="tr-TR" sz="2800" b="1" dirty="0">
                <a:latin typeface="Arial" pitchFamily="34" charset="0"/>
                <a:cs typeface="Arial" pitchFamily="34" charset="0"/>
              </a:rPr>
              <a:t>: </a:t>
            </a:r>
            <a:r>
              <a:rPr lang="tr-TR" sz="2800" dirty="0">
                <a:latin typeface="Arial" pitchFamily="34" charset="0"/>
                <a:cs typeface="Arial" pitchFamily="34" charset="0"/>
              </a:rPr>
              <a:t>Ön görüşme süreci, yaş, cinsiyet, eğitim, askerlik durumu gibi işin niteliklerine uygun düşmeyenleri seçimin başında, başvuru aşamasında eleme amacıyla yapılır. </a:t>
            </a:r>
          </a:p>
          <a:p>
            <a:pPr marL="0" indent="0" algn="just">
              <a:buNone/>
            </a:pPr>
            <a:endParaRPr lang="tr-TR" sz="2800" b="1" dirty="0">
              <a:latin typeface="Arial" pitchFamily="34" charset="0"/>
              <a:cs typeface="Arial" pitchFamily="34" charset="0"/>
            </a:endParaRPr>
          </a:p>
          <a:p>
            <a:pPr marL="0" indent="0" algn="just">
              <a:buNone/>
            </a:pPr>
            <a:r>
              <a:rPr lang="tr-TR" sz="2800" b="1" dirty="0">
                <a:latin typeface="Arial" pitchFamily="34" charset="0"/>
                <a:cs typeface="Arial" pitchFamily="34" charset="0"/>
              </a:rPr>
              <a:t>2. </a:t>
            </a:r>
            <a:r>
              <a:rPr lang="tr-TR" sz="2800" b="1" u="sng" dirty="0">
                <a:latin typeface="Arial" pitchFamily="34" charset="0"/>
                <a:cs typeface="Arial" pitchFamily="34" charset="0"/>
              </a:rPr>
              <a:t>Seçimde Tek Araç Olarak Görüşme : </a:t>
            </a:r>
            <a:r>
              <a:rPr lang="tr-TR" sz="2800" dirty="0">
                <a:latin typeface="Arial" pitchFamily="34" charset="0"/>
                <a:cs typeface="Arial" pitchFamily="34" charset="0"/>
              </a:rPr>
              <a:t>Görüşme de, bir kişi için ayrılabilecek gözlem süresi çok kısa olduğu ve toplanan bilgilerin geçerlilikleri, seçimde kullanılan diğer ölçme araçlarına nazaran oldukça düşük olduğu için personel seçiminde görüşmenin tek araç ve sonuçların seçmede tek ölçüt olarak kullanılması oldukça sınırlıdır.</a:t>
            </a:r>
          </a:p>
        </p:txBody>
      </p:sp>
    </p:spTree>
    <p:extLst>
      <p:ext uri="{BB962C8B-B14F-4D97-AF65-F5344CB8AC3E}">
        <p14:creationId xmlns:p14="http://schemas.microsoft.com/office/powerpoint/2010/main" val="506432703"/>
      </p:ext>
    </p:extLst>
  </p:cSld>
  <p:clrMapOvr>
    <a:masterClrMapping/>
  </p:clrMapOvr>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Uçak İzi">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TM04033937[[fn=Uçak İzi]]</Template>
  <TotalTime>1852</TotalTime>
  <Words>725</Words>
  <Application>Microsoft Macintosh PowerPoint</Application>
  <PresentationFormat>Geniş ekran</PresentationFormat>
  <Paragraphs>37</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Arial Rounded MT Bold</vt:lpstr>
      <vt:lpstr>Calibri</vt:lpstr>
      <vt:lpstr>Century Gothic</vt:lpstr>
      <vt:lpstr>Wingdings</vt:lpstr>
      <vt:lpstr>Uçak İzi</vt:lpstr>
      <vt:lpstr>PowerPoint Sunusu</vt:lpstr>
      <vt:lpstr>İŞ YAŞAMINDA, REHBERLİK VE PERSONEL SEÇİMİNDE GÖRÜŞME</vt:lpstr>
      <vt:lpstr>İŞ YAŞAMINDA GÖRÜŞME</vt:lpstr>
      <vt:lpstr>PowerPoint Sunusu</vt:lpstr>
      <vt:lpstr>PowerPoint Sunusu</vt:lpstr>
      <vt:lpstr>PowerPoint Sunusu</vt:lpstr>
      <vt:lpstr>PowerPoint Sunusu</vt:lpstr>
      <vt:lpstr>PERSONEL SEÇİMİNDE GÖRÜŞME</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Nurgül Şahin</dc:creator>
  <cp:lastModifiedBy>Taşkın TAŞTEPE</cp:lastModifiedBy>
  <cp:revision>104</cp:revision>
  <dcterms:created xsi:type="dcterms:W3CDTF">2017-12-23T19:05:59Z</dcterms:created>
  <dcterms:modified xsi:type="dcterms:W3CDTF">2020-05-04T19:07:55Z</dcterms:modified>
</cp:coreProperties>
</file>