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9" r:id="rId11"/>
    <p:sldId id="265" r:id="rId12"/>
    <p:sldId id="280" r:id="rId13"/>
    <p:sldId id="266" r:id="rId14"/>
    <p:sldId id="281" r:id="rId15"/>
    <p:sldId id="278" r:id="rId16"/>
    <p:sldId id="267" r:id="rId17"/>
    <p:sldId id="268" r:id="rId18"/>
    <p:sldId id="269" r:id="rId19"/>
    <p:sldId id="270" r:id="rId20"/>
    <p:sldId id="271" r:id="rId21"/>
    <p:sldId id="272" r:id="rId22"/>
    <p:sldId id="282" r:id="rId23"/>
    <p:sldId id="274" r:id="rId24"/>
    <p:sldId id="275" r:id="rId25"/>
    <p:sldId id="283" r:id="rId26"/>
    <p:sldId id="284" r:id="rId27"/>
    <p:sldId id="285" r:id="rId2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6083BA-6416-4D66-8786-28468FABA499}" type="datetimeFigureOut">
              <a:rPr lang="tr-TR" smtClean="0"/>
              <a:t>08/01/2020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902791-4633-4C56-A7A7-7D1DAE3D8B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940811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5E606A-3035-4A2B-8FF6-87B8F5EB492F}" type="datetimeFigureOut">
              <a:rPr lang="tr-TR" smtClean="0"/>
              <a:t>08/01/2020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6BF1E-BF37-4091-A76E-FF88E9E75D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076661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E6BF1E-BF37-4091-A76E-FF88E9E75D8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4962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6BF1E-BF37-4091-A76E-FF88E9E75D8D}" type="slidenum">
              <a:rPr lang="tr-TR" smtClean="0"/>
              <a:t>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5617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CF229-7D11-4535-B1AB-FCC88B640AA3}" type="datetime1">
              <a:rPr lang="tr-TR" smtClean="0"/>
              <a:t>08/01/2020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7559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9949-56BC-4B84-9C3D-894925EB0F56}" type="datetime1">
              <a:rPr lang="tr-TR" smtClean="0"/>
              <a:t>08/01/2020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903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D4B6-AF03-42CE-B446-09F96DA2FDF4}" type="datetime1">
              <a:rPr lang="tr-TR" smtClean="0"/>
              <a:t>08/01/2020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0915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3A90-DEC4-4E71-8338-BFB8D0B7DC46}" type="datetime1">
              <a:rPr lang="tr-TR" smtClean="0"/>
              <a:t>08/01/2020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077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53077-050F-4635-9672-7DBC00FE1B07}" type="datetime1">
              <a:rPr lang="tr-TR" smtClean="0"/>
              <a:t>08/01/2020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7913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49692-DBE7-4A03-8B0C-E3F84CE9D731}" type="datetime1">
              <a:rPr lang="tr-TR" smtClean="0"/>
              <a:t>08/01/2020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9895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D4BFC-E98B-45C3-9E03-7216646DEA51}" type="datetime1">
              <a:rPr lang="tr-TR" smtClean="0"/>
              <a:t>08/01/2020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5990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520C-A269-47F8-9202-68DC21DD37ED}" type="datetime1">
              <a:rPr lang="tr-TR" smtClean="0"/>
              <a:t>08/01/2020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2898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AB062-525E-4BE8-B105-1DD2EADCA539}" type="datetime1">
              <a:rPr lang="tr-TR" smtClean="0"/>
              <a:t>08/01/2020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2384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8DE1-7C5B-490F-BD83-ED48AE82A565}" type="datetime1">
              <a:rPr lang="tr-TR" smtClean="0"/>
              <a:t>08/01/2020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3108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4CD6-9EC2-454A-B4FA-B4B3781E1D68}" type="datetime1">
              <a:rPr lang="tr-TR" smtClean="0"/>
              <a:t>08/01/2020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0462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24266-7EF0-4B66-8D98-4143F87ECBF5}" type="datetime1">
              <a:rPr lang="tr-TR" smtClean="0"/>
              <a:t>08/01/2020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7829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EBELİK ve RUH SAĞLIĞI DERSİ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063266"/>
          </a:xfrm>
        </p:spPr>
        <p:txBody>
          <a:bodyPr>
            <a:normAutofit/>
          </a:bodyPr>
          <a:lstStyle/>
          <a:p>
            <a:r>
              <a:rPr lang="tr-TR" dirty="0" smtClean="0"/>
              <a:t>Dr. Songül KAMIŞLI</a:t>
            </a:r>
          </a:p>
          <a:p>
            <a:r>
              <a:rPr lang="tr-TR" dirty="0" smtClean="0"/>
              <a:t>Hacettepe Üniversitesi Kanser Enstitüsü</a:t>
            </a:r>
          </a:p>
          <a:p>
            <a:r>
              <a:rPr lang="tr-TR" dirty="0" err="1" smtClean="0"/>
              <a:t>Prevantif</a:t>
            </a:r>
            <a:r>
              <a:rPr lang="tr-TR" dirty="0" smtClean="0"/>
              <a:t> Onkoloji ABD</a:t>
            </a:r>
          </a:p>
          <a:p>
            <a:r>
              <a:rPr lang="tr-TR" dirty="0" err="1" smtClean="0"/>
              <a:t>Psikososyal</a:t>
            </a:r>
            <a:r>
              <a:rPr lang="tr-TR" dirty="0" smtClean="0"/>
              <a:t> Destek Birimi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375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Ölü doğum yapma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Hemşire </a:t>
            </a:r>
            <a:r>
              <a:rPr lang="tr-TR" dirty="0"/>
              <a:t>aileye neler olduğunu,  nasıl hissettiğini, konuşmak isteyip istemediğini sorabilir. </a:t>
            </a:r>
          </a:p>
          <a:p>
            <a:pPr>
              <a:lnSpc>
                <a:spcPct val="150000"/>
              </a:lnSpc>
            </a:pPr>
            <a:r>
              <a:rPr lang="tr-TR" dirty="0"/>
              <a:t>Kadının yasını anlayıp, bebeğin ölü doğduğu oda hemen bir başka kadına verilmez, bir miktar orada </a:t>
            </a:r>
            <a:r>
              <a:rPr lang="tr-TR" dirty="0" smtClean="0"/>
              <a:t>kalmasına, yasını </a:t>
            </a:r>
            <a:r>
              <a:rPr lang="tr-TR" dirty="0"/>
              <a:t>yaşamasına izin vermek gerekir. 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7016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Annelik Hüznü (</a:t>
            </a:r>
            <a:r>
              <a:rPr lang="tr-TR" b="1" dirty="0" err="1" smtClean="0"/>
              <a:t>Baby</a:t>
            </a:r>
            <a:r>
              <a:rPr lang="tr-TR" b="1" dirty="0" smtClean="0"/>
              <a:t> </a:t>
            </a:r>
            <a:r>
              <a:rPr lang="tr-TR" b="1" dirty="0" err="1" smtClean="0"/>
              <a:t>blues</a:t>
            </a:r>
            <a:r>
              <a:rPr lang="tr-TR" b="1" dirty="0"/>
              <a:t>)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/>
              <a:t>Normal durumda doğumdan sonra kadın kendisi ile ilgili endişelerden çabuk kurtulup kısa sürede bebeğin bakımına odaklanır.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/>
              <a:t>Endişelerini sözel olarak rahat bir şekilde ifade </a:t>
            </a:r>
            <a:r>
              <a:rPr lang="tr-TR" dirty="0" smtClean="0"/>
              <a:t>eder ve zaman içinde anneliğe adapte olur. </a:t>
            </a:r>
          </a:p>
          <a:p>
            <a:pPr>
              <a:lnSpc>
                <a:spcPct val="150000"/>
              </a:lnSpc>
            </a:pPr>
            <a:r>
              <a:rPr lang="tr-TR" dirty="0"/>
              <a:t>Kadının ruh sağlığında sorunlar </a:t>
            </a:r>
            <a:r>
              <a:rPr lang="tr-TR" dirty="0" smtClean="0"/>
              <a:t>varsa, bu </a:t>
            </a:r>
            <a:r>
              <a:rPr lang="tr-TR" dirty="0"/>
              <a:t>adaptasyon dönemi gecikir. </a:t>
            </a:r>
            <a:endParaRPr lang="tr-TR" dirty="0" smtClean="0"/>
          </a:p>
          <a:p>
            <a:pPr>
              <a:lnSpc>
                <a:spcPct val="150000"/>
              </a:lnSpc>
            </a:pPr>
            <a:endParaRPr lang="tr-TR" dirty="0" smtClean="0"/>
          </a:p>
          <a:p>
            <a:pPr>
              <a:lnSpc>
                <a:spcPct val="150000"/>
              </a:lnSpc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8153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Annelik Hüznü (</a:t>
            </a:r>
            <a:r>
              <a:rPr lang="tr-TR" b="1" dirty="0" err="1"/>
              <a:t>Baby</a:t>
            </a:r>
            <a:r>
              <a:rPr lang="tr-TR" b="1" dirty="0"/>
              <a:t> </a:t>
            </a:r>
            <a:r>
              <a:rPr lang="tr-TR" b="1" dirty="0" err="1"/>
              <a:t>blues</a:t>
            </a:r>
            <a:r>
              <a:rPr lang="tr-TR" b="1" dirty="0"/>
              <a:t>)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Çoğu kadın doğumdan sonraki 10 gün içinde annelik hüznü denen (</a:t>
            </a:r>
            <a:r>
              <a:rPr lang="tr-TR" dirty="0" err="1"/>
              <a:t>baby</a:t>
            </a:r>
            <a:r>
              <a:rPr lang="tr-TR" dirty="0"/>
              <a:t> </a:t>
            </a:r>
            <a:r>
              <a:rPr lang="tr-TR" dirty="0" err="1"/>
              <a:t>blues</a:t>
            </a:r>
            <a:r>
              <a:rPr lang="tr-TR" dirty="0"/>
              <a:t>) üzüntü ve hüzün duygusu yaşayabilir.</a:t>
            </a:r>
          </a:p>
          <a:p>
            <a:pPr>
              <a:lnSpc>
                <a:spcPct val="150000"/>
              </a:lnSpc>
            </a:pPr>
            <a:r>
              <a:rPr lang="tr-TR" dirty="0"/>
              <a:t>Kadının tanımlamış olduğu hüzün ve </a:t>
            </a:r>
            <a:r>
              <a:rPr lang="tr-TR" dirty="0" smtClean="0"/>
              <a:t>keyifsizlik, </a:t>
            </a:r>
            <a:r>
              <a:rPr lang="tr-TR" dirty="0"/>
              <a:t>baş ağrısı, şaşkınlık, unutkanlık yorgunluk </a:t>
            </a:r>
            <a:r>
              <a:rPr lang="tr-TR" dirty="0" err="1"/>
              <a:t>vs</a:t>
            </a:r>
            <a:r>
              <a:rPr lang="tr-TR" dirty="0"/>
              <a:t> genelde annelik hüznü olarak adlandırılmaktadır.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Kadınların </a:t>
            </a:r>
            <a:r>
              <a:rPr lang="tr-TR" dirty="0"/>
              <a:t>nerdeyse yarısında, doğum sonunda görülebilir. </a:t>
            </a:r>
          </a:p>
          <a:p>
            <a:pPr>
              <a:lnSpc>
                <a:spcPct val="150000"/>
              </a:lnSpc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66534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Annelik Hüznü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Bu rahatsız edici duygu, muhtemelen doğum sonu dönemdeki </a:t>
            </a:r>
            <a:r>
              <a:rPr lang="tr-TR" dirty="0" err="1"/>
              <a:t>hormonal</a:t>
            </a:r>
            <a:r>
              <a:rPr lang="tr-TR" dirty="0"/>
              <a:t> değişimden kaynaklanabilir.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Doğumdan </a:t>
            </a:r>
            <a:r>
              <a:rPr lang="tr-TR" dirty="0"/>
              <a:t>hemen sonra ortaya çıkan </a:t>
            </a:r>
            <a:r>
              <a:rPr lang="tr-TR" dirty="0" err="1"/>
              <a:t>progesteron</a:t>
            </a:r>
            <a:r>
              <a:rPr lang="tr-TR" dirty="0"/>
              <a:t> ve östrojen hormonlarındaki değişme ve </a:t>
            </a:r>
            <a:r>
              <a:rPr lang="tr-TR" dirty="0" err="1"/>
              <a:t>gonadotropin</a:t>
            </a:r>
            <a:r>
              <a:rPr lang="tr-TR" dirty="0"/>
              <a:t> hormonunun kana salınımının </a:t>
            </a:r>
            <a:r>
              <a:rPr lang="tr-TR" dirty="0" smtClean="0"/>
              <a:t>serbestleşmesiyle </a:t>
            </a:r>
            <a:r>
              <a:rPr lang="tr-TR" dirty="0"/>
              <a:t>ilgili olabilir</a:t>
            </a:r>
            <a:r>
              <a:rPr lang="tr-TR" dirty="0" smtClean="0"/>
              <a:t>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38096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Annelik Hüznü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Çok az kadında bu duygu durumu </a:t>
            </a:r>
            <a:r>
              <a:rPr lang="tr-TR" dirty="0" err="1"/>
              <a:t>pospartum</a:t>
            </a:r>
            <a:r>
              <a:rPr lang="tr-TR" dirty="0"/>
              <a:t> dönemde de devam eder ve bir yıla kadar uzar. Annelik hüznünün uzaması depresyon riskini artırır</a:t>
            </a:r>
          </a:p>
          <a:p>
            <a:pPr>
              <a:lnSpc>
                <a:spcPct val="150000"/>
              </a:lnSpc>
            </a:pPr>
            <a:r>
              <a:rPr lang="tr-TR" dirty="0"/>
              <a:t>Annelik hüznü ve </a:t>
            </a:r>
            <a:r>
              <a:rPr lang="tr-TR" dirty="0" err="1"/>
              <a:t>pospartum</a:t>
            </a:r>
            <a:r>
              <a:rPr lang="tr-TR" dirty="0"/>
              <a:t> depresyon birbirinden farklıdır. </a:t>
            </a:r>
          </a:p>
          <a:p>
            <a:pPr>
              <a:lnSpc>
                <a:spcPct val="150000"/>
              </a:lnSpc>
            </a:pPr>
            <a:endParaRPr lang="tr-TR" dirty="0"/>
          </a:p>
          <a:p>
            <a:pPr>
              <a:lnSpc>
                <a:spcPct val="150000"/>
              </a:lnSpc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85173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pic>
        <p:nvPicPr>
          <p:cNvPr id="5" name="Picture 2" descr="ambivalans ile ilgili gÃ¶rsel sonucu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176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77115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POSPARTUM DEPRESYON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31917"/>
            <a:ext cx="10515600" cy="4645046"/>
          </a:xfrm>
        </p:spPr>
        <p:txBody>
          <a:bodyPr>
            <a:normAutofit fontScale="92500" lnSpcReduction="10000"/>
          </a:bodyPr>
          <a:lstStyle/>
          <a:p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Annelik hüznü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Aşırı yorgunluk,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Bebeğin </a:t>
            </a:r>
            <a:r>
              <a:rPr lang="tr-TR" dirty="0"/>
              <a:t>sağlığı ile ilgili aşırı kaygı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Durdurulamayan ağlamalar,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Çökkün </a:t>
            </a:r>
            <a:r>
              <a:rPr lang="tr-TR" dirty="0"/>
              <a:t>ya da aşırı hareketli bir duygu durumu </a:t>
            </a:r>
            <a:r>
              <a:rPr lang="tr-TR" dirty="0" smtClean="0"/>
              <a:t>gibi şikayetler, </a:t>
            </a:r>
            <a:r>
              <a:rPr lang="tr-TR" dirty="0" err="1"/>
              <a:t>pospartum</a:t>
            </a:r>
            <a:r>
              <a:rPr lang="tr-TR" dirty="0"/>
              <a:t> </a:t>
            </a:r>
            <a:r>
              <a:rPr lang="tr-TR" dirty="0" smtClean="0"/>
              <a:t>depresyonu işaret eder.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29957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POSPARTUM DEPRESYON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tr-TR" dirty="0" err="1"/>
              <a:t>Pospartum</a:t>
            </a:r>
            <a:r>
              <a:rPr lang="tr-TR" dirty="0"/>
              <a:t> depresyon, psikolojik, biyolojik ve durumsal koşullara bağlı çok çeşitli etkenlerden ortaya çıkan bir ruhsal rahatsızlıktır.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/>
              <a:t>Kadın ve aile bu konuda bilgilendirilmeye ihtiyaç duyarlar. Örneğin aile de kadın da bilir ki alacağı sosyal destek, dinlenme ve </a:t>
            </a:r>
            <a:r>
              <a:rPr lang="tr-TR" dirty="0" err="1"/>
              <a:t>hormonal</a:t>
            </a:r>
            <a:r>
              <a:rPr lang="tr-TR" dirty="0"/>
              <a:t> düzeyin bir süre sonra normale döneceğini ve her şeyin düzeleceğini bilir ve kendini güvende hisseder. Ancak kaygı bozukluğu ve depresyon bu kaynaklarla düzelmez ve psikiyatrik yardım gerekir.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45008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POSPARTUM DEPRESYON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Çok hızlı bir şekilde tanının konulup tedavinin başlaması gerekir</a:t>
            </a:r>
            <a:r>
              <a:rPr lang="tr-TR" dirty="0" smtClean="0"/>
              <a:t>. Tanıyı psikiyatrist koyar.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Doğum </a:t>
            </a:r>
            <a:r>
              <a:rPr lang="tr-TR" dirty="0"/>
              <a:t>sonu dönem ve bakımı, sağlık personelinin iş yükü nedeni ile acil planlanan, çok üzerinde durulan bir dönem gibi görünmese de en kritik dönemlerden birisidir. </a:t>
            </a:r>
            <a:endParaRPr lang="tr-TR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Bu </a:t>
            </a:r>
            <a:r>
              <a:rPr lang="tr-TR" dirty="0"/>
              <a:t>dönemde kadının ve ailenin adaptasyonundan hemşire sorumludur ve bu çok kıymetli bir görevdir.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0588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Pospartum</a:t>
            </a:r>
            <a:r>
              <a:rPr lang="tr-TR" b="1" dirty="0"/>
              <a:t> depresyon için risk faktörleri</a:t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fontAlgn="base"/>
            <a:r>
              <a:rPr lang="tr-TR" dirty="0" smtClean="0"/>
              <a:t>Önceki </a:t>
            </a:r>
            <a:r>
              <a:rPr lang="tr-TR" dirty="0"/>
              <a:t>depresyon öyküsü</a:t>
            </a:r>
          </a:p>
          <a:p>
            <a:pPr lvl="0" fontAlgn="base"/>
            <a:r>
              <a:rPr lang="tr-TR" dirty="0"/>
              <a:t>Düşük benlik değeri</a:t>
            </a:r>
          </a:p>
          <a:p>
            <a:pPr lvl="0" fontAlgn="base"/>
            <a:r>
              <a:rPr lang="tr-TR" dirty="0"/>
              <a:t>Düşük sosyoekonomik durum</a:t>
            </a:r>
          </a:p>
          <a:p>
            <a:pPr lvl="0" fontAlgn="base"/>
            <a:r>
              <a:rPr lang="tr-TR" dirty="0"/>
              <a:t>Madde kullanımı, sigara içme</a:t>
            </a:r>
          </a:p>
          <a:p>
            <a:pPr lvl="0" fontAlgn="base"/>
            <a:r>
              <a:rPr lang="tr-TR" dirty="0"/>
              <a:t>BMI&gt;30</a:t>
            </a:r>
          </a:p>
          <a:p>
            <a:pPr lvl="0" fontAlgn="base"/>
            <a:r>
              <a:rPr lang="tr-TR" dirty="0"/>
              <a:t>Zor çocukluk yaşantısı</a:t>
            </a:r>
          </a:p>
          <a:p>
            <a:pPr lvl="0" fontAlgn="base"/>
            <a:r>
              <a:rPr lang="tr-TR" dirty="0"/>
              <a:t>Ev veya işyerinde sürekli stres</a:t>
            </a:r>
          </a:p>
          <a:p>
            <a:pPr lvl="0" fontAlgn="base"/>
            <a:r>
              <a:rPr lang="tr-TR" dirty="0"/>
              <a:t>Stresli yaşam olayları (sevilen birinin ölümü, iş kaybı </a:t>
            </a:r>
            <a:r>
              <a:rPr lang="tr-TR" dirty="0" err="1"/>
              <a:t>vs</a:t>
            </a:r>
            <a:r>
              <a:rPr lang="tr-TR" dirty="0"/>
              <a:t>)</a:t>
            </a:r>
          </a:p>
          <a:p>
            <a:pPr lvl="0" fontAlgn="base"/>
            <a:r>
              <a:rPr lang="tr-TR" dirty="0"/>
              <a:t>Yetersiz sosyal destek 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0547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369651" y="365126"/>
            <a:ext cx="10984149" cy="695190"/>
          </a:xfrm>
        </p:spPr>
        <p:txBody>
          <a:bodyPr/>
          <a:lstStyle/>
          <a:p>
            <a:r>
              <a:rPr lang="tr-TR" b="1" dirty="0" smtClean="0"/>
              <a:t>KONU</a:t>
            </a:r>
            <a:endParaRPr lang="tr-TR" b="1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38953" y="1325393"/>
            <a:ext cx="10515600" cy="47738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LOHUSALIK VE DOĞUM SONU DÖNEM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POSPARTUM DEPRESYON</a:t>
            </a:r>
            <a:endParaRPr lang="tr-TR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151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Pospartum</a:t>
            </a:r>
            <a:r>
              <a:rPr lang="tr-TR" dirty="0" smtClean="0"/>
              <a:t> depresyonu doğumdan önce anlayabilir miyiz?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Çocuk </a:t>
            </a:r>
            <a:r>
              <a:rPr lang="tr-TR" dirty="0"/>
              <a:t>doğurma çok çeşitli değişkenlerden </a:t>
            </a:r>
            <a:r>
              <a:rPr lang="tr-TR" dirty="0" smtClean="0"/>
              <a:t>etkilenir ve farklı sonuçlarla karşılaşılabilir. </a:t>
            </a:r>
          </a:p>
          <a:p>
            <a:r>
              <a:rPr lang="tr-TR" dirty="0" smtClean="0"/>
              <a:t>Bu </a:t>
            </a:r>
            <a:r>
              <a:rPr lang="tr-TR" dirty="0"/>
              <a:t>değişkenler tanımlanabilirse, hamilelere yapılan danışmanlıkla olumsuz sonuçlar önlenebilir. </a:t>
            </a:r>
            <a:endParaRPr lang="tr-TR" dirty="0" smtClean="0"/>
          </a:p>
          <a:p>
            <a:r>
              <a:rPr lang="tr-TR" dirty="0" smtClean="0"/>
              <a:t>Hemşirenin </a:t>
            </a:r>
            <a:r>
              <a:rPr lang="tr-TR" b="1" dirty="0"/>
              <a:t>depresyon</a:t>
            </a:r>
            <a:r>
              <a:rPr lang="tr-TR" dirty="0"/>
              <a:t> semptomlarını en erken </a:t>
            </a:r>
            <a:r>
              <a:rPr lang="tr-TR" dirty="0" smtClean="0"/>
              <a:t>dönemde </a:t>
            </a:r>
            <a:r>
              <a:rPr lang="tr-TR" dirty="0"/>
              <a:t>keşfetmesi önemli önceliklerinden birisidir. Sağlıklı bir anne bebek bağlanmasının gelişimi için </a:t>
            </a:r>
            <a:r>
              <a:rPr lang="tr-TR" dirty="0" smtClean="0"/>
              <a:t>depresyon </a:t>
            </a:r>
            <a:r>
              <a:rPr lang="tr-TR" dirty="0"/>
              <a:t>riski olan bir lohusanın psikiyatrik destek alması çok önemlidir. </a:t>
            </a:r>
            <a:endParaRPr lang="tr-TR" dirty="0" smtClean="0"/>
          </a:p>
          <a:p>
            <a:r>
              <a:rPr lang="tr-TR" dirty="0" smtClean="0"/>
              <a:t>Doğum </a:t>
            </a:r>
            <a:r>
              <a:rPr lang="tr-TR" dirty="0"/>
              <a:t>sonu ziyaretlerde bu durum sık sık kontrol edilmeli. 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0053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Pospartum</a:t>
            </a:r>
            <a:r>
              <a:rPr lang="tr-TR" b="1" dirty="0"/>
              <a:t> </a:t>
            </a:r>
            <a:r>
              <a:rPr lang="tr-TR" b="1" dirty="0" smtClean="0"/>
              <a:t>depresyon belirtileri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Anksiyete</a:t>
            </a:r>
            <a:endParaRPr lang="tr-TR" dirty="0" smtClean="0"/>
          </a:p>
          <a:p>
            <a:r>
              <a:rPr lang="tr-TR" dirty="0" err="1" smtClean="0"/>
              <a:t>İrritabilite</a:t>
            </a:r>
            <a:r>
              <a:rPr lang="tr-TR" dirty="0" smtClean="0"/>
              <a:t> </a:t>
            </a:r>
          </a:p>
          <a:p>
            <a:r>
              <a:rPr lang="tr-TR" dirty="0" smtClean="0"/>
              <a:t>Bunaltı</a:t>
            </a:r>
          </a:p>
          <a:p>
            <a:r>
              <a:rPr lang="tr-TR" dirty="0" smtClean="0"/>
              <a:t>Başarısızlık </a:t>
            </a:r>
            <a:r>
              <a:rPr lang="tr-TR" dirty="0"/>
              <a:t>ve moral </a:t>
            </a:r>
            <a:r>
              <a:rPr lang="tr-TR" dirty="0" smtClean="0"/>
              <a:t>çökkünlüğü</a:t>
            </a:r>
          </a:p>
          <a:p>
            <a:r>
              <a:rPr lang="tr-TR" dirty="0" smtClean="0"/>
              <a:t>Suçluluk hissi</a:t>
            </a:r>
          </a:p>
          <a:p>
            <a:r>
              <a:rPr lang="tr-TR" dirty="0" smtClean="0"/>
              <a:t>Uyku bozukluğu</a:t>
            </a:r>
          </a:p>
          <a:p>
            <a:r>
              <a:rPr lang="tr-TR" dirty="0" smtClean="0"/>
              <a:t>İştahta değişim</a:t>
            </a:r>
          </a:p>
          <a:p>
            <a:r>
              <a:rPr lang="tr-TR" dirty="0"/>
              <a:t>Bebekle ilgili aşırı düzeyde </a:t>
            </a:r>
            <a:r>
              <a:rPr lang="tr-TR" dirty="0" smtClean="0"/>
              <a:t>endişelenme </a:t>
            </a:r>
            <a:endParaRPr lang="tr-TR" dirty="0"/>
          </a:p>
          <a:p>
            <a:r>
              <a:rPr lang="tr-TR" dirty="0" smtClean="0"/>
              <a:t>İntihar düşünceleri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37329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Pospartum</a:t>
            </a:r>
            <a:r>
              <a:rPr lang="tr-TR" dirty="0" smtClean="0"/>
              <a:t> Depresyon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Doğum sonu altı hafta dirençli bir şekilde artar ve aylarca sürer. </a:t>
            </a:r>
          </a:p>
          <a:p>
            <a:r>
              <a:rPr lang="tr-TR" dirty="0" smtClean="0"/>
              <a:t>Mutlaka psikiyatrik yardım almak gerekir.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58089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5097606"/>
              </p:ext>
            </p:extLst>
          </p:nvPr>
        </p:nvGraphicFramePr>
        <p:xfrm>
          <a:off x="154379" y="0"/>
          <a:ext cx="12037620" cy="63563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08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87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100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100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85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Normal doğum sonu hüznü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Pospartum depresyon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Pospartum Psikoz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5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Belirtinin başlaması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Doğumdan sonra 1-10 gün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Doğumdan sonra 1-12 ay 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Doğumdan sonraki ilk bir ay 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712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Belirtiler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Üzüntü, gözlerin dolması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Kaygı, kayıp duygusu, üzüntü, keder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Bebeğin ya da kendisinin zarar göreceği ile ilgili halüsinasyonlar, hayaller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5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Görülme sıklığı (insidans)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Tüm doğumların % 70’i 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Tüm doğumların % 10’u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Tüm doğumların % 1-2’si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25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Olası nedeni (etyoloji)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Stresli yaşam olayları, olası hormonal değişimler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Önceki depresyon öyküsü</a:t>
                      </a:r>
                      <a:r>
                        <a:rPr lang="tr-TR" sz="1100" dirty="0" smtClean="0">
                          <a:effectLst/>
                        </a:rPr>
                        <a:t>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 smtClean="0">
                          <a:effectLst/>
                        </a:rPr>
                        <a:t>Sosyal </a:t>
                      </a:r>
                      <a:r>
                        <a:rPr lang="tr-TR" sz="1100" dirty="0">
                          <a:effectLst/>
                        </a:rPr>
                        <a:t>destek azlığı, </a:t>
                      </a:r>
                      <a:endParaRPr lang="tr-TR" sz="11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 err="1" smtClean="0">
                          <a:effectLst/>
                        </a:rPr>
                        <a:t>Hormonal</a:t>
                      </a:r>
                      <a:r>
                        <a:rPr lang="tr-TR" sz="1100" dirty="0" smtClean="0">
                          <a:effectLst/>
                        </a:rPr>
                        <a:t> </a:t>
                      </a:r>
                      <a:r>
                        <a:rPr lang="tr-TR" sz="1100" dirty="0">
                          <a:effectLst/>
                        </a:rPr>
                        <a:t>yanıt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Önceki ruhsal sağlığın olası hareketlenmesi, </a:t>
                      </a:r>
                      <a:endParaRPr lang="tr-TR" sz="11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 err="1" smtClean="0">
                          <a:effectLst/>
                        </a:rPr>
                        <a:t>Hormonal</a:t>
                      </a:r>
                      <a:r>
                        <a:rPr lang="tr-TR" sz="1100" dirty="0" smtClean="0">
                          <a:effectLst/>
                        </a:rPr>
                        <a:t> </a:t>
                      </a:r>
                      <a:r>
                        <a:rPr lang="tr-TR" sz="1100" dirty="0">
                          <a:effectLst/>
                        </a:rPr>
                        <a:t>değişim, </a:t>
                      </a:r>
                      <a:endParaRPr lang="tr-TR" sz="11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 smtClean="0">
                          <a:effectLst/>
                        </a:rPr>
                        <a:t>Duygu </a:t>
                      </a:r>
                      <a:r>
                        <a:rPr lang="tr-TR" sz="1100" dirty="0">
                          <a:effectLst/>
                        </a:rPr>
                        <a:t>durum boz. İle ilgili aile öyküsü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5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Tedavi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Empati, destek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İlaç tedavisi, danışmanlık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Psikoterapi, ilaç desteği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25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Hemşirenin Rolü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 smtClean="0">
                          <a:effectLst/>
                        </a:rPr>
                        <a:t>Anlayışlı</a:t>
                      </a:r>
                      <a:r>
                        <a:rPr lang="tr-TR" sz="1100" baseline="0" dirty="0" smtClean="0">
                          <a:effectLst/>
                        </a:rPr>
                        <a:t> </a:t>
                      </a:r>
                      <a:r>
                        <a:rPr lang="tr-TR" sz="1100" dirty="0" smtClean="0">
                          <a:effectLst/>
                        </a:rPr>
                        <a:t>ve </a:t>
                      </a:r>
                      <a:r>
                        <a:rPr lang="tr-TR" sz="1100" dirty="0" err="1">
                          <a:effectLst/>
                        </a:rPr>
                        <a:t>şevkatli</a:t>
                      </a:r>
                      <a:r>
                        <a:rPr lang="tr-TR" sz="1100" dirty="0">
                          <a:effectLst/>
                        </a:rPr>
                        <a:t> yaklaşım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Danışmanlık alması için </a:t>
                      </a:r>
                      <a:r>
                        <a:rPr lang="tr-TR" sz="1100" dirty="0" smtClean="0">
                          <a:effectLst/>
                        </a:rPr>
                        <a:t>yönlendirme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dirty="0" smtClean="0">
                          <a:effectLst/>
                        </a:rPr>
                        <a:t>kendisine veya bebeğe zarar vermesine engel olma</a:t>
                      </a:r>
                      <a:endParaRPr lang="tr-TR" sz="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Danışmanlığa yönlendirme, kendisine veya bebeğe zarar vermesine engel olma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73538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Duygu </a:t>
            </a:r>
            <a:r>
              <a:rPr lang="tr-TR" dirty="0"/>
              <a:t>durumu, kaygı ve psikolojik sorunların değerlendirilmesi için üç </a:t>
            </a:r>
            <a:r>
              <a:rPr lang="tr-TR" dirty="0" smtClean="0"/>
              <a:t>kriter </a:t>
            </a:r>
            <a:r>
              <a:rPr lang="tr-TR" dirty="0"/>
              <a:t>hemşire </a:t>
            </a:r>
            <a:r>
              <a:rPr lang="tr-TR" dirty="0" smtClean="0"/>
              <a:t>tarafından değerlendirilmelidir</a:t>
            </a:r>
            <a:r>
              <a:rPr lang="tr-TR" dirty="0"/>
              <a:t>.</a:t>
            </a:r>
            <a:br>
              <a:rPr lang="tr-TR" dirty="0"/>
            </a:b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838200" y="3191287"/>
            <a:ext cx="10515600" cy="4351338"/>
          </a:xfrm>
        </p:spPr>
        <p:txBody>
          <a:bodyPr/>
          <a:lstStyle/>
          <a:p>
            <a:pPr lvl="0"/>
            <a:r>
              <a:rPr lang="tr-TR" dirty="0" smtClean="0"/>
              <a:t>Rahatsızlık </a:t>
            </a:r>
            <a:r>
              <a:rPr lang="tr-TR" dirty="0"/>
              <a:t>ne </a:t>
            </a:r>
            <a:r>
              <a:rPr lang="tr-TR" b="1" dirty="0"/>
              <a:t>sıklıkta</a:t>
            </a:r>
            <a:r>
              <a:rPr lang="tr-TR" dirty="0"/>
              <a:t> görülüyor?</a:t>
            </a:r>
          </a:p>
          <a:p>
            <a:pPr lvl="0"/>
            <a:r>
              <a:rPr lang="tr-TR" dirty="0"/>
              <a:t>Ne kadar </a:t>
            </a:r>
            <a:r>
              <a:rPr lang="tr-TR" b="1" dirty="0"/>
              <a:t>sürüyor</a:t>
            </a:r>
            <a:r>
              <a:rPr lang="tr-TR" dirty="0"/>
              <a:t>?</a:t>
            </a:r>
          </a:p>
          <a:p>
            <a:pPr lvl="0"/>
            <a:r>
              <a:rPr lang="tr-TR" dirty="0"/>
              <a:t>Şiddeti, </a:t>
            </a:r>
            <a:r>
              <a:rPr lang="tr-TR" b="1" dirty="0"/>
              <a:t>yoğunluğu </a:t>
            </a:r>
            <a:r>
              <a:rPr lang="tr-TR" dirty="0"/>
              <a:t>nedir? </a:t>
            </a:r>
          </a:p>
          <a:p>
            <a:endParaRPr lang="tr-TR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49315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VAKA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Ayşe hanım doğum sonu üçüncü gün artık taburcu edilecek. Sağlıklı bir bebeği var ancak bebek bakımı ile fazla ilgilenmiyor ve yanında destek olacak kimsesi yok. </a:t>
            </a:r>
          </a:p>
          <a:p>
            <a:pPr marL="0" indent="0">
              <a:buNone/>
            </a:pPr>
            <a:r>
              <a:rPr lang="tr-TR" dirty="0" smtClean="0"/>
              <a:t>Ziyaretçileri kısa aralıklarla uğrayıp gidiyorlar.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32453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ETKİSİZ BİR </a:t>
            </a:r>
            <a:r>
              <a:rPr lang="tr-TR" dirty="0"/>
              <a:t>İLETİŞİM ÖRNEĞİ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Ebe: Günaydın Ayşe Hanım, bebekle ilgili yardım ihtiyacın var mı?</a:t>
            </a:r>
          </a:p>
          <a:p>
            <a:pPr marL="0" indent="0">
              <a:buNone/>
            </a:pPr>
            <a:r>
              <a:rPr lang="tr-TR" dirty="0" smtClean="0"/>
              <a:t>Ayşe: Bu gün taburcu edileceğim kesin mi? Kendimi çok yorgun, hasta hissediyorum. Bu halde nasıl eve gideceğim? </a:t>
            </a:r>
          </a:p>
          <a:p>
            <a:pPr marL="0" indent="0">
              <a:buNone/>
            </a:pPr>
            <a:r>
              <a:rPr lang="tr-TR" dirty="0" smtClean="0"/>
              <a:t>Ebe: Hastanenin kuralı bu. Daha fazla kalamazsınız.</a:t>
            </a:r>
          </a:p>
          <a:p>
            <a:pPr marL="0" indent="0">
              <a:buNone/>
            </a:pPr>
            <a:r>
              <a:rPr lang="tr-TR" dirty="0" smtClean="0"/>
              <a:t>Ayşe: Bu çok kötü, halimi görmüyor musunuz? Bu halde eve nasıl giderim, bitkinim.</a:t>
            </a:r>
          </a:p>
          <a:p>
            <a:pPr marL="0" indent="0">
              <a:buNone/>
            </a:pPr>
            <a:r>
              <a:rPr lang="tr-TR" dirty="0" smtClean="0"/>
              <a:t>Ebe: Ayşe hanım bu durumun normal. Annelik hüznü yaşıyorsun. Her kadında olur, yakında geçer merak etme. Bebekle ilgilenirsen hepsi geçer. Bak ne güzel bir kıyafet getirmişler, onu bebeğe giydir. 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85706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ETKİLİ BİR İLETİŞİM ÖRNEĞİ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Ebe: Günaydın Ayşe hanım, bebekle ilgili yardıma ihtiyacın var mı?</a:t>
            </a:r>
          </a:p>
          <a:p>
            <a:r>
              <a:rPr lang="tr-TR" dirty="0" smtClean="0"/>
              <a:t>Ayşe: </a:t>
            </a:r>
            <a:r>
              <a:rPr lang="tr-TR" dirty="0"/>
              <a:t>Bu gün taburcu edileceğim kesin mi? Kendimi çok yorgun, hasta hissediyorum. Bu halde nasıl eve </a:t>
            </a:r>
            <a:r>
              <a:rPr lang="tr-TR" dirty="0" smtClean="0"/>
              <a:t>gideceğim?</a:t>
            </a:r>
          </a:p>
          <a:p>
            <a:r>
              <a:rPr lang="tr-TR" dirty="0" smtClean="0"/>
              <a:t>Ebe: Bana durumunuzu biraz anlatır mısınız?</a:t>
            </a:r>
          </a:p>
          <a:p>
            <a:r>
              <a:rPr lang="tr-TR" dirty="0" smtClean="0"/>
              <a:t>Ayşe (Ağlayarak): O kadar çok yorgunum ki. Eve gitmektense kendimi öldürsem daha iyi olurdu. Bebeğin bakımı, bir sürü ev işi ve sorumluluk var. Depresyonda gibiyim.</a:t>
            </a:r>
          </a:p>
          <a:p>
            <a:r>
              <a:rPr lang="tr-TR" dirty="0" smtClean="0"/>
              <a:t>Ebe: </a:t>
            </a:r>
            <a:r>
              <a:rPr lang="tr-TR" dirty="0"/>
              <a:t>Ne zamandır </a:t>
            </a:r>
            <a:r>
              <a:rPr lang="tr-TR" dirty="0" smtClean="0"/>
              <a:t>böylesiniz? Doğumdan sonra düşüncelerinizde nasıl bir değişim oldu? </a:t>
            </a:r>
          </a:p>
          <a:p>
            <a:r>
              <a:rPr lang="tr-TR" dirty="0" smtClean="0"/>
              <a:t>Ayşe: İçimden sürekli ağlamak geliyor. Bebeğe bakamam, sürekli ağlıyor. Bebek yanımda yatarsa boğularak ölür diye korkuyorum. Ona zarar veririm diye korkuyorum.</a:t>
            </a:r>
          </a:p>
          <a:p>
            <a:r>
              <a:rPr lang="tr-TR" dirty="0" smtClean="0"/>
              <a:t>Ebe: Anlıyorum Ayşe hanım. Bu gün taburcu edilmeniz konusunda ben de şimdi endişelendim. Bunu doktorunuzla konuşup gerekirse psikiyatrinin değerlendirmesi için bir yardım almaya ne dersiniz? 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206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Doğum Sonu Dönem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Her kadın </a:t>
            </a:r>
            <a:r>
              <a:rPr lang="tr-TR" dirty="0" smtClean="0"/>
              <a:t>eşsizdir bu nedenle doğum </a:t>
            </a:r>
            <a:r>
              <a:rPr lang="tr-TR" dirty="0"/>
              <a:t>ve doğum sonu </a:t>
            </a:r>
            <a:r>
              <a:rPr lang="tr-TR" dirty="0" smtClean="0"/>
              <a:t>tepkiler </a:t>
            </a:r>
            <a:r>
              <a:rPr lang="tr-TR" dirty="0"/>
              <a:t>de kadından kadına değişir. </a:t>
            </a:r>
          </a:p>
          <a:p>
            <a:r>
              <a:rPr lang="tr-TR" dirty="0" smtClean="0"/>
              <a:t>Bebeğin </a:t>
            </a:r>
            <a:r>
              <a:rPr lang="tr-TR" dirty="0"/>
              <a:t>ne sıklıkla emzirileceği, ne zaman uyuyacağı, fiziksel </a:t>
            </a:r>
            <a:r>
              <a:rPr lang="tr-TR" dirty="0" smtClean="0"/>
              <a:t>sorunlarla uğraşılır. </a:t>
            </a:r>
          </a:p>
          <a:p>
            <a:r>
              <a:rPr lang="tr-TR" dirty="0" smtClean="0"/>
              <a:t>Bebek bakımı için rahatlatıcı </a:t>
            </a:r>
            <a:r>
              <a:rPr lang="tr-TR" dirty="0"/>
              <a:t>stratejiler, </a:t>
            </a:r>
            <a:endParaRPr lang="tr-TR" dirty="0" smtClean="0"/>
          </a:p>
          <a:p>
            <a:r>
              <a:rPr lang="tr-TR" dirty="0"/>
              <a:t>B</a:t>
            </a:r>
            <a:r>
              <a:rPr lang="tr-TR" dirty="0" smtClean="0"/>
              <a:t>ebeği </a:t>
            </a:r>
            <a:r>
              <a:rPr lang="tr-TR" dirty="0"/>
              <a:t>besleme, </a:t>
            </a:r>
            <a:endParaRPr lang="tr-TR" dirty="0" smtClean="0"/>
          </a:p>
          <a:p>
            <a:r>
              <a:rPr lang="tr-TR" dirty="0" smtClean="0"/>
              <a:t>Banyo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smtClean="0"/>
              <a:t>Bebeğin bezinin </a:t>
            </a:r>
            <a:r>
              <a:rPr lang="tr-TR" dirty="0"/>
              <a:t>bağlanması vs</a:t>
            </a:r>
            <a:r>
              <a:rPr lang="tr-TR" dirty="0" smtClean="0"/>
              <a:t>.. 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5216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Doğum Sonrası Ruhsal değişim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/>
              <a:t>Doğum sonu dönemde, hamilelik hormonları hızlı bir şekilde düşer. Bu değişim annenin ruh halini etkiler. Özellikle ilk üç hafta önemlidir. </a:t>
            </a:r>
          </a:p>
          <a:p>
            <a:pPr>
              <a:lnSpc>
                <a:spcPct val="150000"/>
              </a:lnSpc>
            </a:pPr>
            <a:r>
              <a:rPr lang="tr-TR" dirty="0"/>
              <a:t>Doğumla birlikte bebekte ve kadında beklenmedik bir sorun ortaya çıkarsa bebeğe bağlanmada sorun yaşanabilir. Doğum sonu dönem kapsamlı olarak ele alınıp ruhsal açıdan bir risk olup olmadığı değerlendirilir. 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0741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Engelli veya hasta bir çocuk sahibi </a:t>
            </a:r>
            <a:r>
              <a:rPr lang="tr-TR" b="1" dirty="0" smtClean="0"/>
              <a:t>olma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/>
              <a:t>Böyle bir </a:t>
            </a:r>
            <a:r>
              <a:rPr lang="tr-TR" dirty="0" smtClean="0"/>
              <a:t>durumda kadın </a:t>
            </a:r>
            <a:r>
              <a:rPr lang="tr-TR" dirty="0"/>
              <a:t>bebeği tutmada, eline almada </a:t>
            </a:r>
            <a:r>
              <a:rPr lang="tr-TR" dirty="0" smtClean="0"/>
              <a:t>zorlanabilir.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Arzu </a:t>
            </a:r>
            <a:r>
              <a:rPr lang="tr-TR" dirty="0"/>
              <a:t>edilen bir bebek olmadığını hissedebilir ve suçlanabilir.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/>
              <a:t>Kızgınlık, hayal kırıklığı, </a:t>
            </a:r>
            <a:r>
              <a:rPr lang="tr-TR" dirty="0" err="1"/>
              <a:t>incinmişlik</a:t>
            </a:r>
            <a:r>
              <a:rPr lang="tr-TR" dirty="0"/>
              <a:t> yaşayabilir.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Özürlü </a:t>
            </a:r>
            <a:r>
              <a:rPr lang="tr-TR" dirty="0"/>
              <a:t>bir çocuk doğurduğu için kendisini de özürlü hissedebilir ve </a:t>
            </a:r>
            <a:r>
              <a:rPr lang="tr-TR" dirty="0" smtClean="0"/>
              <a:t>benlik </a:t>
            </a:r>
            <a:r>
              <a:rPr lang="tr-TR" dirty="0"/>
              <a:t>değerinde düşme </a:t>
            </a:r>
            <a:r>
              <a:rPr lang="tr-TR" dirty="0" smtClean="0"/>
              <a:t>yaşayabilir.</a:t>
            </a:r>
          </a:p>
          <a:p>
            <a:pPr>
              <a:lnSpc>
                <a:spcPct val="150000"/>
              </a:lnSpc>
            </a:pPr>
            <a:r>
              <a:rPr lang="tr-TR" dirty="0"/>
              <a:t>Özürlü </a:t>
            </a:r>
            <a:r>
              <a:rPr lang="tr-TR" dirty="0" smtClean="0"/>
              <a:t>çocuğa, </a:t>
            </a:r>
            <a:r>
              <a:rPr lang="tr-TR" dirty="0"/>
              <a:t>tıpkı ölmüş çocuğa tepki gibi kayıp tepkisi verebilir. </a:t>
            </a:r>
            <a:r>
              <a:rPr lang="tr-TR" dirty="0" smtClean="0"/>
              <a:t>Kadının zihindeki </a:t>
            </a:r>
            <a:r>
              <a:rPr lang="tr-TR" dirty="0"/>
              <a:t>sağlıklı bebek imajı ölmüştür.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9400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Engelli veya hasta bir çocuk sahibi olma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tr-TR" dirty="0"/>
              <a:t>Doğumdan sonra bebeğin hareketlerinde bir anormallik varsa bunu değerlendirip aileyi hemen bilgilendirmek gerekir. Böyle kötü bir haberi aileye verirken aile şok yaşayabilir bu nedenle aynı zamanda destek de vermek </a:t>
            </a:r>
            <a:r>
              <a:rPr lang="tr-TR" dirty="0" smtClean="0"/>
              <a:t>gerekir.</a:t>
            </a:r>
          </a:p>
          <a:p>
            <a:pPr>
              <a:lnSpc>
                <a:spcPct val="150000"/>
              </a:lnSpc>
            </a:pPr>
            <a:r>
              <a:rPr lang="tr-TR" dirty="0"/>
              <a:t>Ebeveynlerin bu özürdeki sorumluluğunu onlara açıklamak gerekir. İnsanlar stres altındayken iyi dinleyemezler bu nedenle anlatılanların doğru anlaşılıp anlaşılmadığını test etmek </a:t>
            </a:r>
            <a:r>
              <a:rPr lang="tr-TR" dirty="0" smtClean="0"/>
              <a:t>gerekir.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5745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Engelli veya hasta bir çocuk sahibi olma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err="1"/>
              <a:t>Pospartum</a:t>
            </a:r>
            <a:r>
              <a:rPr lang="tr-TR" dirty="0"/>
              <a:t> dönemde bebeğe nasıl bakılacağı hakkında bilgi verilmeli</a:t>
            </a:r>
            <a:r>
              <a:rPr lang="tr-TR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tr-TR" dirty="0"/>
              <a:t>M</a:t>
            </a:r>
            <a:r>
              <a:rPr lang="tr-TR" dirty="0" smtClean="0"/>
              <a:t>ümkün olabildiğince, </a:t>
            </a:r>
            <a:r>
              <a:rPr lang="tr-TR" dirty="0"/>
              <a:t>normal bir doğum sonu dönemdeki gibi bebeğe dokunma, ilişki kurma ve sakin </a:t>
            </a:r>
            <a:r>
              <a:rPr lang="tr-TR" dirty="0" smtClean="0"/>
              <a:t>kalma çabası gösterilmeli.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Aileyle açık iletişim sürdürmeli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Ailenin </a:t>
            </a:r>
            <a:r>
              <a:rPr lang="tr-TR" dirty="0"/>
              <a:t>yaşadığı </a:t>
            </a:r>
            <a:r>
              <a:rPr lang="tr-TR" dirty="0" smtClean="0"/>
              <a:t>duyguları paylaşması </a:t>
            </a:r>
            <a:r>
              <a:rPr lang="tr-TR" dirty="0"/>
              <a:t>desteklenmeli.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S.K. 2018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9125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Ölü doğum yapma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/>
              <a:t>Kadın şaşkındır ve sağlık personeline bebeği koruyamadıkları için kızgınlık yaşayabilir.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Böyle </a:t>
            </a:r>
            <a:r>
              <a:rPr lang="tr-TR" dirty="0"/>
              <a:t>önemli bir kayıpla baş edebilmek için yine sağlık personelinin desteğine ihtiyaç duyar.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Çoğu </a:t>
            </a:r>
            <a:r>
              <a:rPr lang="tr-TR" dirty="0"/>
              <a:t>kadın bebeği görmek ister, </a:t>
            </a:r>
            <a:r>
              <a:rPr lang="tr-TR" dirty="0" smtClean="0"/>
              <a:t>bebeği görmek kabulü </a:t>
            </a:r>
            <a:r>
              <a:rPr lang="tr-TR" dirty="0"/>
              <a:t>kolaylaştırır. Bebek temizlenip, uygun bir battaniyeye sarılıp, aileye gösterilir.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Ebe </a:t>
            </a:r>
            <a:r>
              <a:rPr lang="tr-TR" dirty="0"/>
              <a:t>ailenin yanında kalır, bebeğe istedikleri şekilde </a:t>
            </a:r>
            <a:r>
              <a:rPr lang="tr-TR" dirty="0" smtClean="0"/>
              <a:t>dokunması ve incelemesi </a:t>
            </a:r>
            <a:r>
              <a:rPr lang="tr-TR" dirty="0"/>
              <a:t>için vakit verir.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2330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Ölü doğum yapma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tr-TR" dirty="0"/>
              <a:t>Bebeğe bir ad verip vermedikleri, cenaze töreni düzenlemek isteyip istemediklerini öğrenmek gerekir.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Diğer </a:t>
            </a:r>
            <a:r>
              <a:rPr lang="tr-TR" dirty="0"/>
              <a:t>kadınlar ölü doğum yapmış kadından, sanki bir şey bulaştıracakmış gibi uzak durmaya çalışırlar.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Aynı </a:t>
            </a:r>
            <a:r>
              <a:rPr lang="tr-TR" dirty="0"/>
              <a:t>şekilde arkadaşlar ve akrabalar da bu konuyu kapatmaya çalışabilirler. Bu nedenle de kadının hemşire ile paylaşması daha kolay olabilir. 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8240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2550</TotalTime>
  <Words>1489</Words>
  <Application>Microsoft Office PowerPoint</Application>
  <PresentationFormat>Geniş ekran</PresentationFormat>
  <Paragraphs>187</Paragraphs>
  <Slides>27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Times New Roman</vt:lpstr>
      <vt:lpstr>Office Teması</vt:lpstr>
      <vt:lpstr>EBELİK ve RUH SAĞLIĞI DERSİ</vt:lpstr>
      <vt:lpstr>KONU</vt:lpstr>
      <vt:lpstr>Doğum Sonu Dönem</vt:lpstr>
      <vt:lpstr>Doğum Sonrası Ruhsal değişim</vt:lpstr>
      <vt:lpstr>Engelli veya hasta bir çocuk sahibi olma</vt:lpstr>
      <vt:lpstr>Engelli veya hasta bir çocuk sahibi olma</vt:lpstr>
      <vt:lpstr>Engelli veya hasta bir çocuk sahibi olma</vt:lpstr>
      <vt:lpstr>Ölü doğum yapma</vt:lpstr>
      <vt:lpstr>Ölü doğum yapma</vt:lpstr>
      <vt:lpstr>Ölü doğum yapma</vt:lpstr>
      <vt:lpstr>Annelik Hüznü (Baby blues) </vt:lpstr>
      <vt:lpstr>Annelik Hüznü (Baby blues) </vt:lpstr>
      <vt:lpstr>Annelik Hüznü</vt:lpstr>
      <vt:lpstr>Annelik Hüznü</vt:lpstr>
      <vt:lpstr>PowerPoint Sunusu</vt:lpstr>
      <vt:lpstr>POSPARTUM DEPRESYON</vt:lpstr>
      <vt:lpstr>POSPARTUM DEPRESYON</vt:lpstr>
      <vt:lpstr>POSPARTUM DEPRESYON</vt:lpstr>
      <vt:lpstr>Pospartum depresyon için risk faktörleri </vt:lpstr>
      <vt:lpstr>Pospartum depresyonu doğumdan önce anlayabilir miyiz?</vt:lpstr>
      <vt:lpstr>Pospartum depresyon belirtileri </vt:lpstr>
      <vt:lpstr>Pospartum Depresyon</vt:lpstr>
      <vt:lpstr>PowerPoint Sunusu</vt:lpstr>
      <vt:lpstr>   Duygu durumu, kaygı ve psikolojik sorunların değerlendirilmesi için üç kriter hemşire tarafından değerlendirilmelidir. </vt:lpstr>
      <vt:lpstr>ÖRNEK VAKA</vt:lpstr>
      <vt:lpstr>ETKİSİZ BİR İLETİŞİM ÖRNEĞİ</vt:lpstr>
      <vt:lpstr>ETKİLİ BİR İLETİŞİM ÖRNEĞİ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EBELİK ve RUH SAĞLIĞI DERSİ</dc:title>
  <dc:creator>songül kamışlı</dc:creator>
  <cp:lastModifiedBy>user</cp:lastModifiedBy>
  <cp:revision>180</cp:revision>
  <dcterms:created xsi:type="dcterms:W3CDTF">2018-09-22T18:39:53Z</dcterms:created>
  <dcterms:modified xsi:type="dcterms:W3CDTF">2020-01-08T13:47:14Z</dcterms:modified>
</cp:coreProperties>
</file>