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-1960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406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959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849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857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5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78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661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696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038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4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813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504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latin typeface="Calibri"/>
                <a:cs typeface="Calibri"/>
              </a:rPr>
              <a:t>LİPİD METABOLİZMASI</a:t>
            </a:r>
            <a:endParaRPr lang="en-US" b="1" dirty="0">
              <a:latin typeface="Calibri"/>
              <a:cs typeface="Calibri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Prof. Dr.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Emel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EMREGÜL</a:t>
            </a: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Ankara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Üniversitesi</a:t>
            </a:r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Kimya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Bölümü</a:t>
            </a:r>
            <a:endParaRPr lang="en-US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5800" y="719031"/>
            <a:ext cx="588183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/>
              <a:t>KİM 320 BİYOKİMYA II</a:t>
            </a:r>
            <a:endParaRPr lang="en-US" sz="48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2942" y="355600"/>
            <a:ext cx="16002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902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Lipogenez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Karaciğer</a:t>
            </a:r>
            <a:r>
              <a:rPr lang="en-US" dirty="0"/>
              <a:t>, </a:t>
            </a:r>
            <a:r>
              <a:rPr lang="en-US" dirty="0" err="1"/>
              <a:t>böbrek</a:t>
            </a:r>
            <a:r>
              <a:rPr lang="en-US" dirty="0"/>
              <a:t>, </a:t>
            </a:r>
            <a:r>
              <a:rPr lang="en-US" dirty="0" err="1"/>
              <a:t>beyin</a:t>
            </a:r>
            <a:r>
              <a:rPr lang="en-US" dirty="0"/>
              <a:t>, </a:t>
            </a:r>
            <a:r>
              <a:rPr lang="en-US" dirty="0" err="1"/>
              <a:t>akciğer</a:t>
            </a:r>
            <a:r>
              <a:rPr lang="en-US" dirty="0"/>
              <a:t>, meme </a:t>
            </a:r>
            <a:r>
              <a:rPr lang="en-US" dirty="0" err="1"/>
              <a:t>bezi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yağ</a:t>
            </a:r>
            <a:r>
              <a:rPr lang="en-US" dirty="0"/>
              <a:t> </a:t>
            </a:r>
            <a:r>
              <a:rPr lang="en-US" dirty="0" err="1"/>
              <a:t>dokusu</a:t>
            </a:r>
            <a:r>
              <a:rPr lang="en-US" dirty="0"/>
              <a:t>(</a:t>
            </a:r>
            <a:r>
              <a:rPr lang="en-US" dirty="0" err="1"/>
              <a:t>adipoz</a:t>
            </a:r>
            <a:r>
              <a:rPr lang="en-US" dirty="0"/>
              <a:t> </a:t>
            </a:r>
            <a:r>
              <a:rPr lang="en-US" dirty="0" err="1"/>
              <a:t>doku</a:t>
            </a:r>
            <a:r>
              <a:rPr lang="en-US" dirty="0"/>
              <a:t>)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birçok</a:t>
            </a:r>
            <a:r>
              <a:rPr lang="en-US" dirty="0"/>
              <a:t> organ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dokuda</a:t>
            </a:r>
            <a:r>
              <a:rPr lang="en-US" dirty="0"/>
              <a:t> </a:t>
            </a:r>
            <a:r>
              <a:rPr lang="en-US" dirty="0" err="1"/>
              <a:t>yağ</a:t>
            </a:r>
            <a:r>
              <a:rPr lang="en-US" dirty="0"/>
              <a:t> </a:t>
            </a:r>
            <a:r>
              <a:rPr lang="en-US" dirty="0" err="1"/>
              <a:t>asidi</a:t>
            </a:r>
            <a:r>
              <a:rPr lang="en-US" dirty="0"/>
              <a:t> </a:t>
            </a:r>
            <a:r>
              <a:rPr lang="en-US" dirty="0" err="1"/>
              <a:t>sentezi</a:t>
            </a:r>
            <a:r>
              <a:rPr lang="en-US" dirty="0"/>
              <a:t> </a:t>
            </a:r>
            <a:r>
              <a:rPr lang="en-US" dirty="0" err="1"/>
              <a:t>gerçekleşir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Bunun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, </a:t>
            </a:r>
            <a:r>
              <a:rPr lang="en-US" dirty="0" err="1"/>
              <a:t>asetil</a:t>
            </a:r>
            <a:r>
              <a:rPr lang="en-US" dirty="0"/>
              <a:t>-CoA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birlikte</a:t>
            </a:r>
            <a:r>
              <a:rPr lang="en-US" dirty="0"/>
              <a:t> NADPH, ATP, Mn</a:t>
            </a:r>
            <a:r>
              <a:rPr lang="en-US" baseline="30000" dirty="0"/>
              <a:t>2+</a:t>
            </a:r>
            <a:r>
              <a:rPr lang="en-US" dirty="0"/>
              <a:t>,  CO</a:t>
            </a:r>
            <a:r>
              <a:rPr lang="en-US" baseline="-25000" dirty="0"/>
              <a:t>2</a:t>
            </a:r>
            <a:r>
              <a:rPr lang="en-US" dirty="0"/>
              <a:t> </a:t>
            </a:r>
            <a:r>
              <a:rPr lang="en-US" dirty="0" err="1"/>
              <a:t>kaynağı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HCO</a:t>
            </a:r>
            <a:r>
              <a:rPr lang="en-US" baseline="30000" dirty="0"/>
              <a:t>3  </a:t>
            </a:r>
            <a:r>
              <a:rPr lang="en-US" dirty="0" err="1"/>
              <a:t>ve</a:t>
            </a:r>
            <a:r>
              <a:rPr lang="en-US" dirty="0"/>
              <a:t>  biotin </a:t>
            </a:r>
            <a:r>
              <a:rPr lang="en-US" dirty="0" err="1"/>
              <a:t>gereklidir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14798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Lipogenez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 err="1">
                <a:solidFill>
                  <a:srgbClr val="000000"/>
                </a:solidFill>
                <a:latin typeface="Calibri"/>
                <a:cs typeface="Calibri"/>
              </a:rPr>
              <a:t>Sitoplazmada</a:t>
            </a:r>
            <a:r>
              <a:rPr lang="en-US" sz="24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libri"/>
                <a:cs typeface="Calibri"/>
              </a:rPr>
              <a:t>yağ</a:t>
            </a:r>
            <a:r>
              <a:rPr lang="en-US" sz="24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libri"/>
                <a:cs typeface="Calibri"/>
              </a:rPr>
              <a:t>asidi</a:t>
            </a:r>
            <a:r>
              <a:rPr lang="en-US" sz="24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libri"/>
                <a:cs typeface="Calibri"/>
              </a:rPr>
              <a:t>biyosentezinin</a:t>
            </a:r>
            <a:r>
              <a:rPr lang="en-US" sz="2400" dirty="0">
                <a:solidFill>
                  <a:srgbClr val="000000"/>
                </a:solidFill>
                <a:latin typeface="Calibri"/>
                <a:cs typeface="Calibri"/>
              </a:rPr>
              <a:t> ilk </a:t>
            </a:r>
            <a:r>
              <a:rPr lang="en-US" sz="2400" dirty="0" err="1">
                <a:solidFill>
                  <a:srgbClr val="000000"/>
                </a:solidFill>
                <a:latin typeface="Calibri"/>
                <a:cs typeface="Calibri"/>
              </a:rPr>
              <a:t>basamağı</a:t>
            </a:r>
            <a:r>
              <a:rPr lang="en-US" sz="24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libri"/>
                <a:cs typeface="Calibri"/>
              </a:rPr>
              <a:t>asetil-CoA’nın</a:t>
            </a:r>
            <a:r>
              <a:rPr lang="en-US" sz="24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libri"/>
                <a:cs typeface="Calibri"/>
              </a:rPr>
              <a:t>tersinmez</a:t>
            </a:r>
            <a:r>
              <a:rPr lang="en-US" sz="24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libri"/>
                <a:cs typeface="Calibri"/>
              </a:rPr>
              <a:t>bir</a:t>
            </a:r>
            <a:r>
              <a:rPr lang="en-US" sz="24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libri"/>
                <a:cs typeface="Calibri"/>
              </a:rPr>
              <a:t>reaksiyonda</a:t>
            </a:r>
            <a:r>
              <a:rPr lang="en-US" sz="24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libri"/>
                <a:cs typeface="Calibri"/>
              </a:rPr>
              <a:t>malonil-CoA’ya</a:t>
            </a:r>
            <a:r>
              <a:rPr lang="en-US" sz="24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libri"/>
                <a:cs typeface="Calibri"/>
              </a:rPr>
              <a:t>dönüşür</a:t>
            </a:r>
            <a:r>
              <a:rPr lang="en-US" sz="2400" dirty="0">
                <a:solidFill>
                  <a:srgbClr val="000000"/>
                </a:solidFill>
                <a:latin typeface="Calibri"/>
                <a:cs typeface="Calibri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Calibri"/>
                <a:cs typeface="Calibri"/>
              </a:rPr>
              <a:t>asetil</a:t>
            </a:r>
            <a:r>
              <a:rPr lang="en-US" sz="2400" dirty="0">
                <a:solidFill>
                  <a:srgbClr val="000000"/>
                </a:solidFill>
                <a:latin typeface="Calibri"/>
                <a:cs typeface="Calibri"/>
              </a:rPr>
              <a:t>-CoA </a:t>
            </a:r>
            <a:r>
              <a:rPr lang="en-US" sz="2400" dirty="0" err="1">
                <a:solidFill>
                  <a:srgbClr val="000000"/>
                </a:solidFill>
                <a:latin typeface="Calibri"/>
                <a:cs typeface="Calibri"/>
              </a:rPr>
              <a:t>karboksilaz</a:t>
            </a:r>
            <a:r>
              <a:rPr lang="en-US" sz="24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libri"/>
                <a:cs typeface="Calibri"/>
              </a:rPr>
              <a:t>tarafından</a:t>
            </a:r>
            <a:r>
              <a:rPr lang="en-US" sz="24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libri"/>
                <a:cs typeface="Calibri"/>
              </a:rPr>
              <a:t>katalizlenir</a:t>
            </a:r>
            <a:r>
              <a:rPr lang="en-US" sz="2400" dirty="0">
                <a:solidFill>
                  <a:srgbClr val="000000"/>
                </a:solidFill>
                <a:latin typeface="Calibri"/>
                <a:cs typeface="Calibri"/>
              </a:rPr>
              <a:t>; CO</a:t>
            </a:r>
            <a:r>
              <a:rPr lang="en-US" sz="2400" baseline="-25000" dirty="0">
                <a:solidFill>
                  <a:srgbClr val="000000"/>
                </a:solidFill>
                <a:latin typeface="Calibri"/>
                <a:cs typeface="Calibri"/>
              </a:rPr>
              <a:t>2</a:t>
            </a:r>
            <a:r>
              <a:rPr lang="en-US" sz="2400" dirty="0">
                <a:solidFill>
                  <a:srgbClr val="000000"/>
                </a:solidFill>
                <a:latin typeface="Calibri"/>
                <a:cs typeface="Calibri"/>
              </a:rPr>
              <a:t> , biotin </a:t>
            </a:r>
            <a:r>
              <a:rPr lang="en-US" sz="2400" dirty="0" err="1">
                <a:solidFill>
                  <a:srgbClr val="000000"/>
                </a:solidFill>
                <a:latin typeface="Calibri"/>
                <a:cs typeface="Calibri"/>
              </a:rPr>
              <a:t>varlığında</a:t>
            </a:r>
            <a:r>
              <a:rPr lang="en-US" sz="24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libri"/>
                <a:cs typeface="Calibri"/>
              </a:rPr>
              <a:t>bikarbonattan</a:t>
            </a:r>
            <a:r>
              <a:rPr lang="en-US" sz="24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Calibri"/>
                <a:cs typeface="Calibri"/>
              </a:rPr>
              <a:t>sağlanır</a:t>
            </a:r>
            <a:r>
              <a:rPr lang="en-US" sz="2400" dirty="0" smtClean="0">
                <a:solidFill>
                  <a:srgbClr val="000000"/>
                </a:solidFill>
                <a:latin typeface="Calibri"/>
                <a:cs typeface="Calibri"/>
              </a:rPr>
              <a:t>.</a:t>
            </a:r>
          </a:p>
          <a:p>
            <a:pPr algn="just"/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Asetil-CoA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karboksilaz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,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prostetik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grup olarak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biotin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içerir. </a:t>
            </a:r>
          </a:p>
          <a:p>
            <a:pPr algn="just"/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Biotin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, enzim molekülünün üç alt ünitesinden biri üzerindeki bir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lizin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kalıntısının 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  <a:sym typeface="Symbol" charset="0"/>
              </a:rPr>
              <a:t>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-amino grubuna,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amid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bağı vasıtasıyla bağlanmıştır. </a:t>
            </a:r>
          </a:p>
          <a:p>
            <a:pPr algn="just"/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B</a:t>
            </a:r>
            <a:r>
              <a:rPr lang="tr-TR" sz="2400" dirty="0" smtClean="0">
                <a:solidFill>
                  <a:srgbClr val="000000"/>
                </a:solidFill>
                <a:latin typeface="Calibri"/>
                <a:cs typeface="Calibri"/>
              </a:rPr>
              <a:t>ikarbonattan 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oluşan karboksil grubu,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ATP’ye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bağımlı reaksiyonla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biotine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transfer </a:t>
            </a:r>
            <a:r>
              <a:rPr lang="tr-TR" sz="2400" dirty="0" smtClean="0">
                <a:solidFill>
                  <a:srgbClr val="000000"/>
                </a:solidFill>
                <a:latin typeface="Calibri"/>
                <a:cs typeface="Calibri"/>
              </a:rPr>
              <a:t>edilir, ardından </a:t>
            </a:r>
            <a:r>
              <a:rPr lang="tr-TR" sz="2400" dirty="0" err="1" smtClean="0">
                <a:solidFill>
                  <a:srgbClr val="000000"/>
                </a:solidFill>
                <a:latin typeface="Calibri"/>
                <a:cs typeface="Calibri"/>
              </a:rPr>
              <a:t>biotinil</a:t>
            </a:r>
            <a:r>
              <a:rPr lang="tr-TR" sz="2400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grubu, geçici olarak taşıdığı karboksili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asetil-CoA’ya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transfer ederek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malonil-CoA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tr-TR" sz="2400" dirty="0" smtClean="0">
                <a:solidFill>
                  <a:srgbClr val="000000"/>
                </a:solidFill>
                <a:latin typeface="Calibri"/>
                <a:cs typeface="Calibri"/>
              </a:rPr>
              <a:t>oluşturur.</a:t>
            </a:r>
            <a:endParaRPr lang="en-US" sz="24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096321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Lipogenez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Yağ</a:t>
            </a:r>
            <a:r>
              <a:rPr lang="en-US" dirty="0"/>
              <a:t> </a:t>
            </a:r>
            <a:r>
              <a:rPr lang="en-US" dirty="0" err="1"/>
              <a:t>asidi</a:t>
            </a:r>
            <a:r>
              <a:rPr lang="en-US" dirty="0"/>
              <a:t> </a:t>
            </a:r>
            <a:r>
              <a:rPr lang="en-US" dirty="0" err="1"/>
              <a:t>sentezindeki</a:t>
            </a:r>
            <a:r>
              <a:rPr lang="en-US" dirty="0"/>
              <a:t> </a:t>
            </a:r>
            <a:r>
              <a:rPr lang="en-US" dirty="0" err="1"/>
              <a:t>reaksiyonların</a:t>
            </a:r>
            <a:r>
              <a:rPr lang="en-US" dirty="0"/>
              <a:t> </a:t>
            </a:r>
            <a:r>
              <a:rPr lang="en-US" dirty="0" err="1"/>
              <a:t>tümü</a:t>
            </a:r>
            <a:r>
              <a:rPr lang="en-US" dirty="0"/>
              <a:t> </a:t>
            </a:r>
            <a:r>
              <a:rPr lang="en-US" dirty="0" err="1"/>
              <a:t>yağ</a:t>
            </a:r>
            <a:r>
              <a:rPr lang="en-US" dirty="0"/>
              <a:t> </a:t>
            </a:r>
            <a:r>
              <a:rPr lang="en-US" dirty="0" err="1"/>
              <a:t>asidi</a:t>
            </a:r>
            <a:r>
              <a:rPr lang="en-US" dirty="0"/>
              <a:t> </a:t>
            </a:r>
            <a:r>
              <a:rPr lang="en-US" dirty="0" err="1"/>
              <a:t>sentaz</a:t>
            </a:r>
            <a:r>
              <a:rPr lang="en-US" dirty="0"/>
              <a:t> </a:t>
            </a:r>
            <a:r>
              <a:rPr lang="en-US" dirty="0" err="1"/>
              <a:t>diye</a:t>
            </a:r>
            <a:r>
              <a:rPr lang="en-US" dirty="0"/>
              <a:t> </a:t>
            </a:r>
            <a:r>
              <a:rPr lang="en-US" dirty="0" err="1"/>
              <a:t>bilinen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multienzim</a:t>
            </a:r>
            <a:r>
              <a:rPr lang="en-US" dirty="0"/>
              <a:t> </a:t>
            </a:r>
            <a:r>
              <a:rPr lang="en-US" dirty="0" err="1"/>
              <a:t>kompleksi</a:t>
            </a:r>
            <a:r>
              <a:rPr lang="en-US" dirty="0"/>
              <a:t> </a:t>
            </a:r>
            <a:r>
              <a:rPr lang="en-US" dirty="0" err="1"/>
              <a:t>tarafından</a:t>
            </a:r>
            <a:r>
              <a:rPr lang="en-US" dirty="0"/>
              <a:t> </a:t>
            </a:r>
            <a:r>
              <a:rPr lang="en-US" dirty="0" err="1"/>
              <a:t>katalizlenir</a:t>
            </a:r>
            <a:r>
              <a:rPr lang="en-US" dirty="0"/>
              <a:t>. </a:t>
            </a:r>
            <a:r>
              <a:rPr lang="en-US" dirty="0" err="1"/>
              <a:t>Yağ</a:t>
            </a:r>
            <a:r>
              <a:rPr lang="en-US" dirty="0"/>
              <a:t> </a:t>
            </a:r>
            <a:r>
              <a:rPr lang="en-US" dirty="0" err="1"/>
              <a:t>asidi</a:t>
            </a:r>
            <a:r>
              <a:rPr lang="en-US" dirty="0"/>
              <a:t> </a:t>
            </a:r>
            <a:r>
              <a:rPr lang="en-US" dirty="0" err="1"/>
              <a:t>sentaz</a:t>
            </a:r>
            <a:r>
              <a:rPr lang="en-US" dirty="0"/>
              <a:t> </a:t>
            </a:r>
            <a:r>
              <a:rPr lang="en-US" dirty="0" err="1"/>
              <a:t>multienzim</a:t>
            </a:r>
            <a:r>
              <a:rPr lang="en-US" dirty="0"/>
              <a:t> </a:t>
            </a:r>
            <a:r>
              <a:rPr lang="en-US" dirty="0" err="1"/>
              <a:t>kompleksinin</a:t>
            </a:r>
            <a:r>
              <a:rPr lang="en-US" dirty="0"/>
              <a:t> </a:t>
            </a:r>
            <a:r>
              <a:rPr lang="en-US" dirty="0" err="1"/>
              <a:t>ayrıntılı</a:t>
            </a:r>
            <a:r>
              <a:rPr lang="en-US" dirty="0"/>
              <a:t> </a:t>
            </a:r>
            <a:r>
              <a:rPr lang="en-US" dirty="0" err="1"/>
              <a:t>yapısı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hücredeki</a:t>
            </a:r>
            <a:r>
              <a:rPr lang="en-US" dirty="0"/>
              <a:t> </a:t>
            </a:r>
            <a:r>
              <a:rPr lang="en-US" dirty="0" err="1"/>
              <a:t>lokalizasyonu</a:t>
            </a:r>
            <a:r>
              <a:rPr lang="en-US" dirty="0"/>
              <a:t> </a:t>
            </a:r>
            <a:r>
              <a:rPr lang="en-US" dirty="0" err="1"/>
              <a:t>türden</a:t>
            </a:r>
            <a:r>
              <a:rPr lang="en-US" dirty="0"/>
              <a:t> </a:t>
            </a:r>
            <a:r>
              <a:rPr lang="en-US" dirty="0" err="1"/>
              <a:t>türe</a:t>
            </a:r>
            <a:r>
              <a:rPr lang="en-US" dirty="0"/>
              <a:t> </a:t>
            </a:r>
            <a:r>
              <a:rPr lang="en-US" dirty="0" err="1"/>
              <a:t>farklılık</a:t>
            </a:r>
            <a:r>
              <a:rPr lang="en-US" dirty="0"/>
              <a:t> </a:t>
            </a:r>
            <a:r>
              <a:rPr lang="en-US" dirty="0" err="1"/>
              <a:t>gösterir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55786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Hormonal </a:t>
            </a:r>
            <a:r>
              <a:rPr lang="en-US" dirty="0" err="1" smtClean="0"/>
              <a:t>Düzenleme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Bazı hormonların lipit metabolizması üzerine oldukça önemli etkileri vardır.</a:t>
            </a:r>
          </a:p>
          <a:p>
            <a:endParaRPr lang="tr-TR" sz="2400" dirty="0">
              <a:solidFill>
                <a:srgbClr val="000000"/>
              </a:solidFill>
              <a:latin typeface="Calibri"/>
              <a:cs typeface="Calibri"/>
            </a:endParaRPr>
          </a:p>
          <a:p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İnsülin yağ dokusunda yağ asitlerinin serbest hale geçmesini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inhibe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eder ve buna bağlı olarak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nötral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yağların ve lipitlerin sentezini artırır. </a:t>
            </a:r>
          </a:p>
          <a:p>
            <a:endParaRPr lang="tr-TR" sz="2400" dirty="0">
              <a:solidFill>
                <a:srgbClr val="000000"/>
              </a:solidFill>
              <a:latin typeface="Calibri"/>
              <a:cs typeface="Calibri"/>
            </a:endParaRPr>
          </a:p>
          <a:p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Diabette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yani insülin yetersizliğinde yağ depoları</a:t>
            </a:r>
          </a:p>
          <a:p>
            <a:pPr>
              <a:buFontTx/>
              <a:buNone/>
            </a:pP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	boşalarak yağ asidi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oksidasyonu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artar. Kanda keton cisimleri artar.</a:t>
            </a:r>
          </a:p>
          <a:p>
            <a:endParaRPr lang="en-US" sz="24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02836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Hormonal </a:t>
            </a:r>
            <a:r>
              <a:rPr lang="en-US"/>
              <a:t>Düzenleme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Hipofiz hormonlarından olan,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adrenokortikotropin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, büyüme hormonu ve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vazopressin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de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lipolizi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artırıcı etki gösterirler.</a:t>
            </a:r>
          </a:p>
          <a:p>
            <a:pPr>
              <a:lnSpc>
                <a:spcPct val="90000"/>
              </a:lnSpc>
            </a:pPr>
            <a:endParaRPr lang="tr-TR" sz="2400" dirty="0"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ct val="90000"/>
              </a:lnSpc>
            </a:pPr>
            <a:endParaRPr lang="tr-TR" sz="2400" dirty="0"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ct val="90000"/>
              </a:lnSpc>
            </a:pP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Adrenal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medulla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hormonları olan epinefrin ve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norepinefreninde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(özellikle stres halinde) yağ dokularından yağları mobilize edici etkileri vardır.</a:t>
            </a:r>
          </a:p>
          <a:p>
            <a:pPr>
              <a:lnSpc>
                <a:spcPct val="90000"/>
              </a:lnSpc>
            </a:pPr>
            <a:endParaRPr lang="tr-TR" sz="2400" dirty="0"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ct val="90000"/>
              </a:lnSpc>
            </a:pPr>
            <a:endParaRPr lang="tr-TR" sz="2400" dirty="0"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ct val="90000"/>
              </a:lnSpc>
            </a:pP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Tiroid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bezinden salınan "tiroksin" de yağların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mobilizasyonunu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sağlayarak kanda yağ asitleri düzeyinin artmasına neden olur.</a:t>
            </a:r>
          </a:p>
          <a:p>
            <a:endParaRPr lang="en-US" sz="24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162808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3033</TotalTime>
  <Words>291</Words>
  <Application>Microsoft Macintosh PowerPoint</Application>
  <PresentationFormat>On-screen Show (4:3)</PresentationFormat>
  <Paragraphs>32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LİPİD METABOLİZMASI</vt:lpstr>
      <vt:lpstr>Lipogenez</vt:lpstr>
      <vt:lpstr>Lipogenez</vt:lpstr>
      <vt:lpstr>Lipogenez</vt:lpstr>
      <vt:lpstr>Hormonal Düzenleme</vt:lpstr>
      <vt:lpstr>Hormonal Düzenleme</vt:lpstr>
    </vt:vector>
  </TitlesOfParts>
  <Company>AU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BİYOKİMYAYA GİRİŞ ve YAŞAMIN MOLEKÜLER ANLAMI ve SU</dc:title>
  <dc:creator>hatice ercan</dc:creator>
  <cp:lastModifiedBy>hatice ercan</cp:lastModifiedBy>
  <cp:revision>19</cp:revision>
  <dcterms:created xsi:type="dcterms:W3CDTF">2018-05-08T12:08:33Z</dcterms:created>
  <dcterms:modified xsi:type="dcterms:W3CDTF">2018-05-16T20:36:55Z</dcterms:modified>
</cp:coreProperties>
</file>