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8" d="100"/>
          <a:sy n="68" d="100"/>
        </p:scale>
        <p:origin x="-1960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D8C-AF71-2646-AADA-C735D885E414}" type="datetimeFigureOut">
              <a:rPr lang="en-US" smtClean="0"/>
              <a:t>14.05.18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54069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D8C-AF71-2646-AADA-C735D885E414}" type="datetimeFigureOut">
              <a:rPr lang="en-US" smtClean="0"/>
              <a:t>14.05.18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9599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D8C-AF71-2646-AADA-C735D885E414}" type="datetimeFigureOut">
              <a:rPr lang="en-US" smtClean="0"/>
              <a:t>14.05.18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98499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D8C-AF71-2646-AADA-C735D885E414}" type="datetimeFigureOut">
              <a:rPr lang="en-US" smtClean="0"/>
              <a:t>14.05.18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8575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D8C-AF71-2646-AADA-C735D885E414}" type="datetimeFigureOut">
              <a:rPr lang="en-US" smtClean="0"/>
              <a:t>14.05.18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851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D8C-AF71-2646-AADA-C735D885E414}" type="datetimeFigureOut">
              <a:rPr lang="en-US" smtClean="0"/>
              <a:t>14.05.18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0780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D8C-AF71-2646-AADA-C735D885E414}" type="datetimeFigureOut">
              <a:rPr lang="en-US" smtClean="0"/>
              <a:t>14.05.18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16616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D8C-AF71-2646-AADA-C735D885E414}" type="datetimeFigureOut">
              <a:rPr lang="en-US" smtClean="0"/>
              <a:t>14.05.18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76969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D8C-AF71-2646-AADA-C735D885E414}" type="datetimeFigureOut">
              <a:rPr lang="en-US" smtClean="0"/>
              <a:t>14.05.18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0389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D8C-AF71-2646-AADA-C735D885E414}" type="datetimeFigureOut">
              <a:rPr lang="en-US" smtClean="0"/>
              <a:t>14.05.18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48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D8C-AF71-2646-AADA-C735D885E414}" type="datetimeFigureOut">
              <a:rPr lang="en-US" smtClean="0"/>
              <a:t>14.05.18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0813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1E3D8C-AF71-2646-AADA-C735D885E414}" type="datetimeFigureOut">
              <a:rPr lang="en-US" smtClean="0"/>
              <a:t>14.05.18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5043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b="1" dirty="0" smtClean="0">
                <a:latin typeface="Calibri"/>
                <a:cs typeface="Calibri"/>
              </a:rPr>
              <a:t>LİPİD METABOLİZMASI</a:t>
            </a:r>
            <a:endParaRPr lang="en-US" b="1" dirty="0">
              <a:latin typeface="Calibri"/>
              <a:cs typeface="Calibri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endParaRPr lang="en-US" dirty="0" smtClean="0">
              <a:solidFill>
                <a:schemeClr val="tx1"/>
              </a:solidFill>
              <a:latin typeface="Calibri"/>
              <a:cs typeface="Calibri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Calibri"/>
                <a:cs typeface="Calibri"/>
              </a:rPr>
              <a:t> Prof. Dr. </a:t>
            </a:r>
            <a:r>
              <a:rPr lang="en-US" dirty="0" err="1" smtClean="0">
                <a:solidFill>
                  <a:schemeClr val="tx1"/>
                </a:solidFill>
                <a:latin typeface="Calibri"/>
                <a:cs typeface="Calibri"/>
              </a:rPr>
              <a:t>Emel</a:t>
            </a:r>
            <a:r>
              <a:rPr lang="en-US" dirty="0" smtClean="0">
                <a:solidFill>
                  <a:schemeClr val="tx1"/>
                </a:solidFill>
                <a:latin typeface="Calibri"/>
                <a:cs typeface="Calibri"/>
              </a:rPr>
              <a:t> EMREGÜL</a:t>
            </a:r>
          </a:p>
          <a:p>
            <a:r>
              <a:rPr lang="en-US" dirty="0" smtClean="0">
                <a:solidFill>
                  <a:schemeClr val="tx1"/>
                </a:solidFill>
                <a:latin typeface="Calibri"/>
                <a:cs typeface="Calibri"/>
              </a:rPr>
              <a:t>Ankara </a:t>
            </a:r>
            <a:r>
              <a:rPr lang="en-US" dirty="0" err="1" smtClean="0">
                <a:solidFill>
                  <a:schemeClr val="tx1"/>
                </a:solidFill>
                <a:latin typeface="Calibri"/>
                <a:cs typeface="Calibri"/>
              </a:rPr>
              <a:t>Üniversitesi</a:t>
            </a:r>
            <a:endParaRPr lang="en-US" dirty="0" smtClean="0">
              <a:solidFill>
                <a:schemeClr val="tx1"/>
              </a:solidFill>
              <a:latin typeface="Calibri"/>
              <a:cs typeface="Calibri"/>
            </a:endParaRPr>
          </a:p>
          <a:p>
            <a:r>
              <a:rPr lang="en-US" dirty="0" err="1" smtClean="0">
                <a:solidFill>
                  <a:schemeClr val="tx1"/>
                </a:solidFill>
                <a:latin typeface="Calibri"/>
                <a:cs typeface="Calibri"/>
              </a:rPr>
              <a:t>Kimya</a:t>
            </a:r>
            <a:r>
              <a:rPr lang="en-US" dirty="0" smtClean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alibri"/>
                <a:cs typeface="Calibri"/>
              </a:rPr>
              <a:t>Bölümü</a:t>
            </a:r>
            <a:endParaRPr lang="en-US" dirty="0">
              <a:solidFill>
                <a:schemeClr val="tx1"/>
              </a:solidFill>
              <a:latin typeface="Calibri"/>
              <a:cs typeface="Calibri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5800" y="719031"/>
            <a:ext cx="588183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 smtClean="0"/>
              <a:t>KİM 320 BİYOKİMYA II</a:t>
            </a:r>
            <a:endParaRPr lang="en-US" sz="4800" b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82942" y="355600"/>
            <a:ext cx="1600200" cy="16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09022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Lipogenez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Karaciğer</a:t>
            </a:r>
            <a:r>
              <a:rPr lang="en-US" dirty="0"/>
              <a:t>, </a:t>
            </a:r>
            <a:r>
              <a:rPr lang="en-US" dirty="0" err="1"/>
              <a:t>böbrek</a:t>
            </a:r>
            <a:r>
              <a:rPr lang="en-US" dirty="0"/>
              <a:t>, </a:t>
            </a:r>
            <a:r>
              <a:rPr lang="en-US" dirty="0" err="1"/>
              <a:t>beyin</a:t>
            </a:r>
            <a:r>
              <a:rPr lang="en-US" dirty="0"/>
              <a:t>, </a:t>
            </a:r>
            <a:r>
              <a:rPr lang="en-US" dirty="0" err="1"/>
              <a:t>akciğer</a:t>
            </a:r>
            <a:r>
              <a:rPr lang="en-US" dirty="0"/>
              <a:t>, meme </a:t>
            </a:r>
            <a:r>
              <a:rPr lang="en-US" dirty="0" err="1"/>
              <a:t>bezi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yağ</a:t>
            </a:r>
            <a:r>
              <a:rPr lang="en-US" dirty="0"/>
              <a:t> </a:t>
            </a:r>
            <a:r>
              <a:rPr lang="en-US" dirty="0" err="1"/>
              <a:t>dokusu</a:t>
            </a:r>
            <a:r>
              <a:rPr lang="en-US" dirty="0"/>
              <a:t>(</a:t>
            </a:r>
            <a:r>
              <a:rPr lang="en-US" dirty="0" err="1"/>
              <a:t>adipoz</a:t>
            </a:r>
            <a:r>
              <a:rPr lang="en-US" dirty="0"/>
              <a:t> </a:t>
            </a:r>
            <a:r>
              <a:rPr lang="en-US" dirty="0" err="1"/>
              <a:t>doku</a:t>
            </a:r>
            <a:r>
              <a:rPr lang="en-US" dirty="0"/>
              <a:t>) </a:t>
            </a:r>
            <a:r>
              <a:rPr lang="en-US" dirty="0" err="1"/>
              <a:t>gibi</a:t>
            </a:r>
            <a:r>
              <a:rPr lang="en-US" dirty="0"/>
              <a:t> </a:t>
            </a:r>
            <a:r>
              <a:rPr lang="en-US" dirty="0" err="1"/>
              <a:t>birçok</a:t>
            </a:r>
            <a:r>
              <a:rPr lang="en-US" dirty="0"/>
              <a:t> organ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dokuda</a:t>
            </a:r>
            <a:r>
              <a:rPr lang="en-US" dirty="0"/>
              <a:t> </a:t>
            </a:r>
            <a:r>
              <a:rPr lang="en-US" dirty="0" err="1"/>
              <a:t>yağ</a:t>
            </a:r>
            <a:r>
              <a:rPr lang="en-US" dirty="0"/>
              <a:t> </a:t>
            </a:r>
            <a:r>
              <a:rPr lang="en-US" dirty="0" err="1"/>
              <a:t>asidi</a:t>
            </a:r>
            <a:r>
              <a:rPr lang="en-US" dirty="0"/>
              <a:t> </a:t>
            </a:r>
            <a:r>
              <a:rPr lang="en-US" dirty="0" err="1"/>
              <a:t>sentezi</a:t>
            </a:r>
            <a:r>
              <a:rPr lang="en-US" dirty="0"/>
              <a:t> </a:t>
            </a:r>
            <a:r>
              <a:rPr lang="en-US" dirty="0" err="1"/>
              <a:t>gerçekleşir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 err="1"/>
              <a:t>Bunun</a:t>
            </a:r>
            <a:r>
              <a:rPr lang="en-US" dirty="0"/>
              <a:t> </a:t>
            </a:r>
            <a:r>
              <a:rPr lang="en-US" dirty="0" err="1"/>
              <a:t>için</a:t>
            </a:r>
            <a:r>
              <a:rPr lang="en-US" dirty="0"/>
              <a:t>, </a:t>
            </a:r>
            <a:r>
              <a:rPr lang="en-US" dirty="0" err="1"/>
              <a:t>asetil</a:t>
            </a:r>
            <a:r>
              <a:rPr lang="en-US" dirty="0"/>
              <a:t>-CoA </a:t>
            </a:r>
            <a:r>
              <a:rPr lang="en-US" dirty="0" err="1"/>
              <a:t>ile</a:t>
            </a:r>
            <a:r>
              <a:rPr lang="en-US" dirty="0"/>
              <a:t> </a:t>
            </a:r>
            <a:r>
              <a:rPr lang="en-US" dirty="0" err="1"/>
              <a:t>birlikte</a:t>
            </a:r>
            <a:r>
              <a:rPr lang="en-US" dirty="0"/>
              <a:t> NADPH, ATP, Mn</a:t>
            </a:r>
            <a:r>
              <a:rPr lang="en-US" baseline="30000" dirty="0"/>
              <a:t>2+</a:t>
            </a:r>
            <a:r>
              <a:rPr lang="en-US" dirty="0"/>
              <a:t>,  CO</a:t>
            </a:r>
            <a:r>
              <a:rPr lang="en-US" baseline="-25000" dirty="0"/>
              <a:t>2</a:t>
            </a:r>
            <a:r>
              <a:rPr lang="en-US" dirty="0"/>
              <a:t> </a:t>
            </a:r>
            <a:r>
              <a:rPr lang="en-US" dirty="0" err="1"/>
              <a:t>kaynağı</a:t>
            </a:r>
            <a:r>
              <a:rPr lang="en-US" dirty="0"/>
              <a:t> </a:t>
            </a:r>
            <a:r>
              <a:rPr lang="en-US" dirty="0" err="1"/>
              <a:t>olarak</a:t>
            </a:r>
            <a:r>
              <a:rPr lang="en-US" dirty="0"/>
              <a:t> HCO</a:t>
            </a:r>
            <a:r>
              <a:rPr lang="en-US" baseline="30000" dirty="0"/>
              <a:t>3  </a:t>
            </a:r>
            <a:r>
              <a:rPr lang="en-US" dirty="0" err="1"/>
              <a:t>ve</a:t>
            </a:r>
            <a:r>
              <a:rPr lang="en-US" dirty="0"/>
              <a:t>  biotin </a:t>
            </a:r>
            <a:r>
              <a:rPr lang="en-US" dirty="0" err="1"/>
              <a:t>gereklidir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14798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Lipogenez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 err="1">
                <a:solidFill>
                  <a:srgbClr val="000000"/>
                </a:solidFill>
                <a:latin typeface="Calibri"/>
                <a:cs typeface="Calibri"/>
              </a:rPr>
              <a:t>Sitoplazmada</a:t>
            </a:r>
            <a:r>
              <a:rPr lang="en-US" sz="24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Calibri"/>
                <a:cs typeface="Calibri"/>
              </a:rPr>
              <a:t>yağ</a:t>
            </a:r>
            <a:r>
              <a:rPr lang="en-US" sz="24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Calibri"/>
                <a:cs typeface="Calibri"/>
              </a:rPr>
              <a:t>asidi</a:t>
            </a:r>
            <a:r>
              <a:rPr lang="en-US" sz="24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Calibri"/>
                <a:cs typeface="Calibri"/>
              </a:rPr>
              <a:t>biyosentezinin</a:t>
            </a:r>
            <a:r>
              <a:rPr lang="en-US" sz="2400" dirty="0">
                <a:solidFill>
                  <a:srgbClr val="000000"/>
                </a:solidFill>
                <a:latin typeface="Calibri"/>
                <a:cs typeface="Calibri"/>
              </a:rPr>
              <a:t> ilk </a:t>
            </a:r>
            <a:r>
              <a:rPr lang="en-US" sz="2400" dirty="0" err="1">
                <a:solidFill>
                  <a:srgbClr val="000000"/>
                </a:solidFill>
                <a:latin typeface="Calibri"/>
                <a:cs typeface="Calibri"/>
              </a:rPr>
              <a:t>basamağı</a:t>
            </a:r>
            <a:r>
              <a:rPr lang="en-US" sz="24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Calibri"/>
                <a:cs typeface="Calibri"/>
              </a:rPr>
              <a:t>asetil-CoA’nın</a:t>
            </a:r>
            <a:r>
              <a:rPr lang="en-US" sz="24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Calibri"/>
                <a:cs typeface="Calibri"/>
              </a:rPr>
              <a:t>tersinmez</a:t>
            </a:r>
            <a:r>
              <a:rPr lang="en-US" sz="24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Calibri"/>
                <a:cs typeface="Calibri"/>
              </a:rPr>
              <a:t>bir</a:t>
            </a:r>
            <a:r>
              <a:rPr lang="en-US" sz="24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Calibri"/>
                <a:cs typeface="Calibri"/>
              </a:rPr>
              <a:t>reaksiyonda</a:t>
            </a:r>
            <a:r>
              <a:rPr lang="en-US" sz="24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Calibri"/>
                <a:cs typeface="Calibri"/>
              </a:rPr>
              <a:t>malonil-CoA’ya</a:t>
            </a:r>
            <a:r>
              <a:rPr lang="en-US" sz="24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Calibri"/>
                <a:cs typeface="Calibri"/>
              </a:rPr>
              <a:t>dönüşür</a:t>
            </a:r>
            <a:r>
              <a:rPr lang="en-US" sz="2400" dirty="0">
                <a:solidFill>
                  <a:srgbClr val="000000"/>
                </a:solidFill>
                <a:latin typeface="Calibri"/>
                <a:cs typeface="Calibri"/>
              </a:rPr>
              <a:t>, </a:t>
            </a:r>
            <a:r>
              <a:rPr lang="en-US" sz="2400" dirty="0" err="1">
                <a:solidFill>
                  <a:srgbClr val="000000"/>
                </a:solidFill>
                <a:latin typeface="Calibri"/>
                <a:cs typeface="Calibri"/>
              </a:rPr>
              <a:t>asetil</a:t>
            </a:r>
            <a:r>
              <a:rPr lang="en-US" sz="2400" dirty="0">
                <a:solidFill>
                  <a:srgbClr val="000000"/>
                </a:solidFill>
                <a:latin typeface="Calibri"/>
                <a:cs typeface="Calibri"/>
              </a:rPr>
              <a:t>-CoA </a:t>
            </a:r>
            <a:r>
              <a:rPr lang="en-US" sz="2400" dirty="0" err="1">
                <a:solidFill>
                  <a:srgbClr val="000000"/>
                </a:solidFill>
                <a:latin typeface="Calibri"/>
                <a:cs typeface="Calibri"/>
              </a:rPr>
              <a:t>karboksilaz</a:t>
            </a:r>
            <a:r>
              <a:rPr lang="en-US" sz="24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Calibri"/>
                <a:cs typeface="Calibri"/>
              </a:rPr>
              <a:t>tarafından</a:t>
            </a:r>
            <a:r>
              <a:rPr lang="en-US" sz="24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Calibri"/>
                <a:cs typeface="Calibri"/>
              </a:rPr>
              <a:t>katalizlenir</a:t>
            </a:r>
            <a:r>
              <a:rPr lang="en-US" sz="2400" dirty="0">
                <a:solidFill>
                  <a:srgbClr val="000000"/>
                </a:solidFill>
                <a:latin typeface="Calibri"/>
                <a:cs typeface="Calibri"/>
              </a:rPr>
              <a:t>; CO</a:t>
            </a:r>
            <a:r>
              <a:rPr lang="en-US" sz="2400" baseline="-25000" dirty="0">
                <a:solidFill>
                  <a:srgbClr val="000000"/>
                </a:solidFill>
                <a:latin typeface="Calibri"/>
                <a:cs typeface="Calibri"/>
              </a:rPr>
              <a:t>2</a:t>
            </a:r>
            <a:r>
              <a:rPr lang="en-US" sz="2400" dirty="0">
                <a:solidFill>
                  <a:srgbClr val="000000"/>
                </a:solidFill>
                <a:latin typeface="Calibri"/>
                <a:cs typeface="Calibri"/>
              </a:rPr>
              <a:t> , biotin </a:t>
            </a:r>
            <a:r>
              <a:rPr lang="en-US" sz="2400" dirty="0" err="1">
                <a:solidFill>
                  <a:srgbClr val="000000"/>
                </a:solidFill>
                <a:latin typeface="Calibri"/>
                <a:cs typeface="Calibri"/>
              </a:rPr>
              <a:t>varlığında</a:t>
            </a:r>
            <a:r>
              <a:rPr lang="en-US" sz="24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Calibri"/>
                <a:cs typeface="Calibri"/>
              </a:rPr>
              <a:t>bikarbonattan</a:t>
            </a:r>
            <a:r>
              <a:rPr lang="en-US" sz="24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Calibri"/>
                <a:cs typeface="Calibri"/>
              </a:rPr>
              <a:t>sağlanır</a:t>
            </a:r>
            <a:r>
              <a:rPr lang="en-US" sz="2400" dirty="0" smtClean="0">
                <a:solidFill>
                  <a:srgbClr val="000000"/>
                </a:solidFill>
                <a:latin typeface="Calibri"/>
                <a:cs typeface="Calibri"/>
              </a:rPr>
              <a:t>.</a:t>
            </a:r>
          </a:p>
          <a:p>
            <a:pPr algn="just"/>
            <a:r>
              <a:rPr lang="tr-TR" sz="2400" dirty="0" err="1">
                <a:solidFill>
                  <a:srgbClr val="000000"/>
                </a:solidFill>
                <a:latin typeface="Calibri"/>
                <a:cs typeface="Calibri"/>
              </a:rPr>
              <a:t>Asetil-CoA</a:t>
            </a:r>
            <a:r>
              <a:rPr lang="tr-TR" sz="24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tr-TR" sz="2400" dirty="0" err="1">
                <a:solidFill>
                  <a:srgbClr val="000000"/>
                </a:solidFill>
                <a:latin typeface="Calibri"/>
                <a:cs typeface="Calibri"/>
              </a:rPr>
              <a:t>karboksilaz</a:t>
            </a:r>
            <a:r>
              <a:rPr lang="tr-TR" sz="2400" dirty="0">
                <a:solidFill>
                  <a:srgbClr val="000000"/>
                </a:solidFill>
                <a:latin typeface="Calibri"/>
                <a:cs typeface="Calibri"/>
              </a:rPr>
              <a:t>, </a:t>
            </a:r>
            <a:r>
              <a:rPr lang="tr-TR" sz="2400" dirty="0" err="1">
                <a:solidFill>
                  <a:srgbClr val="000000"/>
                </a:solidFill>
                <a:latin typeface="Calibri"/>
                <a:cs typeface="Calibri"/>
              </a:rPr>
              <a:t>prostetik</a:t>
            </a:r>
            <a:r>
              <a:rPr lang="tr-TR" sz="2400" dirty="0">
                <a:solidFill>
                  <a:srgbClr val="000000"/>
                </a:solidFill>
                <a:latin typeface="Calibri"/>
                <a:cs typeface="Calibri"/>
              </a:rPr>
              <a:t> grup olarak </a:t>
            </a:r>
            <a:r>
              <a:rPr lang="tr-TR" sz="2400" dirty="0" err="1">
                <a:solidFill>
                  <a:srgbClr val="000000"/>
                </a:solidFill>
                <a:latin typeface="Calibri"/>
                <a:cs typeface="Calibri"/>
              </a:rPr>
              <a:t>biotin</a:t>
            </a:r>
            <a:r>
              <a:rPr lang="tr-TR" sz="2400" dirty="0">
                <a:solidFill>
                  <a:srgbClr val="000000"/>
                </a:solidFill>
                <a:latin typeface="Calibri"/>
                <a:cs typeface="Calibri"/>
              </a:rPr>
              <a:t> içerir. </a:t>
            </a:r>
          </a:p>
          <a:p>
            <a:pPr algn="just"/>
            <a:r>
              <a:rPr lang="tr-TR" sz="2400" dirty="0" err="1">
                <a:solidFill>
                  <a:srgbClr val="000000"/>
                </a:solidFill>
                <a:latin typeface="Calibri"/>
                <a:cs typeface="Calibri"/>
              </a:rPr>
              <a:t>Biotin</a:t>
            </a:r>
            <a:r>
              <a:rPr lang="tr-TR" sz="2400" dirty="0">
                <a:solidFill>
                  <a:srgbClr val="000000"/>
                </a:solidFill>
                <a:latin typeface="Calibri"/>
                <a:cs typeface="Calibri"/>
              </a:rPr>
              <a:t>, enzim molekülünün üç alt ünitesinden biri üzerindeki bir </a:t>
            </a:r>
            <a:r>
              <a:rPr lang="tr-TR" sz="2400" dirty="0" err="1">
                <a:solidFill>
                  <a:srgbClr val="000000"/>
                </a:solidFill>
                <a:latin typeface="Calibri"/>
                <a:cs typeface="Calibri"/>
              </a:rPr>
              <a:t>lizin</a:t>
            </a:r>
            <a:r>
              <a:rPr lang="tr-TR" sz="2400" dirty="0">
                <a:solidFill>
                  <a:srgbClr val="000000"/>
                </a:solidFill>
                <a:latin typeface="Calibri"/>
                <a:cs typeface="Calibri"/>
              </a:rPr>
              <a:t> kalıntısının </a:t>
            </a:r>
            <a:r>
              <a:rPr lang="tr-TR" sz="2400" dirty="0">
                <a:solidFill>
                  <a:srgbClr val="000000"/>
                </a:solidFill>
                <a:latin typeface="Calibri"/>
                <a:cs typeface="Calibri"/>
                <a:sym typeface="Symbol" charset="0"/>
              </a:rPr>
              <a:t></a:t>
            </a:r>
            <a:r>
              <a:rPr lang="tr-TR" sz="2400" dirty="0">
                <a:solidFill>
                  <a:srgbClr val="000000"/>
                </a:solidFill>
                <a:latin typeface="Calibri"/>
                <a:cs typeface="Calibri"/>
              </a:rPr>
              <a:t>-amino grubuna, </a:t>
            </a:r>
            <a:r>
              <a:rPr lang="tr-TR" sz="2400" dirty="0" err="1">
                <a:solidFill>
                  <a:srgbClr val="000000"/>
                </a:solidFill>
                <a:latin typeface="Calibri"/>
                <a:cs typeface="Calibri"/>
              </a:rPr>
              <a:t>amid</a:t>
            </a:r>
            <a:r>
              <a:rPr lang="tr-TR" sz="2400" dirty="0">
                <a:solidFill>
                  <a:srgbClr val="000000"/>
                </a:solidFill>
                <a:latin typeface="Calibri"/>
                <a:cs typeface="Calibri"/>
              </a:rPr>
              <a:t> bağı vasıtasıyla bağlanmıştır. </a:t>
            </a:r>
          </a:p>
          <a:p>
            <a:pPr algn="just"/>
            <a:r>
              <a:rPr lang="tr-TR" sz="2400" dirty="0">
                <a:solidFill>
                  <a:srgbClr val="000000"/>
                </a:solidFill>
                <a:latin typeface="Calibri"/>
                <a:cs typeface="Calibri"/>
              </a:rPr>
              <a:t>B</a:t>
            </a:r>
            <a:r>
              <a:rPr lang="tr-TR" sz="2400" dirty="0" smtClean="0">
                <a:solidFill>
                  <a:srgbClr val="000000"/>
                </a:solidFill>
                <a:latin typeface="Calibri"/>
                <a:cs typeface="Calibri"/>
              </a:rPr>
              <a:t>ikarbonattan </a:t>
            </a:r>
            <a:r>
              <a:rPr lang="tr-TR" sz="2400" dirty="0">
                <a:solidFill>
                  <a:srgbClr val="000000"/>
                </a:solidFill>
                <a:latin typeface="Calibri"/>
                <a:cs typeface="Calibri"/>
              </a:rPr>
              <a:t>oluşan karboksil grubu, </a:t>
            </a:r>
            <a:r>
              <a:rPr lang="tr-TR" sz="2400" dirty="0" err="1">
                <a:solidFill>
                  <a:srgbClr val="000000"/>
                </a:solidFill>
                <a:latin typeface="Calibri"/>
                <a:cs typeface="Calibri"/>
              </a:rPr>
              <a:t>ATP’ye</a:t>
            </a:r>
            <a:r>
              <a:rPr lang="tr-TR" sz="2400" dirty="0">
                <a:solidFill>
                  <a:srgbClr val="000000"/>
                </a:solidFill>
                <a:latin typeface="Calibri"/>
                <a:cs typeface="Calibri"/>
              </a:rPr>
              <a:t> bağımlı reaksiyonla </a:t>
            </a:r>
            <a:r>
              <a:rPr lang="tr-TR" sz="2400" dirty="0" err="1">
                <a:solidFill>
                  <a:srgbClr val="000000"/>
                </a:solidFill>
                <a:latin typeface="Calibri"/>
                <a:cs typeface="Calibri"/>
              </a:rPr>
              <a:t>biotine</a:t>
            </a:r>
            <a:r>
              <a:rPr lang="tr-TR" sz="2400" dirty="0">
                <a:solidFill>
                  <a:srgbClr val="000000"/>
                </a:solidFill>
                <a:latin typeface="Calibri"/>
                <a:cs typeface="Calibri"/>
              </a:rPr>
              <a:t> transfer </a:t>
            </a:r>
            <a:r>
              <a:rPr lang="tr-TR" sz="2400" dirty="0" smtClean="0">
                <a:solidFill>
                  <a:srgbClr val="000000"/>
                </a:solidFill>
                <a:latin typeface="Calibri"/>
                <a:cs typeface="Calibri"/>
              </a:rPr>
              <a:t>edilir, ardından </a:t>
            </a:r>
            <a:r>
              <a:rPr lang="tr-TR" sz="2400" dirty="0" err="1" smtClean="0">
                <a:solidFill>
                  <a:srgbClr val="000000"/>
                </a:solidFill>
                <a:latin typeface="Calibri"/>
                <a:cs typeface="Calibri"/>
              </a:rPr>
              <a:t>biotinil</a:t>
            </a:r>
            <a:r>
              <a:rPr lang="tr-TR" sz="2400" dirty="0" smtClean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tr-TR" sz="2400" dirty="0">
                <a:solidFill>
                  <a:srgbClr val="000000"/>
                </a:solidFill>
                <a:latin typeface="Calibri"/>
                <a:cs typeface="Calibri"/>
              </a:rPr>
              <a:t>grubu, geçici olarak taşıdığı karboksili </a:t>
            </a:r>
            <a:r>
              <a:rPr lang="tr-TR" sz="2400" dirty="0" err="1">
                <a:solidFill>
                  <a:srgbClr val="000000"/>
                </a:solidFill>
                <a:latin typeface="Calibri"/>
                <a:cs typeface="Calibri"/>
              </a:rPr>
              <a:t>asetil-CoA’ya</a:t>
            </a:r>
            <a:r>
              <a:rPr lang="tr-TR" sz="2400" dirty="0">
                <a:solidFill>
                  <a:srgbClr val="000000"/>
                </a:solidFill>
                <a:latin typeface="Calibri"/>
                <a:cs typeface="Calibri"/>
              </a:rPr>
              <a:t> transfer ederek </a:t>
            </a:r>
            <a:r>
              <a:rPr lang="tr-TR" sz="2400" dirty="0" err="1">
                <a:solidFill>
                  <a:srgbClr val="000000"/>
                </a:solidFill>
                <a:latin typeface="Calibri"/>
                <a:cs typeface="Calibri"/>
              </a:rPr>
              <a:t>malonil-CoA</a:t>
            </a:r>
            <a:r>
              <a:rPr lang="tr-TR" sz="24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tr-TR" sz="2400" dirty="0" smtClean="0">
                <a:solidFill>
                  <a:srgbClr val="000000"/>
                </a:solidFill>
                <a:latin typeface="Calibri"/>
                <a:cs typeface="Calibri"/>
              </a:rPr>
              <a:t>oluşturur.</a:t>
            </a:r>
            <a:endParaRPr lang="en-US" sz="2400" dirty="0">
              <a:solidFill>
                <a:srgbClr val="000000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3096321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Lipogenez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Yağ</a:t>
            </a:r>
            <a:r>
              <a:rPr lang="en-US" dirty="0"/>
              <a:t> </a:t>
            </a:r>
            <a:r>
              <a:rPr lang="en-US" dirty="0" err="1"/>
              <a:t>asidi</a:t>
            </a:r>
            <a:r>
              <a:rPr lang="en-US" dirty="0"/>
              <a:t> </a:t>
            </a:r>
            <a:r>
              <a:rPr lang="en-US" dirty="0" err="1"/>
              <a:t>sentezindeki</a:t>
            </a:r>
            <a:r>
              <a:rPr lang="en-US" dirty="0"/>
              <a:t> </a:t>
            </a:r>
            <a:r>
              <a:rPr lang="en-US" dirty="0" err="1"/>
              <a:t>reaksiyonların</a:t>
            </a:r>
            <a:r>
              <a:rPr lang="en-US" dirty="0"/>
              <a:t> </a:t>
            </a:r>
            <a:r>
              <a:rPr lang="en-US" dirty="0" err="1"/>
              <a:t>tümü</a:t>
            </a:r>
            <a:r>
              <a:rPr lang="en-US" dirty="0"/>
              <a:t> </a:t>
            </a:r>
            <a:r>
              <a:rPr lang="en-US" dirty="0" err="1"/>
              <a:t>yağ</a:t>
            </a:r>
            <a:r>
              <a:rPr lang="en-US" dirty="0"/>
              <a:t> </a:t>
            </a:r>
            <a:r>
              <a:rPr lang="en-US" dirty="0" err="1"/>
              <a:t>asidi</a:t>
            </a:r>
            <a:r>
              <a:rPr lang="en-US" dirty="0"/>
              <a:t> </a:t>
            </a:r>
            <a:r>
              <a:rPr lang="en-US" dirty="0" err="1"/>
              <a:t>sentaz</a:t>
            </a:r>
            <a:r>
              <a:rPr lang="en-US" dirty="0"/>
              <a:t> </a:t>
            </a:r>
            <a:r>
              <a:rPr lang="en-US" dirty="0" err="1"/>
              <a:t>diye</a:t>
            </a:r>
            <a:r>
              <a:rPr lang="en-US" dirty="0"/>
              <a:t> </a:t>
            </a:r>
            <a:r>
              <a:rPr lang="en-US" dirty="0" err="1"/>
              <a:t>bilinen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multienzim</a:t>
            </a:r>
            <a:r>
              <a:rPr lang="en-US" dirty="0"/>
              <a:t> </a:t>
            </a:r>
            <a:r>
              <a:rPr lang="en-US" dirty="0" err="1"/>
              <a:t>kompleksi</a:t>
            </a:r>
            <a:r>
              <a:rPr lang="en-US" dirty="0"/>
              <a:t> </a:t>
            </a:r>
            <a:r>
              <a:rPr lang="en-US" dirty="0" err="1"/>
              <a:t>tarafından</a:t>
            </a:r>
            <a:r>
              <a:rPr lang="en-US" dirty="0"/>
              <a:t> </a:t>
            </a:r>
            <a:r>
              <a:rPr lang="en-US" dirty="0" err="1"/>
              <a:t>katalizlenir</a:t>
            </a:r>
            <a:r>
              <a:rPr lang="en-US" dirty="0"/>
              <a:t>. </a:t>
            </a:r>
            <a:r>
              <a:rPr lang="en-US" dirty="0" err="1"/>
              <a:t>Yağ</a:t>
            </a:r>
            <a:r>
              <a:rPr lang="en-US" dirty="0"/>
              <a:t> </a:t>
            </a:r>
            <a:r>
              <a:rPr lang="en-US" dirty="0" err="1"/>
              <a:t>asidi</a:t>
            </a:r>
            <a:r>
              <a:rPr lang="en-US" dirty="0"/>
              <a:t> </a:t>
            </a:r>
            <a:r>
              <a:rPr lang="en-US" dirty="0" err="1"/>
              <a:t>sentaz</a:t>
            </a:r>
            <a:r>
              <a:rPr lang="en-US" dirty="0"/>
              <a:t> </a:t>
            </a:r>
            <a:r>
              <a:rPr lang="en-US" dirty="0" err="1"/>
              <a:t>multienzim</a:t>
            </a:r>
            <a:r>
              <a:rPr lang="en-US" dirty="0"/>
              <a:t> </a:t>
            </a:r>
            <a:r>
              <a:rPr lang="en-US" dirty="0" err="1"/>
              <a:t>kompleksinin</a:t>
            </a:r>
            <a:r>
              <a:rPr lang="en-US" dirty="0"/>
              <a:t> </a:t>
            </a:r>
            <a:r>
              <a:rPr lang="en-US" dirty="0" err="1"/>
              <a:t>ayrıntılı</a:t>
            </a:r>
            <a:r>
              <a:rPr lang="en-US" dirty="0"/>
              <a:t> </a:t>
            </a:r>
            <a:r>
              <a:rPr lang="en-US" dirty="0" err="1"/>
              <a:t>yapısı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hücredeki</a:t>
            </a:r>
            <a:r>
              <a:rPr lang="en-US" dirty="0"/>
              <a:t> </a:t>
            </a:r>
            <a:r>
              <a:rPr lang="en-US" dirty="0" err="1"/>
              <a:t>lokalizasyonu</a:t>
            </a:r>
            <a:r>
              <a:rPr lang="en-US" dirty="0"/>
              <a:t> </a:t>
            </a:r>
            <a:r>
              <a:rPr lang="en-US" dirty="0" err="1"/>
              <a:t>türden</a:t>
            </a:r>
            <a:r>
              <a:rPr lang="en-US" dirty="0"/>
              <a:t> </a:t>
            </a:r>
            <a:r>
              <a:rPr lang="en-US" dirty="0" err="1"/>
              <a:t>türe</a:t>
            </a:r>
            <a:r>
              <a:rPr lang="en-US" dirty="0"/>
              <a:t> </a:t>
            </a:r>
            <a:r>
              <a:rPr lang="en-US" dirty="0" err="1"/>
              <a:t>farklılık</a:t>
            </a:r>
            <a:r>
              <a:rPr lang="en-US" dirty="0"/>
              <a:t> </a:t>
            </a:r>
            <a:r>
              <a:rPr lang="en-US" dirty="0" err="1"/>
              <a:t>gösterir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55786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Hormonal </a:t>
            </a:r>
            <a:r>
              <a:rPr lang="en-US" dirty="0" err="1" smtClean="0"/>
              <a:t>Düzenleme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400" dirty="0">
                <a:solidFill>
                  <a:srgbClr val="000000"/>
                </a:solidFill>
                <a:latin typeface="Calibri"/>
                <a:cs typeface="Calibri"/>
              </a:rPr>
              <a:t>Bazı hormonların lipit metabolizması üzerine oldukça önemli etkileri vardır.</a:t>
            </a:r>
          </a:p>
          <a:p>
            <a:endParaRPr lang="tr-TR" sz="2400" dirty="0">
              <a:solidFill>
                <a:srgbClr val="000000"/>
              </a:solidFill>
              <a:latin typeface="Calibri"/>
              <a:cs typeface="Calibri"/>
            </a:endParaRPr>
          </a:p>
          <a:p>
            <a:r>
              <a:rPr lang="tr-TR" sz="2400" dirty="0">
                <a:solidFill>
                  <a:srgbClr val="000000"/>
                </a:solidFill>
                <a:latin typeface="Calibri"/>
                <a:cs typeface="Calibri"/>
              </a:rPr>
              <a:t>İnsülin yağ dokusunda yağ asitlerinin serbest hale geçmesini </a:t>
            </a:r>
            <a:r>
              <a:rPr lang="tr-TR" sz="2400" dirty="0" err="1">
                <a:solidFill>
                  <a:srgbClr val="000000"/>
                </a:solidFill>
                <a:latin typeface="Calibri"/>
                <a:cs typeface="Calibri"/>
              </a:rPr>
              <a:t>inhibe</a:t>
            </a:r>
            <a:r>
              <a:rPr lang="tr-TR" sz="2400" dirty="0">
                <a:solidFill>
                  <a:srgbClr val="000000"/>
                </a:solidFill>
                <a:latin typeface="Calibri"/>
                <a:cs typeface="Calibri"/>
              </a:rPr>
              <a:t> eder ve buna bağlı olarak </a:t>
            </a:r>
            <a:r>
              <a:rPr lang="tr-TR" sz="2400" dirty="0" err="1">
                <a:solidFill>
                  <a:srgbClr val="000000"/>
                </a:solidFill>
                <a:latin typeface="Calibri"/>
                <a:cs typeface="Calibri"/>
              </a:rPr>
              <a:t>nötral</a:t>
            </a:r>
            <a:r>
              <a:rPr lang="tr-TR" sz="2400" dirty="0">
                <a:solidFill>
                  <a:srgbClr val="000000"/>
                </a:solidFill>
                <a:latin typeface="Calibri"/>
                <a:cs typeface="Calibri"/>
              </a:rPr>
              <a:t> yağların ve lipitlerin sentezini artırır. </a:t>
            </a:r>
          </a:p>
          <a:p>
            <a:endParaRPr lang="tr-TR" sz="2400" dirty="0">
              <a:solidFill>
                <a:srgbClr val="000000"/>
              </a:solidFill>
              <a:latin typeface="Calibri"/>
              <a:cs typeface="Calibri"/>
            </a:endParaRPr>
          </a:p>
          <a:p>
            <a:r>
              <a:rPr lang="tr-TR" sz="2400" dirty="0" err="1">
                <a:solidFill>
                  <a:srgbClr val="000000"/>
                </a:solidFill>
                <a:latin typeface="Calibri"/>
                <a:cs typeface="Calibri"/>
              </a:rPr>
              <a:t>Diabette</a:t>
            </a:r>
            <a:r>
              <a:rPr lang="tr-TR" sz="2400" dirty="0">
                <a:solidFill>
                  <a:srgbClr val="000000"/>
                </a:solidFill>
                <a:latin typeface="Calibri"/>
                <a:cs typeface="Calibri"/>
              </a:rPr>
              <a:t> yani insülin yetersizliğinde yağ depoları</a:t>
            </a:r>
          </a:p>
          <a:p>
            <a:pPr>
              <a:buFontTx/>
              <a:buNone/>
            </a:pPr>
            <a:r>
              <a:rPr lang="tr-TR" sz="2400" dirty="0">
                <a:solidFill>
                  <a:srgbClr val="000000"/>
                </a:solidFill>
                <a:latin typeface="Calibri"/>
                <a:cs typeface="Calibri"/>
              </a:rPr>
              <a:t>	boşalarak yağ asidi </a:t>
            </a:r>
            <a:r>
              <a:rPr lang="tr-TR" sz="2400" dirty="0" err="1">
                <a:solidFill>
                  <a:srgbClr val="000000"/>
                </a:solidFill>
                <a:latin typeface="Calibri"/>
                <a:cs typeface="Calibri"/>
              </a:rPr>
              <a:t>oksidasyonu</a:t>
            </a:r>
            <a:r>
              <a:rPr lang="tr-TR" sz="2400" dirty="0">
                <a:solidFill>
                  <a:srgbClr val="000000"/>
                </a:solidFill>
                <a:latin typeface="Calibri"/>
                <a:cs typeface="Calibri"/>
              </a:rPr>
              <a:t> artar. Kanda keton cisimleri artar.</a:t>
            </a:r>
          </a:p>
          <a:p>
            <a:endParaRPr lang="en-US" sz="2400" dirty="0">
              <a:solidFill>
                <a:srgbClr val="000000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602836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Hormonal </a:t>
            </a:r>
            <a:r>
              <a:rPr lang="en-US"/>
              <a:t>Düzenleme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tr-TR" sz="2400" dirty="0">
                <a:solidFill>
                  <a:srgbClr val="000000"/>
                </a:solidFill>
                <a:latin typeface="Calibri"/>
                <a:cs typeface="Calibri"/>
              </a:rPr>
              <a:t>Hipofiz hormonlarından olan, </a:t>
            </a:r>
            <a:r>
              <a:rPr lang="tr-TR" sz="2400" dirty="0" err="1">
                <a:solidFill>
                  <a:srgbClr val="000000"/>
                </a:solidFill>
                <a:latin typeface="Calibri"/>
                <a:cs typeface="Calibri"/>
              </a:rPr>
              <a:t>adrenokortikotropin</a:t>
            </a:r>
            <a:r>
              <a:rPr lang="tr-TR" sz="2400" dirty="0">
                <a:solidFill>
                  <a:srgbClr val="000000"/>
                </a:solidFill>
                <a:latin typeface="Calibri"/>
                <a:cs typeface="Calibri"/>
              </a:rPr>
              <a:t>, büyüme hormonu ve </a:t>
            </a:r>
            <a:r>
              <a:rPr lang="tr-TR" sz="2400" dirty="0" err="1">
                <a:solidFill>
                  <a:srgbClr val="000000"/>
                </a:solidFill>
                <a:latin typeface="Calibri"/>
                <a:cs typeface="Calibri"/>
              </a:rPr>
              <a:t>vazopressin</a:t>
            </a:r>
            <a:r>
              <a:rPr lang="tr-TR" sz="2400" dirty="0">
                <a:solidFill>
                  <a:srgbClr val="000000"/>
                </a:solidFill>
                <a:latin typeface="Calibri"/>
                <a:cs typeface="Calibri"/>
              </a:rPr>
              <a:t> de </a:t>
            </a:r>
            <a:r>
              <a:rPr lang="tr-TR" sz="2400" dirty="0" err="1">
                <a:solidFill>
                  <a:srgbClr val="000000"/>
                </a:solidFill>
                <a:latin typeface="Calibri"/>
                <a:cs typeface="Calibri"/>
              </a:rPr>
              <a:t>lipolizi</a:t>
            </a:r>
            <a:r>
              <a:rPr lang="tr-TR" sz="2400" dirty="0">
                <a:solidFill>
                  <a:srgbClr val="000000"/>
                </a:solidFill>
                <a:latin typeface="Calibri"/>
                <a:cs typeface="Calibri"/>
              </a:rPr>
              <a:t> artırıcı etki gösterirler.</a:t>
            </a:r>
          </a:p>
          <a:p>
            <a:pPr>
              <a:lnSpc>
                <a:spcPct val="90000"/>
              </a:lnSpc>
            </a:pPr>
            <a:endParaRPr lang="tr-TR" sz="2400" dirty="0">
              <a:solidFill>
                <a:srgbClr val="000000"/>
              </a:solidFill>
              <a:latin typeface="Calibri"/>
              <a:cs typeface="Calibri"/>
            </a:endParaRPr>
          </a:p>
          <a:p>
            <a:pPr>
              <a:lnSpc>
                <a:spcPct val="90000"/>
              </a:lnSpc>
            </a:pPr>
            <a:endParaRPr lang="tr-TR" sz="2400" dirty="0">
              <a:solidFill>
                <a:srgbClr val="000000"/>
              </a:solidFill>
              <a:latin typeface="Calibri"/>
              <a:cs typeface="Calibri"/>
            </a:endParaRPr>
          </a:p>
          <a:p>
            <a:pPr>
              <a:lnSpc>
                <a:spcPct val="90000"/>
              </a:lnSpc>
            </a:pPr>
            <a:r>
              <a:rPr lang="tr-TR" sz="2400" dirty="0">
                <a:solidFill>
                  <a:srgbClr val="000000"/>
                </a:solidFill>
                <a:latin typeface="Calibri"/>
                <a:cs typeface="Calibri"/>
              </a:rPr>
              <a:t>Adrenal </a:t>
            </a:r>
            <a:r>
              <a:rPr lang="tr-TR" sz="2400" dirty="0" err="1">
                <a:solidFill>
                  <a:srgbClr val="000000"/>
                </a:solidFill>
                <a:latin typeface="Calibri"/>
                <a:cs typeface="Calibri"/>
              </a:rPr>
              <a:t>medulla</a:t>
            </a:r>
            <a:r>
              <a:rPr lang="tr-TR" sz="2400" dirty="0">
                <a:solidFill>
                  <a:srgbClr val="000000"/>
                </a:solidFill>
                <a:latin typeface="Calibri"/>
                <a:cs typeface="Calibri"/>
              </a:rPr>
              <a:t> hormonları olan epinefrin ve </a:t>
            </a:r>
            <a:r>
              <a:rPr lang="tr-TR" sz="2400" dirty="0" err="1">
                <a:solidFill>
                  <a:srgbClr val="000000"/>
                </a:solidFill>
                <a:latin typeface="Calibri"/>
                <a:cs typeface="Calibri"/>
              </a:rPr>
              <a:t>norepinefreninde</a:t>
            </a:r>
            <a:r>
              <a:rPr lang="tr-TR" sz="2400" dirty="0">
                <a:solidFill>
                  <a:srgbClr val="000000"/>
                </a:solidFill>
                <a:latin typeface="Calibri"/>
                <a:cs typeface="Calibri"/>
              </a:rPr>
              <a:t> (özellikle stres halinde) yağ dokularından yağları mobilize edici etkileri vardır.</a:t>
            </a:r>
          </a:p>
          <a:p>
            <a:pPr>
              <a:lnSpc>
                <a:spcPct val="90000"/>
              </a:lnSpc>
            </a:pPr>
            <a:endParaRPr lang="tr-TR" sz="2400" dirty="0">
              <a:solidFill>
                <a:srgbClr val="000000"/>
              </a:solidFill>
              <a:latin typeface="Calibri"/>
              <a:cs typeface="Calibri"/>
            </a:endParaRPr>
          </a:p>
          <a:p>
            <a:pPr>
              <a:lnSpc>
                <a:spcPct val="90000"/>
              </a:lnSpc>
            </a:pPr>
            <a:endParaRPr lang="tr-TR" sz="2400" dirty="0">
              <a:solidFill>
                <a:srgbClr val="000000"/>
              </a:solidFill>
              <a:latin typeface="Calibri"/>
              <a:cs typeface="Calibri"/>
            </a:endParaRPr>
          </a:p>
          <a:p>
            <a:pPr>
              <a:lnSpc>
                <a:spcPct val="90000"/>
              </a:lnSpc>
            </a:pPr>
            <a:r>
              <a:rPr lang="tr-TR" sz="2400" dirty="0" err="1">
                <a:solidFill>
                  <a:srgbClr val="000000"/>
                </a:solidFill>
                <a:latin typeface="Calibri"/>
                <a:cs typeface="Calibri"/>
              </a:rPr>
              <a:t>Tiroid</a:t>
            </a:r>
            <a:r>
              <a:rPr lang="tr-TR" sz="2400" dirty="0">
                <a:solidFill>
                  <a:srgbClr val="000000"/>
                </a:solidFill>
                <a:latin typeface="Calibri"/>
                <a:cs typeface="Calibri"/>
              </a:rPr>
              <a:t> bezinden salınan "tiroksin" de yağların </a:t>
            </a:r>
            <a:r>
              <a:rPr lang="tr-TR" sz="2400" dirty="0" err="1">
                <a:solidFill>
                  <a:srgbClr val="000000"/>
                </a:solidFill>
                <a:latin typeface="Calibri"/>
                <a:cs typeface="Calibri"/>
              </a:rPr>
              <a:t>mobilizasyonunu</a:t>
            </a:r>
            <a:r>
              <a:rPr lang="tr-TR" sz="2400" dirty="0">
                <a:solidFill>
                  <a:srgbClr val="000000"/>
                </a:solidFill>
                <a:latin typeface="Calibri"/>
                <a:cs typeface="Calibri"/>
              </a:rPr>
              <a:t> sağlayarak kanda yağ asitleri düzeyinin artmasına neden olur.</a:t>
            </a:r>
          </a:p>
          <a:p>
            <a:endParaRPr lang="en-US" sz="2400" dirty="0">
              <a:solidFill>
                <a:srgbClr val="000000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162808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3033</TotalTime>
  <Words>291</Words>
  <Application>Microsoft Macintosh PowerPoint</Application>
  <PresentationFormat>On-screen Show (4:3)</PresentationFormat>
  <Paragraphs>32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LİPİD METABOLİZMASI</vt:lpstr>
      <vt:lpstr>Lipogenez</vt:lpstr>
      <vt:lpstr>Lipogenez</vt:lpstr>
      <vt:lpstr>Lipogenez</vt:lpstr>
      <vt:lpstr>Hormonal Düzenleme</vt:lpstr>
      <vt:lpstr>Hormonal Düzenleme</vt:lpstr>
    </vt:vector>
  </TitlesOfParts>
  <Company>AU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BİYOKİMYAYA GİRİŞ ve YAŞAMIN MOLEKÜLER ANLAMI ve SU</dc:title>
  <dc:creator>hatice ercan</dc:creator>
  <cp:lastModifiedBy>hatice ercan</cp:lastModifiedBy>
  <cp:revision>19</cp:revision>
  <dcterms:created xsi:type="dcterms:W3CDTF">2018-05-08T12:08:33Z</dcterms:created>
  <dcterms:modified xsi:type="dcterms:W3CDTF">2018-05-16T20:36:55Z</dcterms:modified>
</cp:coreProperties>
</file>