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57" r:id="rId3"/>
    <p:sldId id="280" r:id="rId4"/>
    <p:sldId id="28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2" r:id="rId22"/>
    <p:sldId id="275" r:id="rId23"/>
    <p:sldId id="276" r:id="rId24"/>
    <p:sldId id="277" r:id="rId25"/>
    <p:sldId id="278" r:id="rId26"/>
    <p:sldId id="279" r:id="rId27"/>
    <p:sldId id="283" r:id="rId28"/>
    <p:sldId id="284" r:id="rId2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kan kelesoglu" initials="sk" lastIdx="1" clrIdx="0">
    <p:extLst>
      <p:ext uri="{19B8F6BF-5375-455C-9EA6-DF929625EA0E}">
        <p15:presenceInfo xmlns:p15="http://schemas.microsoft.com/office/powerpoint/2012/main" userId="S::serkan.kelesoglu@gazi.edu.tr::68ff2de7-4f9b-4af9-8c10-44e95fb9b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01"/>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7T13:00:44.534" idx="1">
    <p:pos x="6787" y="848"/>
    <p:text>Sosyal bilgiler eğitimi yaklaşımlarından 3. yaklaşım ne idi? Programdaki yaklaşım bu açıklamaya uygun mudur?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7C65A-78E7-EF4C-B2F8-0099EC3FB389}" type="datetimeFigureOut">
              <a:rPr lang="tr-TR" smtClean="0"/>
              <a:t>27.03.2020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C9917-65F1-E744-80DB-DF389FF40C32}" type="slidenum">
              <a:rPr lang="tr-TR" smtClean="0"/>
              <a:t>‹#›</a:t>
            </a:fld>
            <a:endParaRPr lang="tr-TR"/>
          </a:p>
        </p:txBody>
      </p:sp>
    </p:spTree>
    <p:extLst>
      <p:ext uri="{BB962C8B-B14F-4D97-AF65-F5344CB8AC3E}">
        <p14:creationId xmlns:p14="http://schemas.microsoft.com/office/powerpoint/2010/main" val="273944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«Küresel Bağlantılar» öğrenme alanında ne tür kazanımlar vardı? Sorusu sorulacak.</a:t>
            </a:r>
          </a:p>
        </p:txBody>
      </p:sp>
      <p:sp>
        <p:nvSpPr>
          <p:cNvPr id="4" name="Slayt Numarası Yer Tutucusu 3"/>
          <p:cNvSpPr>
            <a:spLocks noGrp="1"/>
          </p:cNvSpPr>
          <p:nvPr>
            <p:ph type="sldNum" sz="quarter" idx="5"/>
          </p:nvPr>
        </p:nvSpPr>
        <p:spPr/>
        <p:txBody>
          <a:bodyPr/>
          <a:lstStyle/>
          <a:p>
            <a:fld id="{878C9917-65F1-E744-80DB-DF389FF40C32}" type="slidenum">
              <a:rPr lang="tr-TR" smtClean="0"/>
              <a:t>8</a:t>
            </a:fld>
            <a:endParaRPr lang="tr-TR"/>
          </a:p>
        </p:txBody>
      </p:sp>
    </p:spTree>
    <p:extLst>
      <p:ext uri="{BB962C8B-B14F-4D97-AF65-F5344CB8AC3E}">
        <p14:creationId xmlns:p14="http://schemas.microsoft.com/office/powerpoint/2010/main" val="383340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Birinci Soru: Iraksak Düşünme ne demek olabilir? </a:t>
            </a:r>
          </a:p>
          <a:p>
            <a:r>
              <a:rPr lang="tr-TR" dirty="0"/>
              <a:t>İkinci Soru: Farklı öğrenci tiplerinden neden bahsedilmiş olabilir? </a:t>
            </a:r>
          </a:p>
        </p:txBody>
      </p:sp>
      <p:sp>
        <p:nvSpPr>
          <p:cNvPr id="4" name="Slayt Numarası Yer Tutucusu 3"/>
          <p:cNvSpPr>
            <a:spLocks noGrp="1"/>
          </p:cNvSpPr>
          <p:nvPr>
            <p:ph type="sldNum" sz="quarter" idx="5"/>
          </p:nvPr>
        </p:nvSpPr>
        <p:spPr/>
        <p:txBody>
          <a:bodyPr/>
          <a:lstStyle/>
          <a:p>
            <a:fld id="{878C9917-65F1-E744-80DB-DF389FF40C32}" type="slidenum">
              <a:rPr lang="tr-TR" smtClean="0"/>
              <a:t>16</a:t>
            </a:fld>
            <a:endParaRPr lang="tr-TR"/>
          </a:p>
        </p:txBody>
      </p:sp>
    </p:spTree>
    <p:extLst>
      <p:ext uri="{BB962C8B-B14F-4D97-AF65-F5344CB8AC3E}">
        <p14:creationId xmlns:p14="http://schemas.microsoft.com/office/powerpoint/2010/main" val="82624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1AAAEC-E309-4144-A70D-B70751816A9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E8D5D8C-C444-4D4C-AE55-D0F044AE16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C721C5F-04D4-1F43-B3BD-EB1EF430FFAD}"/>
              </a:ext>
            </a:extLst>
          </p:cNvPr>
          <p:cNvSpPr>
            <a:spLocks noGrp="1"/>
          </p:cNvSpPr>
          <p:nvPr>
            <p:ph type="dt" sz="half" idx="10"/>
          </p:nvPr>
        </p:nvSpPr>
        <p:spPr/>
        <p:txBody>
          <a:bodyPr/>
          <a:lstStyle/>
          <a:p>
            <a:fld id="{5CE39C4A-3E83-F044-9E06-069AD83DE722}" type="datetime1">
              <a:rPr lang="tr-TR" smtClean="0"/>
              <a:t>27.03.2020</a:t>
            </a:fld>
            <a:endParaRPr lang="tr-TR"/>
          </a:p>
        </p:txBody>
      </p:sp>
      <p:sp>
        <p:nvSpPr>
          <p:cNvPr id="5" name="Alt Bilgi Yer Tutucusu 4">
            <a:extLst>
              <a:ext uri="{FF2B5EF4-FFF2-40B4-BE49-F238E27FC236}">
                <a16:creationId xmlns:a16="http://schemas.microsoft.com/office/drawing/2014/main" id="{FDD66C9A-B6C6-D947-AFD4-0B4B920DC2DC}"/>
              </a:ext>
            </a:extLst>
          </p:cNvPr>
          <p:cNvSpPr>
            <a:spLocks noGrp="1"/>
          </p:cNvSpPr>
          <p:nvPr>
            <p:ph type="ftr" sz="quarter" idx="11"/>
          </p:nvPr>
        </p:nvSpPr>
        <p:spPr/>
        <p:txBody>
          <a:bodyPr/>
          <a:lstStyle/>
          <a:p>
            <a:r>
              <a:rPr lang="tr-TR"/>
              <a:t>2005 Sosyal Bilgiler Öğretim Programı Sunumu - Dr. Serkan Keleşoğlu</a:t>
            </a:r>
          </a:p>
        </p:txBody>
      </p:sp>
      <p:sp>
        <p:nvSpPr>
          <p:cNvPr id="6" name="Slayt Numarası Yer Tutucusu 5">
            <a:extLst>
              <a:ext uri="{FF2B5EF4-FFF2-40B4-BE49-F238E27FC236}">
                <a16:creationId xmlns:a16="http://schemas.microsoft.com/office/drawing/2014/main" id="{EFA86ED1-86E5-5A45-A1E2-237FBE13D576}"/>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292583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6AD4CC-B1A0-014E-B95E-8B3D93FA575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A310607-C648-5C40-AC31-B7E48AD2728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2579731-1791-7644-94FC-5F979C1C0338}"/>
              </a:ext>
            </a:extLst>
          </p:cNvPr>
          <p:cNvSpPr>
            <a:spLocks noGrp="1"/>
          </p:cNvSpPr>
          <p:nvPr>
            <p:ph type="dt" sz="half" idx="10"/>
          </p:nvPr>
        </p:nvSpPr>
        <p:spPr/>
        <p:txBody>
          <a:bodyPr/>
          <a:lstStyle/>
          <a:p>
            <a:fld id="{9047AF5F-0CAB-0148-99D2-7E62C29DFD15}" type="datetime1">
              <a:rPr lang="tr-TR" smtClean="0"/>
              <a:t>27.03.2020</a:t>
            </a:fld>
            <a:endParaRPr lang="tr-TR"/>
          </a:p>
        </p:txBody>
      </p:sp>
      <p:sp>
        <p:nvSpPr>
          <p:cNvPr id="5" name="Alt Bilgi Yer Tutucusu 4">
            <a:extLst>
              <a:ext uri="{FF2B5EF4-FFF2-40B4-BE49-F238E27FC236}">
                <a16:creationId xmlns:a16="http://schemas.microsoft.com/office/drawing/2014/main" id="{A935A411-4FAD-8547-886F-4A2F30E1EBB9}"/>
              </a:ext>
            </a:extLst>
          </p:cNvPr>
          <p:cNvSpPr>
            <a:spLocks noGrp="1"/>
          </p:cNvSpPr>
          <p:nvPr>
            <p:ph type="ftr" sz="quarter" idx="11"/>
          </p:nvPr>
        </p:nvSpPr>
        <p:spPr/>
        <p:txBody>
          <a:bodyPr/>
          <a:lstStyle/>
          <a:p>
            <a:r>
              <a:rPr lang="tr-TR"/>
              <a:t>2005 Sosyal Bilgiler Öğretim Programı Sunumu - Dr. Serkan Keleşoğlu</a:t>
            </a:r>
          </a:p>
        </p:txBody>
      </p:sp>
      <p:sp>
        <p:nvSpPr>
          <p:cNvPr id="6" name="Slayt Numarası Yer Tutucusu 5">
            <a:extLst>
              <a:ext uri="{FF2B5EF4-FFF2-40B4-BE49-F238E27FC236}">
                <a16:creationId xmlns:a16="http://schemas.microsoft.com/office/drawing/2014/main" id="{C6551106-4B2E-FA4B-9C42-E8A452AC6545}"/>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21390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40BDE74-A36C-0E4A-87BF-39985F227D1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AA83ADF-FC1C-4D4D-83A2-E5604635EC5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1021047-6D2A-F246-BF77-2B3D3DD2D332}"/>
              </a:ext>
            </a:extLst>
          </p:cNvPr>
          <p:cNvSpPr>
            <a:spLocks noGrp="1"/>
          </p:cNvSpPr>
          <p:nvPr>
            <p:ph type="dt" sz="half" idx="10"/>
          </p:nvPr>
        </p:nvSpPr>
        <p:spPr/>
        <p:txBody>
          <a:bodyPr/>
          <a:lstStyle/>
          <a:p>
            <a:fld id="{D996127C-723A-C24B-91DF-D5E782E4C7CF}" type="datetime1">
              <a:rPr lang="tr-TR" smtClean="0"/>
              <a:t>27.03.2020</a:t>
            </a:fld>
            <a:endParaRPr lang="tr-TR"/>
          </a:p>
        </p:txBody>
      </p:sp>
      <p:sp>
        <p:nvSpPr>
          <p:cNvPr id="5" name="Alt Bilgi Yer Tutucusu 4">
            <a:extLst>
              <a:ext uri="{FF2B5EF4-FFF2-40B4-BE49-F238E27FC236}">
                <a16:creationId xmlns:a16="http://schemas.microsoft.com/office/drawing/2014/main" id="{3A017397-BC14-C440-BC6A-02C64CF9EC81}"/>
              </a:ext>
            </a:extLst>
          </p:cNvPr>
          <p:cNvSpPr>
            <a:spLocks noGrp="1"/>
          </p:cNvSpPr>
          <p:nvPr>
            <p:ph type="ftr" sz="quarter" idx="11"/>
          </p:nvPr>
        </p:nvSpPr>
        <p:spPr/>
        <p:txBody>
          <a:bodyPr/>
          <a:lstStyle/>
          <a:p>
            <a:r>
              <a:rPr lang="tr-TR"/>
              <a:t>2005 Sosyal Bilgiler Öğretim Programı Sunumu - Dr. Serkan Keleşoğlu</a:t>
            </a:r>
          </a:p>
        </p:txBody>
      </p:sp>
      <p:sp>
        <p:nvSpPr>
          <p:cNvPr id="6" name="Slayt Numarası Yer Tutucusu 5">
            <a:extLst>
              <a:ext uri="{FF2B5EF4-FFF2-40B4-BE49-F238E27FC236}">
                <a16:creationId xmlns:a16="http://schemas.microsoft.com/office/drawing/2014/main" id="{FBD72016-1015-5042-A44C-A9797F8A6CE9}"/>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34644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B64D67-D41E-574E-8E84-A5CE238CAD3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93625BD-52CE-B449-B92E-4E5F96A4973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3106FF3-6FA6-B84E-A7DB-90C490A34249}"/>
              </a:ext>
            </a:extLst>
          </p:cNvPr>
          <p:cNvSpPr>
            <a:spLocks noGrp="1"/>
          </p:cNvSpPr>
          <p:nvPr>
            <p:ph type="dt" sz="half" idx="10"/>
          </p:nvPr>
        </p:nvSpPr>
        <p:spPr/>
        <p:txBody>
          <a:bodyPr/>
          <a:lstStyle/>
          <a:p>
            <a:fld id="{8A2C0220-915A-B94B-AE6E-B1A520AC9772}" type="datetime1">
              <a:rPr lang="tr-TR" smtClean="0"/>
              <a:t>27.03.2020</a:t>
            </a:fld>
            <a:endParaRPr lang="tr-TR"/>
          </a:p>
        </p:txBody>
      </p:sp>
      <p:sp>
        <p:nvSpPr>
          <p:cNvPr id="5" name="Alt Bilgi Yer Tutucusu 4">
            <a:extLst>
              <a:ext uri="{FF2B5EF4-FFF2-40B4-BE49-F238E27FC236}">
                <a16:creationId xmlns:a16="http://schemas.microsoft.com/office/drawing/2014/main" id="{DFD0E7A5-0A92-D34F-B5F1-F11D557DAE66}"/>
              </a:ext>
            </a:extLst>
          </p:cNvPr>
          <p:cNvSpPr>
            <a:spLocks noGrp="1"/>
          </p:cNvSpPr>
          <p:nvPr>
            <p:ph type="ftr" sz="quarter" idx="11"/>
          </p:nvPr>
        </p:nvSpPr>
        <p:spPr/>
        <p:txBody>
          <a:bodyPr/>
          <a:lstStyle/>
          <a:p>
            <a:r>
              <a:rPr lang="tr-TR"/>
              <a:t>2005 Sosyal Bilgiler Öğretim Programı Sunumu - Dr. Serkan Keleşoğlu</a:t>
            </a:r>
          </a:p>
        </p:txBody>
      </p:sp>
      <p:sp>
        <p:nvSpPr>
          <p:cNvPr id="6" name="Slayt Numarası Yer Tutucusu 5">
            <a:extLst>
              <a:ext uri="{FF2B5EF4-FFF2-40B4-BE49-F238E27FC236}">
                <a16:creationId xmlns:a16="http://schemas.microsoft.com/office/drawing/2014/main" id="{A878D8F3-7C9C-9549-A7A3-D971C28742D7}"/>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409164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AA2AB2-97E3-F34C-8230-C4B557B92D5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E399E5D-9325-E04F-A35D-09CB589E1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195CBF5-A3B5-CB48-89BD-7F724FA91AA1}"/>
              </a:ext>
            </a:extLst>
          </p:cNvPr>
          <p:cNvSpPr>
            <a:spLocks noGrp="1"/>
          </p:cNvSpPr>
          <p:nvPr>
            <p:ph type="dt" sz="half" idx="10"/>
          </p:nvPr>
        </p:nvSpPr>
        <p:spPr/>
        <p:txBody>
          <a:bodyPr/>
          <a:lstStyle/>
          <a:p>
            <a:fld id="{8745241B-14EC-EA45-B58C-1961FAB1D200}" type="datetime1">
              <a:rPr lang="tr-TR" smtClean="0"/>
              <a:t>27.03.2020</a:t>
            </a:fld>
            <a:endParaRPr lang="tr-TR"/>
          </a:p>
        </p:txBody>
      </p:sp>
      <p:sp>
        <p:nvSpPr>
          <p:cNvPr id="5" name="Alt Bilgi Yer Tutucusu 4">
            <a:extLst>
              <a:ext uri="{FF2B5EF4-FFF2-40B4-BE49-F238E27FC236}">
                <a16:creationId xmlns:a16="http://schemas.microsoft.com/office/drawing/2014/main" id="{4FF536DD-7C16-7E48-BDB3-823FC2E92DF5}"/>
              </a:ext>
            </a:extLst>
          </p:cNvPr>
          <p:cNvSpPr>
            <a:spLocks noGrp="1"/>
          </p:cNvSpPr>
          <p:nvPr>
            <p:ph type="ftr" sz="quarter" idx="11"/>
          </p:nvPr>
        </p:nvSpPr>
        <p:spPr/>
        <p:txBody>
          <a:bodyPr/>
          <a:lstStyle/>
          <a:p>
            <a:r>
              <a:rPr lang="tr-TR"/>
              <a:t>2005 Sosyal Bilgiler Öğretim Programı Sunumu - Dr. Serkan Keleşoğlu</a:t>
            </a:r>
          </a:p>
        </p:txBody>
      </p:sp>
      <p:sp>
        <p:nvSpPr>
          <p:cNvPr id="6" name="Slayt Numarası Yer Tutucusu 5">
            <a:extLst>
              <a:ext uri="{FF2B5EF4-FFF2-40B4-BE49-F238E27FC236}">
                <a16:creationId xmlns:a16="http://schemas.microsoft.com/office/drawing/2014/main" id="{35BE08BB-D878-6941-ABC4-ED7B034081FE}"/>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320887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2E4BD7-8D7F-C747-9845-F5A054384C0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DE03946-CD96-F043-A7B7-C488D609608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329997C-2C46-0245-9855-35B058CD375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93FB5DD-12C4-D44D-8F42-C6725A1BD996}"/>
              </a:ext>
            </a:extLst>
          </p:cNvPr>
          <p:cNvSpPr>
            <a:spLocks noGrp="1"/>
          </p:cNvSpPr>
          <p:nvPr>
            <p:ph type="dt" sz="half" idx="10"/>
          </p:nvPr>
        </p:nvSpPr>
        <p:spPr/>
        <p:txBody>
          <a:bodyPr/>
          <a:lstStyle/>
          <a:p>
            <a:fld id="{587ED981-C7E1-AF49-BDF7-864054D26D60}" type="datetime1">
              <a:rPr lang="tr-TR" smtClean="0"/>
              <a:t>27.03.2020</a:t>
            </a:fld>
            <a:endParaRPr lang="tr-TR"/>
          </a:p>
        </p:txBody>
      </p:sp>
      <p:sp>
        <p:nvSpPr>
          <p:cNvPr id="6" name="Alt Bilgi Yer Tutucusu 5">
            <a:extLst>
              <a:ext uri="{FF2B5EF4-FFF2-40B4-BE49-F238E27FC236}">
                <a16:creationId xmlns:a16="http://schemas.microsoft.com/office/drawing/2014/main" id="{0864F3C8-7399-1443-89D0-1EBB138A179F}"/>
              </a:ext>
            </a:extLst>
          </p:cNvPr>
          <p:cNvSpPr>
            <a:spLocks noGrp="1"/>
          </p:cNvSpPr>
          <p:nvPr>
            <p:ph type="ftr" sz="quarter" idx="11"/>
          </p:nvPr>
        </p:nvSpPr>
        <p:spPr/>
        <p:txBody>
          <a:bodyPr/>
          <a:lstStyle/>
          <a:p>
            <a:r>
              <a:rPr lang="tr-TR"/>
              <a:t>2005 Sosyal Bilgiler Öğretim Programı Sunumu - Dr. Serkan Keleşoğlu</a:t>
            </a:r>
          </a:p>
        </p:txBody>
      </p:sp>
      <p:sp>
        <p:nvSpPr>
          <p:cNvPr id="7" name="Slayt Numarası Yer Tutucusu 6">
            <a:extLst>
              <a:ext uri="{FF2B5EF4-FFF2-40B4-BE49-F238E27FC236}">
                <a16:creationId xmlns:a16="http://schemas.microsoft.com/office/drawing/2014/main" id="{71D453E3-3BF7-9C43-BE9B-983DFA18FC7A}"/>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39881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B2087D-846F-8740-9367-E539C43B215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1D3DD82-EA58-2A48-B8BB-122323D7E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0B5ABE8-FDAE-9446-8CB8-F6B3C520AF1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8113514-FE34-CE4B-ACC1-BB76B66AC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D2C33A5-70EF-5748-BDD9-09864FFDE68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AA7E3B7-C55C-6049-B579-9D89715A9D84}"/>
              </a:ext>
            </a:extLst>
          </p:cNvPr>
          <p:cNvSpPr>
            <a:spLocks noGrp="1"/>
          </p:cNvSpPr>
          <p:nvPr>
            <p:ph type="dt" sz="half" idx="10"/>
          </p:nvPr>
        </p:nvSpPr>
        <p:spPr/>
        <p:txBody>
          <a:bodyPr/>
          <a:lstStyle/>
          <a:p>
            <a:fld id="{C5ECF96B-FC81-D846-8D36-E9910BEDFF34}" type="datetime1">
              <a:rPr lang="tr-TR" smtClean="0"/>
              <a:t>27.03.2020</a:t>
            </a:fld>
            <a:endParaRPr lang="tr-TR"/>
          </a:p>
        </p:txBody>
      </p:sp>
      <p:sp>
        <p:nvSpPr>
          <p:cNvPr id="8" name="Alt Bilgi Yer Tutucusu 7">
            <a:extLst>
              <a:ext uri="{FF2B5EF4-FFF2-40B4-BE49-F238E27FC236}">
                <a16:creationId xmlns:a16="http://schemas.microsoft.com/office/drawing/2014/main" id="{C37F2845-E27C-2E4E-901A-D7D4C8521EE8}"/>
              </a:ext>
            </a:extLst>
          </p:cNvPr>
          <p:cNvSpPr>
            <a:spLocks noGrp="1"/>
          </p:cNvSpPr>
          <p:nvPr>
            <p:ph type="ftr" sz="quarter" idx="11"/>
          </p:nvPr>
        </p:nvSpPr>
        <p:spPr/>
        <p:txBody>
          <a:bodyPr/>
          <a:lstStyle/>
          <a:p>
            <a:r>
              <a:rPr lang="tr-TR"/>
              <a:t>2005 Sosyal Bilgiler Öğretim Programı Sunumu - Dr. Serkan Keleşoğlu</a:t>
            </a:r>
          </a:p>
        </p:txBody>
      </p:sp>
      <p:sp>
        <p:nvSpPr>
          <p:cNvPr id="9" name="Slayt Numarası Yer Tutucusu 8">
            <a:extLst>
              <a:ext uri="{FF2B5EF4-FFF2-40B4-BE49-F238E27FC236}">
                <a16:creationId xmlns:a16="http://schemas.microsoft.com/office/drawing/2014/main" id="{D2E1B1C8-CEC1-7E46-BE72-CD57AA9221A1}"/>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396738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3BCF6A-DACC-1342-B044-62398664F4D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A5A9518-3820-8D4F-B834-6DB51AB9001F}"/>
              </a:ext>
            </a:extLst>
          </p:cNvPr>
          <p:cNvSpPr>
            <a:spLocks noGrp="1"/>
          </p:cNvSpPr>
          <p:nvPr>
            <p:ph type="dt" sz="half" idx="10"/>
          </p:nvPr>
        </p:nvSpPr>
        <p:spPr/>
        <p:txBody>
          <a:bodyPr/>
          <a:lstStyle/>
          <a:p>
            <a:fld id="{C0215687-73B2-124E-8A2B-2D9CF4681C88}" type="datetime1">
              <a:rPr lang="tr-TR" smtClean="0"/>
              <a:t>27.03.2020</a:t>
            </a:fld>
            <a:endParaRPr lang="tr-TR"/>
          </a:p>
        </p:txBody>
      </p:sp>
      <p:sp>
        <p:nvSpPr>
          <p:cNvPr id="4" name="Alt Bilgi Yer Tutucusu 3">
            <a:extLst>
              <a:ext uri="{FF2B5EF4-FFF2-40B4-BE49-F238E27FC236}">
                <a16:creationId xmlns:a16="http://schemas.microsoft.com/office/drawing/2014/main" id="{B80E618F-EF84-5041-ACFA-D88409D15EB3}"/>
              </a:ext>
            </a:extLst>
          </p:cNvPr>
          <p:cNvSpPr>
            <a:spLocks noGrp="1"/>
          </p:cNvSpPr>
          <p:nvPr>
            <p:ph type="ftr" sz="quarter" idx="11"/>
          </p:nvPr>
        </p:nvSpPr>
        <p:spPr/>
        <p:txBody>
          <a:bodyPr/>
          <a:lstStyle/>
          <a:p>
            <a:r>
              <a:rPr lang="tr-TR"/>
              <a:t>2005 Sosyal Bilgiler Öğretim Programı Sunumu - Dr. Serkan Keleşoğlu</a:t>
            </a:r>
          </a:p>
        </p:txBody>
      </p:sp>
      <p:sp>
        <p:nvSpPr>
          <p:cNvPr id="5" name="Slayt Numarası Yer Tutucusu 4">
            <a:extLst>
              <a:ext uri="{FF2B5EF4-FFF2-40B4-BE49-F238E27FC236}">
                <a16:creationId xmlns:a16="http://schemas.microsoft.com/office/drawing/2014/main" id="{6538A9BC-6A0A-1F49-9524-EF0C276C4CE9}"/>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383962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17A868E-5EB1-C74F-9E12-A1AD9A9C7C7F}"/>
              </a:ext>
            </a:extLst>
          </p:cNvPr>
          <p:cNvSpPr>
            <a:spLocks noGrp="1"/>
          </p:cNvSpPr>
          <p:nvPr>
            <p:ph type="dt" sz="half" idx="10"/>
          </p:nvPr>
        </p:nvSpPr>
        <p:spPr/>
        <p:txBody>
          <a:bodyPr/>
          <a:lstStyle/>
          <a:p>
            <a:fld id="{F113F0C4-2CAF-1743-888E-46F79AEC8860}" type="datetime1">
              <a:rPr lang="tr-TR" smtClean="0"/>
              <a:t>27.03.2020</a:t>
            </a:fld>
            <a:endParaRPr lang="tr-TR"/>
          </a:p>
        </p:txBody>
      </p:sp>
      <p:sp>
        <p:nvSpPr>
          <p:cNvPr id="3" name="Alt Bilgi Yer Tutucusu 2">
            <a:extLst>
              <a:ext uri="{FF2B5EF4-FFF2-40B4-BE49-F238E27FC236}">
                <a16:creationId xmlns:a16="http://schemas.microsoft.com/office/drawing/2014/main" id="{163EE3F6-D7E8-154A-9990-B0E762B4DBE1}"/>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D327DC28-9625-F144-B419-EA930269ACDF}"/>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2670927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824F5F-82B0-534E-B11F-60918236F8F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0D60A07-215D-F04A-8DBF-7D89114FC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EE33DFA-0560-ED47-ABC0-126DF0CA1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E6E752A-8098-2E4D-85DF-1453E97E346B}"/>
              </a:ext>
            </a:extLst>
          </p:cNvPr>
          <p:cNvSpPr>
            <a:spLocks noGrp="1"/>
          </p:cNvSpPr>
          <p:nvPr>
            <p:ph type="dt" sz="half" idx="10"/>
          </p:nvPr>
        </p:nvSpPr>
        <p:spPr/>
        <p:txBody>
          <a:bodyPr/>
          <a:lstStyle/>
          <a:p>
            <a:fld id="{A1181747-EAC2-C245-81F5-71CE60201127}" type="datetime1">
              <a:rPr lang="tr-TR" smtClean="0"/>
              <a:t>27.03.2020</a:t>
            </a:fld>
            <a:endParaRPr lang="tr-TR"/>
          </a:p>
        </p:txBody>
      </p:sp>
      <p:sp>
        <p:nvSpPr>
          <p:cNvPr id="6" name="Alt Bilgi Yer Tutucusu 5">
            <a:extLst>
              <a:ext uri="{FF2B5EF4-FFF2-40B4-BE49-F238E27FC236}">
                <a16:creationId xmlns:a16="http://schemas.microsoft.com/office/drawing/2014/main" id="{1D96C324-12A7-5E4C-81C8-E48DDC215C16}"/>
              </a:ext>
            </a:extLst>
          </p:cNvPr>
          <p:cNvSpPr>
            <a:spLocks noGrp="1"/>
          </p:cNvSpPr>
          <p:nvPr>
            <p:ph type="ftr" sz="quarter" idx="11"/>
          </p:nvPr>
        </p:nvSpPr>
        <p:spPr/>
        <p:txBody>
          <a:bodyPr/>
          <a:lstStyle/>
          <a:p>
            <a:r>
              <a:rPr lang="tr-TR"/>
              <a:t>2005 Sosyal Bilgiler Öğretim Programı Sunumu - Dr. Serkan Keleşoğlu</a:t>
            </a:r>
          </a:p>
        </p:txBody>
      </p:sp>
      <p:sp>
        <p:nvSpPr>
          <p:cNvPr id="7" name="Slayt Numarası Yer Tutucusu 6">
            <a:extLst>
              <a:ext uri="{FF2B5EF4-FFF2-40B4-BE49-F238E27FC236}">
                <a16:creationId xmlns:a16="http://schemas.microsoft.com/office/drawing/2014/main" id="{3FD48BF4-C294-274E-838E-02B480068D5E}"/>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353674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CCB995-A445-C74C-AFDB-C5D3F8BC444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40F85D8-535E-604A-B191-9F2D6C56A0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484D9CC-EF55-A049-B759-0D2AC03A8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C2A33C4-E4E8-A14C-9D30-4439BDD74AD6}"/>
              </a:ext>
            </a:extLst>
          </p:cNvPr>
          <p:cNvSpPr>
            <a:spLocks noGrp="1"/>
          </p:cNvSpPr>
          <p:nvPr>
            <p:ph type="dt" sz="half" idx="10"/>
          </p:nvPr>
        </p:nvSpPr>
        <p:spPr/>
        <p:txBody>
          <a:bodyPr/>
          <a:lstStyle/>
          <a:p>
            <a:fld id="{B4A38C21-33BE-664F-B2C1-270198A0F0B1}" type="datetime1">
              <a:rPr lang="tr-TR" smtClean="0"/>
              <a:t>27.03.2020</a:t>
            </a:fld>
            <a:endParaRPr lang="tr-TR"/>
          </a:p>
        </p:txBody>
      </p:sp>
      <p:sp>
        <p:nvSpPr>
          <p:cNvPr id="6" name="Alt Bilgi Yer Tutucusu 5">
            <a:extLst>
              <a:ext uri="{FF2B5EF4-FFF2-40B4-BE49-F238E27FC236}">
                <a16:creationId xmlns:a16="http://schemas.microsoft.com/office/drawing/2014/main" id="{A4CAACCA-1231-2E4A-9E22-B132DB5A4801}"/>
              </a:ext>
            </a:extLst>
          </p:cNvPr>
          <p:cNvSpPr>
            <a:spLocks noGrp="1"/>
          </p:cNvSpPr>
          <p:nvPr>
            <p:ph type="ftr" sz="quarter" idx="11"/>
          </p:nvPr>
        </p:nvSpPr>
        <p:spPr/>
        <p:txBody>
          <a:bodyPr/>
          <a:lstStyle/>
          <a:p>
            <a:r>
              <a:rPr lang="tr-TR"/>
              <a:t>2005 Sosyal Bilgiler Öğretim Programı Sunumu - Dr. Serkan Keleşoğlu</a:t>
            </a:r>
          </a:p>
        </p:txBody>
      </p:sp>
      <p:sp>
        <p:nvSpPr>
          <p:cNvPr id="7" name="Slayt Numarası Yer Tutucusu 6">
            <a:extLst>
              <a:ext uri="{FF2B5EF4-FFF2-40B4-BE49-F238E27FC236}">
                <a16:creationId xmlns:a16="http://schemas.microsoft.com/office/drawing/2014/main" id="{265CCE46-26DD-D844-A45E-6C62F1050941}"/>
              </a:ext>
            </a:extLst>
          </p:cNvPr>
          <p:cNvSpPr>
            <a:spLocks noGrp="1"/>
          </p:cNvSpPr>
          <p:nvPr>
            <p:ph type="sldNum" sz="quarter" idx="12"/>
          </p:nvPr>
        </p:nvSpPr>
        <p:spPr/>
        <p:txBody>
          <a:bodyPr/>
          <a:lstStyle/>
          <a:p>
            <a:fld id="{41F33D86-CA8C-924C-8D4E-0FCA5BB2FA17}" type="slidenum">
              <a:rPr lang="tr-TR" smtClean="0"/>
              <a:t>‹#›</a:t>
            </a:fld>
            <a:endParaRPr lang="tr-TR"/>
          </a:p>
        </p:txBody>
      </p:sp>
    </p:spTree>
    <p:extLst>
      <p:ext uri="{BB962C8B-B14F-4D97-AF65-F5344CB8AC3E}">
        <p14:creationId xmlns:p14="http://schemas.microsoft.com/office/powerpoint/2010/main" val="105281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358A44F-1EFA-F749-81A4-8C098C7DE3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5941950-1FF7-484B-BF50-A76327B58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E93D91-381E-9043-A895-70E5EEC2B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D7D9E-8A53-5740-8B8B-AA169558E120}" type="datetime1">
              <a:rPr lang="tr-TR" smtClean="0"/>
              <a:t>27.03.2020</a:t>
            </a:fld>
            <a:endParaRPr lang="tr-TR"/>
          </a:p>
        </p:txBody>
      </p:sp>
      <p:sp>
        <p:nvSpPr>
          <p:cNvPr id="5" name="Alt Bilgi Yer Tutucusu 4">
            <a:extLst>
              <a:ext uri="{FF2B5EF4-FFF2-40B4-BE49-F238E27FC236}">
                <a16:creationId xmlns:a16="http://schemas.microsoft.com/office/drawing/2014/main" id="{E92787F1-7BE1-0B49-B3E4-FC41F7F80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2005 Sosyal Bilgiler Öğretim Programı Sunumu - Dr. Serkan Keleşoğlu</a:t>
            </a:r>
          </a:p>
        </p:txBody>
      </p:sp>
      <p:sp>
        <p:nvSpPr>
          <p:cNvPr id="6" name="Slayt Numarası Yer Tutucusu 5">
            <a:extLst>
              <a:ext uri="{FF2B5EF4-FFF2-40B4-BE49-F238E27FC236}">
                <a16:creationId xmlns:a16="http://schemas.microsoft.com/office/drawing/2014/main" id="{F898EDD0-0E02-3B47-9D58-69AD02FDF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3D86-CA8C-924C-8D4E-0FCA5BB2FA17}" type="slidenum">
              <a:rPr lang="tr-TR" smtClean="0"/>
              <a:t>‹#›</a:t>
            </a:fld>
            <a:endParaRPr lang="tr-TR"/>
          </a:p>
        </p:txBody>
      </p:sp>
    </p:spTree>
    <p:extLst>
      <p:ext uri="{BB962C8B-B14F-4D97-AF65-F5344CB8AC3E}">
        <p14:creationId xmlns:p14="http://schemas.microsoft.com/office/powerpoint/2010/main" val="12793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993FFBF-1BE2-D04A-904C-707B92C40103}"/>
              </a:ext>
            </a:extLst>
          </p:cNvPr>
          <p:cNvSpPr>
            <a:spLocks noGrp="1"/>
          </p:cNvSpPr>
          <p:nvPr>
            <p:ph type="dt" sz="half" idx="10"/>
          </p:nvPr>
        </p:nvSpPr>
        <p:spPr/>
        <p:txBody>
          <a:bodyPr/>
          <a:lstStyle/>
          <a:p>
            <a:fld id="{8C305666-2BDF-614E-8EF7-6F4E42D9D4B8}" type="datetime1">
              <a:rPr lang="tr-TR" smtClean="0"/>
              <a:t>27.03.2020</a:t>
            </a:fld>
            <a:endParaRPr lang="tr-TR"/>
          </a:p>
        </p:txBody>
      </p:sp>
      <p:sp>
        <p:nvSpPr>
          <p:cNvPr id="3" name="Alt Bilgi Yer Tutucusu 2">
            <a:extLst>
              <a:ext uri="{FF2B5EF4-FFF2-40B4-BE49-F238E27FC236}">
                <a16:creationId xmlns:a16="http://schemas.microsoft.com/office/drawing/2014/main" id="{DC415D03-89C2-1043-B964-B2FE1ADC3E37}"/>
              </a:ext>
            </a:extLst>
          </p:cNvPr>
          <p:cNvSpPr>
            <a:spLocks noGrp="1"/>
          </p:cNvSpPr>
          <p:nvPr>
            <p:ph type="ftr" sz="quarter" idx="11"/>
          </p:nvPr>
        </p:nvSpPr>
        <p:spPr>
          <a:xfrm>
            <a:off x="4038600" y="6356350"/>
            <a:ext cx="4572000" cy="365125"/>
          </a:xfrm>
        </p:spPr>
        <p:txBody>
          <a:bodyPr/>
          <a:lstStyle/>
          <a:p>
            <a:r>
              <a:rPr lang="tr-TR" dirty="0"/>
              <a:t>2005 Sosyal Bilgiler Öğretim Programı Sunumu - Dr. Serkan Keleşoğlu</a:t>
            </a:r>
          </a:p>
        </p:txBody>
      </p:sp>
      <p:sp>
        <p:nvSpPr>
          <p:cNvPr id="4" name="Slayt Numarası Yer Tutucusu 3">
            <a:extLst>
              <a:ext uri="{FF2B5EF4-FFF2-40B4-BE49-F238E27FC236}">
                <a16:creationId xmlns:a16="http://schemas.microsoft.com/office/drawing/2014/main" id="{A3673436-7E50-FF44-8A33-6498AF59C237}"/>
              </a:ext>
            </a:extLst>
          </p:cNvPr>
          <p:cNvSpPr>
            <a:spLocks noGrp="1"/>
          </p:cNvSpPr>
          <p:nvPr>
            <p:ph type="sldNum" sz="quarter" idx="12"/>
          </p:nvPr>
        </p:nvSpPr>
        <p:spPr/>
        <p:txBody>
          <a:bodyPr/>
          <a:lstStyle/>
          <a:p>
            <a:fld id="{41F33D86-CA8C-924C-8D4E-0FCA5BB2FA17}" type="slidenum">
              <a:rPr lang="tr-TR" smtClean="0"/>
              <a:t>1</a:t>
            </a:fld>
            <a:endParaRPr lang="tr-TR"/>
          </a:p>
        </p:txBody>
      </p:sp>
      <p:sp>
        <p:nvSpPr>
          <p:cNvPr id="5" name="Dikdörtgen 4">
            <a:extLst>
              <a:ext uri="{FF2B5EF4-FFF2-40B4-BE49-F238E27FC236}">
                <a16:creationId xmlns:a16="http://schemas.microsoft.com/office/drawing/2014/main" id="{FD793355-99FA-5A4A-9F7D-F50718283408}"/>
              </a:ext>
            </a:extLst>
          </p:cNvPr>
          <p:cNvSpPr/>
          <p:nvPr/>
        </p:nvSpPr>
        <p:spPr>
          <a:xfrm>
            <a:off x="1236726" y="3573581"/>
            <a:ext cx="9718558" cy="646331"/>
          </a:xfrm>
          <a:prstGeom prst="rect">
            <a:avLst/>
          </a:prstGeom>
          <a:noFill/>
        </p:spPr>
        <p:txBody>
          <a:bodyPr wrap="none" lIns="91440" tIns="45720" rIns="91440" bIns="45720">
            <a:spAutoFit/>
          </a:bodyPr>
          <a:lstStyle/>
          <a:p>
            <a:pPr algn="ctr"/>
            <a:r>
              <a:rPr lang="tr-TR" sz="3600" b="0" cap="none" spc="0" dirty="0">
                <a:ln w="0"/>
                <a:solidFill>
                  <a:schemeClr val="accent1"/>
                </a:solidFill>
                <a:effectLst>
                  <a:outerShdw blurRad="38100" dist="25400" dir="5400000" algn="ctr" rotWithShape="0">
                    <a:srgbClr val="6E747A">
                      <a:alpha val="43000"/>
                    </a:srgbClr>
                  </a:outerShdw>
                </a:effectLst>
              </a:rPr>
              <a:t>2005 Sosyal Bilgiler Öğretim Programının Analizi - 1</a:t>
            </a:r>
          </a:p>
        </p:txBody>
      </p:sp>
      <p:sp>
        <p:nvSpPr>
          <p:cNvPr id="6" name="Dikdörtgen 5">
            <a:extLst>
              <a:ext uri="{FF2B5EF4-FFF2-40B4-BE49-F238E27FC236}">
                <a16:creationId xmlns:a16="http://schemas.microsoft.com/office/drawing/2014/main" id="{F3606CEC-6D08-6B4C-B04C-8200B1E8C9AE}"/>
              </a:ext>
            </a:extLst>
          </p:cNvPr>
          <p:cNvSpPr/>
          <p:nvPr/>
        </p:nvSpPr>
        <p:spPr>
          <a:xfrm>
            <a:off x="980272" y="2151419"/>
            <a:ext cx="10231454" cy="830997"/>
          </a:xfrm>
          <a:prstGeom prst="rect">
            <a:avLst/>
          </a:prstGeom>
          <a:noFill/>
        </p:spPr>
        <p:txBody>
          <a:bodyPr wrap="none" lIns="91440" tIns="45720" rIns="91440" bIns="45720">
            <a:spAutoFit/>
          </a:bodyPr>
          <a:lstStyle/>
          <a:p>
            <a:pPr algn="ctr"/>
            <a:r>
              <a:rPr lang="tr-TR" sz="4800" b="0" cap="none" spc="0" dirty="0">
                <a:ln w="0"/>
                <a:solidFill>
                  <a:schemeClr val="accent1"/>
                </a:solidFill>
                <a:effectLst>
                  <a:outerShdw blurRad="38100" dist="25400" dir="5400000" algn="ctr" rotWithShape="0">
                    <a:srgbClr val="6E747A">
                      <a:alpha val="43000"/>
                    </a:srgbClr>
                  </a:outerShdw>
                </a:effectLst>
              </a:rPr>
              <a:t>Sosyal Bilgiler Öğretim Programları Dersi</a:t>
            </a:r>
          </a:p>
        </p:txBody>
      </p:sp>
    </p:spTree>
    <p:extLst>
      <p:ext uri="{BB962C8B-B14F-4D97-AF65-F5344CB8AC3E}">
        <p14:creationId xmlns:p14="http://schemas.microsoft.com/office/powerpoint/2010/main" val="296570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FB050211-1C0E-1C4A-AE52-303FC2C85F44}"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10</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2021691"/>
            <a:ext cx="10515600" cy="2814617"/>
          </a:xfrm>
          <a:prstGeom prst="rect">
            <a:avLst/>
          </a:prstGeom>
          <a:noFill/>
        </p:spPr>
        <p:txBody>
          <a:bodyPr wrap="square" rtlCol="0">
            <a:spAutoFit/>
          </a:bodyPr>
          <a:lstStyle/>
          <a:p>
            <a:pPr lvl="0">
              <a:lnSpc>
                <a:spcPct val="150000"/>
              </a:lnSpc>
            </a:pPr>
            <a:r>
              <a:rPr lang="tr-TR" sz="2000" dirty="0"/>
              <a:t>6. Öğretmen, öğrencilerin disiplinlere ait yapısal kavramları öğrenmelerine dikkat etmelidir. Öğrencilerin, çizdikleri kavram haritalarından yararlanarak, kavram yanılgıları varsa, düzeltmelerine yardımcı olmalıdır.    </a:t>
            </a:r>
          </a:p>
          <a:p>
            <a:pPr lvl="0">
              <a:lnSpc>
                <a:spcPct val="150000"/>
              </a:lnSpc>
            </a:pPr>
            <a:endParaRPr lang="tr-TR" sz="2000" dirty="0"/>
          </a:p>
          <a:p>
            <a:pPr lvl="0">
              <a:lnSpc>
                <a:spcPct val="150000"/>
              </a:lnSpc>
            </a:pPr>
            <a:r>
              <a:rPr lang="tr-TR" sz="2000" dirty="0"/>
              <a:t>7. Programdaki değerler, bir örnek olaydan ya da öyküden hareketle, değerleri açıklamak, ahlâkî muhakeme ve değer analizi şeklinde verilmelidir.  </a:t>
            </a:r>
          </a:p>
        </p:txBody>
      </p:sp>
    </p:spTree>
    <p:extLst>
      <p:ext uri="{BB962C8B-B14F-4D97-AF65-F5344CB8AC3E}">
        <p14:creationId xmlns:p14="http://schemas.microsoft.com/office/powerpoint/2010/main" val="181894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6C9C5803-5CFC-6A4C-88E2-AF602DD52703}"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11</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2021691"/>
            <a:ext cx="10515600" cy="2814617"/>
          </a:xfrm>
          <a:prstGeom prst="rect">
            <a:avLst/>
          </a:prstGeom>
          <a:noFill/>
        </p:spPr>
        <p:txBody>
          <a:bodyPr wrap="square" rtlCol="0">
            <a:spAutoFit/>
          </a:bodyPr>
          <a:lstStyle/>
          <a:p>
            <a:pPr lvl="0">
              <a:lnSpc>
                <a:spcPct val="150000"/>
              </a:lnSpc>
            </a:pPr>
            <a:r>
              <a:rPr lang="tr-TR" sz="2000" dirty="0"/>
              <a:t>8. Öğretmen, programda üç türlü ilişkilendirme ile karşılaşmaktadır. Bunlar, üniteler arası ilişkilendirme, dersler arası ilişkilendirme ve ara disiplinlerle ilişkilendirmedir. Programda üniteler arası ve dersler arası ilişkilendirme açıklamalar bölümünde yer alırken, ara disiplinlerle ilişkilendirme tabloları programın devamında yer almaktadır. Sınıf öğretmeni, 4 ve 5. sınıflarda Sosyal Bilgiler dersinde sık sık bu ilişkileri öğrencilerin kurmasına yardımcı olmalıdır. 6, 7 ve 8. sınıflarda dersin öğretmenleri diğer branş öğretmenleriyle toplantı yaparak planlarını oluşturmalıdır.</a:t>
            </a:r>
          </a:p>
        </p:txBody>
      </p:sp>
    </p:spTree>
    <p:extLst>
      <p:ext uri="{BB962C8B-B14F-4D97-AF65-F5344CB8AC3E}">
        <p14:creationId xmlns:p14="http://schemas.microsoft.com/office/powerpoint/2010/main" val="331957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ADAC412C-C36D-9449-90F6-20BE2343F074}"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12</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240296"/>
            <a:ext cx="10515600" cy="4801314"/>
          </a:xfrm>
          <a:prstGeom prst="rect">
            <a:avLst/>
          </a:prstGeom>
          <a:noFill/>
        </p:spPr>
        <p:txBody>
          <a:bodyPr wrap="square" rtlCol="0">
            <a:spAutoFit/>
          </a:bodyPr>
          <a:lstStyle/>
          <a:p>
            <a:pPr lvl="0"/>
            <a:r>
              <a:rPr lang="tr-TR" dirty="0"/>
              <a:t>9. Öğretmen, okulun bulunduğu çevreye göre programdaki etkinlik örneklerini seçmeli ya da kendisi etkinlik hazırlamalıdır. </a:t>
            </a:r>
            <a:r>
              <a:rPr lang="tr-TR" dirty="0">
                <a:highlight>
                  <a:srgbClr val="FFFF00"/>
                </a:highlight>
              </a:rPr>
              <a:t>Olguları ve olayları aktarmak ya da öğrencilere ders kitaplarını ezberletmek yerine, aktif öğrenme etkinliklerini uygulamalıdır. </a:t>
            </a:r>
            <a:r>
              <a:rPr lang="tr-TR" dirty="0">
                <a:highlight>
                  <a:srgbClr val="00FF00"/>
                </a:highlight>
              </a:rPr>
              <a:t>Yeni etkinlikler tasarlanırken, dersin 17 genel amacı, ünite kazanımları, farklı öğrenme stilleri ve zekâ türlerine sahip öğrencilerin ilgi ve ihtiyaçları göz önüne alınmalıdır. </a:t>
            </a:r>
            <a:r>
              <a:rPr lang="tr-TR" dirty="0"/>
              <a:t>Öğretmen bilgi dağıtıcı rolü yerine, öğrencilerinin anlam kurmalarına yardımcı rolünü benimsemelidir. Öğrencileri düşündürücü ve açık uçlu sorularla sorgulamaya teşvik etmelidir. Öğretmen soru sorduktan sonra, 2-3 dakika beklemelidir.  Öncelikle küçük veri kırıntıları ve olgu koleksiyonları yerine, öğrencilerin büyük fikirler, temalar ile karşılaşmalarına yönelik, becerileri ve değerleri geliştirici etkinlikler seçebilir. Örneğin, I. Dünya Savaşı’na, Milli Mücadele’ye ve II. Dünya Savaşı’na siyasal, ekonomik ve kültürel açılardan topluca bakılabilir. Öğretmen, önce bu savaşlara ilişkin öğrencilerin ön bilgilerini saptamalı, öğrencilerin olguları birbirinden ve ders kitaplarından öğrenebileceği bir ortam sağlamalıdır. Öğretmen öğrencilerin, bu savaşları, benzerlik ve farklılıklar açısından analiz etmelerine çalışır. Öğrencilerin erken yaşlardan itibaren  bireysel ya da grup olarak  birincil ve ikincil kaynaklar üzerinde çalışarak, kendi anlayışlarını sosyal ve kültürel bağlam içinde oluşturmalarına yardımcı olmalıdır. </a:t>
            </a:r>
            <a:r>
              <a:rPr lang="tr-TR" dirty="0" err="1">
                <a:highlight>
                  <a:srgbClr val="FFFF00"/>
                </a:highlight>
              </a:rPr>
              <a:t>Oluşturmacı</a:t>
            </a:r>
            <a:r>
              <a:rPr lang="tr-TR" dirty="0">
                <a:highlight>
                  <a:srgbClr val="FFFF00"/>
                </a:highlight>
              </a:rPr>
              <a:t> sınıfın gerçek anlamda demokrasinin yaşandığı bir yer olduğu unutulmamalıdır. </a:t>
            </a:r>
            <a:r>
              <a:rPr lang="tr-TR" dirty="0"/>
              <a:t>Bu şekilde öğrenciler demokratik beceri ve değerlere sahip, bilimsel düşünmeye açık, insan haklarına saygılı, işbirliği içinde çalışabilen, cumhuriyet sevgisi gelişmiş, haklarını bilen ve sorumluluk sahibi Türk vatandaşları olarak yetişebilir.    </a:t>
            </a:r>
          </a:p>
        </p:txBody>
      </p:sp>
    </p:spTree>
    <p:extLst>
      <p:ext uri="{BB962C8B-B14F-4D97-AF65-F5344CB8AC3E}">
        <p14:creationId xmlns:p14="http://schemas.microsoft.com/office/powerpoint/2010/main" val="139403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1698EEF2-98A7-A34E-BC72-7132F9684D2F}"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13</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440350"/>
            <a:ext cx="10515600" cy="4401205"/>
          </a:xfrm>
          <a:prstGeom prst="rect">
            <a:avLst/>
          </a:prstGeom>
          <a:noFill/>
        </p:spPr>
        <p:txBody>
          <a:bodyPr wrap="square" rtlCol="0">
            <a:spAutoFit/>
          </a:bodyPr>
          <a:lstStyle/>
          <a:p>
            <a:pPr lvl="0"/>
            <a:r>
              <a:rPr lang="tr-TR" sz="2000" dirty="0"/>
              <a:t>10. </a:t>
            </a:r>
            <a:r>
              <a:rPr lang="tr-TR" sz="2000" dirty="0">
                <a:highlight>
                  <a:srgbClr val="FFFF00"/>
                </a:highlight>
              </a:rPr>
              <a:t>Millî ve dinî bayramlar, mahallî kurtuluş ve kutlama günleri, önemli olaylar, belirli gün ve haftalardan yararlanarak, öğrencilerin tarihsel duyarlılığı geliştirilmelidir.</a:t>
            </a:r>
            <a:r>
              <a:rPr lang="tr-TR" sz="2000" dirty="0"/>
              <a:t>  Öğretmen, 29 Ekim Cumhuriyet Bayramı, 23 Nisan Ulusal Egemenlik ve Çocuk Bayramı, 19 Mayıs Atatürk’ü Anma ve Gençlik ve Spor Bayramı, Kurtuluş Savaşı’nda bir zaferin ya da Türk İnkılâbı ile ilgili herhangi bir olayın yıl dönümü, Ankara’nın başkent olması gibi olayların yıl dönümlerinde Atatürk’ün kişilik özelliklerini, inkılâplarını, ilkelerini ve düşüncelerini anlatmalıdır.  Öğretmen, Atatürk’ün “Türk, öğün, çalış, güven”, “Ne mutlu Türküm diyene!” ve “Yurtta sulh, cihanda sulh” gibi sözlerinden hareketle, Türklerin tarihte oynadıkları rolü; askerlik, idare, hukuk, bilim, fen ve sanat alanında insanlığa hizmetlerini göstermelidir. Öğrencilerin, Türk milletine, Türk bayrağına, Türk ordusuna ve vatanına hizmet eden kişilere sevgi, saygı ve takdir duygularını geliştirmelidir. Öğrenciler, yazılı ve görsel basın tarafından güncel konuların ve haberlerin etkisi altındadır. </a:t>
            </a:r>
            <a:r>
              <a:rPr lang="tr-TR" sz="2000" dirty="0">
                <a:highlight>
                  <a:srgbClr val="FFFF00"/>
                </a:highlight>
              </a:rPr>
              <a:t>Öğrencilerin zihinlerinin güncel meselelerle meşgul olduğu zamanlarda ve dönem başında planlanmış dersin pek verimli olmadığı durumlarda, öğretmen “güncellik ilkesinden” hareket etmeli, fırsatları değerlendirmelidir. Güncel konular,  öğrencilere  iş ve proje olarak verilmelidir.  </a:t>
            </a:r>
          </a:p>
        </p:txBody>
      </p:sp>
    </p:spTree>
    <p:extLst>
      <p:ext uri="{BB962C8B-B14F-4D97-AF65-F5344CB8AC3E}">
        <p14:creationId xmlns:p14="http://schemas.microsoft.com/office/powerpoint/2010/main" val="351081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FA53E40B-709C-1E48-8F6B-7C99F31F15D2}"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14</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443841"/>
            <a:ext cx="10515600" cy="3970318"/>
          </a:xfrm>
          <a:prstGeom prst="rect">
            <a:avLst/>
          </a:prstGeom>
          <a:noFill/>
        </p:spPr>
        <p:txBody>
          <a:bodyPr wrap="square" rtlCol="0">
            <a:spAutoFit/>
          </a:bodyPr>
          <a:lstStyle/>
          <a:p>
            <a:pPr lvl="0"/>
            <a:r>
              <a:rPr lang="tr-TR" dirty="0"/>
              <a:t>11. </a:t>
            </a:r>
            <a:r>
              <a:rPr lang="tr-TR" dirty="0">
                <a:highlight>
                  <a:srgbClr val="FFFF00"/>
                </a:highlight>
              </a:rPr>
              <a:t>Öğretmen, inceleme gezilerine önem vermelidir. Bu geziler pazar yerine, resmî dairelere, fabrikalara, sergilere, arkeolojik kazılara,  atölyelere, müzelere ve tarihî mekânlara (tarihî yapılar, müze-kentler, savaş alanları) yönelik olabilir. </a:t>
            </a:r>
            <a:r>
              <a:rPr lang="tr-TR" dirty="0"/>
              <a:t>Bu geziler, sadece eğlenceli bir gün geçirme olarak düşünülmemeli, her aşaması planlanmalı ve değerlendirilmelidir. Öğrenciler için çalışma kağıtları hazırlanmalı ya da müzelerin çalışma kağıdı kullanılmalıdır. </a:t>
            </a:r>
            <a:r>
              <a:rPr lang="tr-TR" dirty="0">
                <a:highlight>
                  <a:srgbClr val="FFFF00"/>
                </a:highlight>
              </a:rPr>
              <a:t>Öğrencilerin doğal ve tarihî çevreyi koruma bilinci edinmeleri, sanat zevki ve estetik duygularını geliştirmeleri sağlanmalıdır. </a:t>
            </a:r>
            <a:r>
              <a:rPr lang="tr-TR" dirty="0"/>
              <a:t>Tarihî bir kişilikten söz ediliyorsa, bu kişi de okulun bulunduğu çevrede doğmuş, bulunmuş ya da ölmüş ise bu yönden değerlendirilmelidir. Bu kişinin medrese, cami, kütüphane, imaret, han, türbe, mahalle, sokak ve ev gibi herhangi bir eserde kitabesi varsa, bu kişi ve eserleri ile ilgili öğrencilere araştırma projeleri verilebilir. </a:t>
            </a:r>
            <a:r>
              <a:rPr lang="tr-TR" dirty="0">
                <a:highlight>
                  <a:srgbClr val="FFFF00"/>
                </a:highlight>
              </a:rPr>
              <a:t>Öğretmen, sınıfta ya da müzede drama etkinlikleri ile geçmiş yaşantıların canlandırılması ve öğrencilerin tarihî kişilikler ile empati kurmasını sağlamalıdır.  </a:t>
            </a:r>
            <a:r>
              <a:rPr lang="tr-TR" dirty="0"/>
              <a:t>Öğrencilere verilen ödevler gerçek (otantik)  hayat problemlerinden seçilmelidir. Örneğin antik bir şehirden asfalt karayolu geçirilmek isteniyor. “Siz bu şehrin neden korunması gerektiğini açıklayan dilekçe yazınız”. “Ya da TRT için çalışan bir program yapımcısısınız. Safranbolu evleri  ile ilgili bir belgesel yapmanız isteniyor. Bu belgeselin senaryosunu yazınız.” Bu tür etkinliklerle öğrencilerin dinleme, okuma, konuşma ve özellikle yazma becerileri geliştirilmelidir.       </a:t>
            </a:r>
          </a:p>
        </p:txBody>
      </p:sp>
    </p:spTree>
    <p:extLst>
      <p:ext uri="{BB962C8B-B14F-4D97-AF65-F5344CB8AC3E}">
        <p14:creationId xmlns:p14="http://schemas.microsoft.com/office/powerpoint/2010/main" val="2932482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B8B7BC4A-6033-354A-A9F2-1DE86F4F382B}"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15</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004813"/>
            <a:ext cx="10515600" cy="5450851"/>
          </a:xfrm>
          <a:prstGeom prst="rect">
            <a:avLst/>
          </a:prstGeom>
          <a:noFill/>
        </p:spPr>
        <p:txBody>
          <a:bodyPr wrap="square" rtlCol="0">
            <a:spAutoFit/>
          </a:bodyPr>
          <a:lstStyle/>
          <a:p>
            <a:pPr lvl="0">
              <a:lnSpc>
                <a:spcPct val="150000"/>
              </a:lnSpc>
            </a:pPr>
            <a:r>
              <a:rPr lang="tr-TR" dirty="0"/>
              <a:t>12. Öğretmen, öğrencileri millî, </a:t>
            </a:r>
            <a:r>
              <a:rPr lang="tr-TR" dirty="0" err="1"/>
              <a:t>ahlâki</a:t>
            </a:r>
            <a:r>
              <a:rPr lang="tr-TR" dirty="0"/>
              <a:t>, insanî, manevî, kültürel değerler bakımından besleyici; demokratik, lâik, ve sosyal bir hukuk devleti olan Türkiye Cumhuriyeti’ne karşı görev ve sorumluluklarını yerine getirmede yol gösterici olmalıdır. </a:t>
            </a:r>
            <a:r>
              <a:rPr lang="tr-TR" dirty="0">
                <a:highlight>
                  <a:srgbClr val="FFFF00"/>
                </a:highlight>
              </a:rPr>
              <a:t>Ayrıca ders konularını sevdirici roman, tarihî roman, hikâye, hatıra, gezi yazısı,  şiir ve fıkra gibi edebî ürünleri okumaya teşvik etmelidir.</a:t>
            </a:r>
          </a:p>
          <a:p>
            <a:pPr lvl="0">
              <a:lnSpc>
                <a:spcPct val="150000"/>
              </a:lnSpc>
            </a:pPr>
            <a:endParaRPr lang="tr-TR" dirty="0"/>
          </a:p>
          <a:p>
            <a:pPr lvl="0">
              <a:lnSpc>
                <a:spcPct val="150000"/>
              </a:lnSpc>
            </a:pPr>
            <a:r>
              <a:rPr lang="tr-TR" dirty="0"/>
              <a:t>13. Öğretmen fotoğraflar, haritalar, filmler, CD-ROM’lar, tarih ve sosyal bilgiler benzeşim (simülasyon) programları, çoklu ortam (multimedya) ve </a:t>
            </a:r>
            <a:r>
              <a:rPr lang="tr-TR" dirty="0" err="1"/>
              <a:t>hipermedya</a:t>
            </a:r>
            <a:r>
              <a:rPr lang="tr-TR" dirty="0"/>
              <a:t> gibi araçlar; telekomünikasyon hizmetlerini (internet gibi) imkânları ölçüsünde sosyal bilgiler dersinin bir parçası yapmalıdır. </a:t>
            </a:r>
            <a:r>
              <a:rPr lang="tr-TR" dirty="0">
                <a:highlight>
                  <a:srgbClr val="FFFF00"/>
                </a:highlight>
              </a:rPr>
              <a:t>Gezi düzenleyemediği mekânlara, sınıf içinde internet yardımıyla, sanal alan gezileri yaptırmalıdır. </a:t>
            </a:r>
          </a:p>
          <a:p>
            <a:pPr lvl="0">
              <a:lnSpc>
                <a:spcPct val="150000"/>
              </a:lnSpc>
            </a:pPr>
            <a:endParaRPr lang="tr-TR" dirty="0"/>
          </a:p>
          <a:p>
            <a:pPr lvl="0">
              <a:lnSpc>
                <a:spcPct val="150000"/>
              </a:lnSpc>
            </a:pPr>
            <a:r>
              <a:rPr lang="tr-TR" dirty="0"/>
              <a:t>14. 24.01.2008 tarih ve 2 ve 3 sayılı kararlarla kabul edilen “Müze İle Eğitim” ve “Öğrenme-Öğretme Sürecinde Gazete Kupürlerinden Yararlanma” konusunda önerilen açıklama ve etkinlik örnekleri işlenişte dikkate alınmalıdır. </a:t>
            </a:r>
          </a:p>
        </p:txBody>
      </p:sp>
    </p:spTree>
    <p:extLst>
      <p:ext uri="{BB962C8B-B14F-4D97-AF65-F5344CB8AC3E}">
        <p14:creationId xmlns:p14="http://schemas.microsoft.com/office/powerpoint/2010/main" val="2142977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C44E10EF-56EC-2C4D-B991-5ADEADC9DBE0}"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16</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123276"/>
            <a:ext cx="10515600" cy="5035353"/>
          </a:xfrm>
          <a:prstGeom prst="rect">
            <a:avLst/>
          </a:prstGeom>
          <a:noFill/>
        </p:spPr>
        <p:txBody>
          <a:bodyPr wrap="square" rtlCol="0">
            <a:spAutoFit/>
          </a:bodyPr>
          <a:lstStyle/>
          <a:p>
            <a:pPr lvl="0">
              <a:lnSpc>
                <a:spcPct val="150000"/>
              </a:lnSpc>
            </a:pPr>
            <a:r>
              <a:rPr lang="tr-TR" dirty="0"/>
              <a:t>15. Öğretmen, ünitenin yapısına uygun olan değerlendirme araç ve yöntemlerini seçmelidir. Öğretmen, değerlendirmenin, öğrenmenin ayrılamaz bir parçası olduğunu bilmelidir. </a:t>
            </a:r>
            <a:r>
              <a:rPr lang="tr-TR" dirty="0">
                <a:highlight>
                  <a:srgbClr val="FFFF00"/>
                </a:highlight>
              </a:rPr>
              <a:t>Sadece öğrenme ürününü değil, öğrenme sürecini de değerlendirmelidir. </a:t>
            </a:r>
            <a:r>
              <a:rPr lang="tr-TR" dirty="0"/>
              <a:t> </a:t>
            </a:r>
            <a:r>
              <a:rPr lang="tr-TR" dirty="0">
                <a:highlight>
                  <a:srgbClr val="00FF00"/>
                </a:highlight>
              </a:rPr>
              <a:t>Değerlendirmede geleneksel yöntemlerle, alternatif değerlendirme yöntemlerini birlikte kullanmalıdır. </a:t>
            </a:r>
            <a:r>
              <a:rPr lang="tr-TR" dirty="0"/>
              <a:t>Bu değerlendirme yöntemleri ve araçları; gözlem, performans ödevleri, görüşmeler, öz değerlendirme ölçekleri, öğrenci ürün dosyaları (</a:t>
            </a:r>
            <a:r>
              <a:rPr lang="tr-TR" dirty="0" err="1"/>
              <a:t>portfolyo</a:t>
            </a:r>
            <a:r>
              <a:rPr lang="tr-TR" dirty="0"/>
              <a:t>), projeler, posterler, çoktan seçmeli, eşleştirmeli, boşluk doldurmalı, açık uçlu sorulardan oluşan testlerdir. </a:t>
            </a:r>
            <a:r>
              <a:rPr lang="tr-TR" dirty="0">
                <a:highlight>
                  <a:srgbClr val="FFFF00"/>
                </a:highlight>
              </a:rPr>
              <a:t>Öğretmen, geleneksel değerlendirme araç ve yöntemlerini kullandığında öğrencilerde ıraksak düşünmeye yol açan özellikle ıraksak sorular sormalıdır. </a:t>
            </a:r>
            <a:r>
              <a:rPr lang="tr-TR" dirty="0">
                <a:highlight>
                  <a:srgbClr val="00FF00"/>
                </a:highlight>
              </a:rPr>
              <a:t>Bazı öğrenciler grup tartışmalarında sessizdir. Fakat çok iyi kompozisyon yazar ya da resim yapar, bazıları çok iyi sunuş yapar; fakat yazıya dökemez. Görüldüğü gibi çok değişik ölçme araçlarının kullanılması öğrencilere öğrendiğini gösterme şansı vermektedir.</a:t>
            </a:r>
            <a:r>
              <a:rPr lang="tr-TR" dirty="0"/>
              <a:t>   Öğrenciler etkinlikler çerçevesinde fotoğraf, resim, proje, poster, şarkı sözü, </a:t>
            </a:r>
            <a:r>
              <a:rPr lang="tr-TR" dirty="0" err="1"/>
              <a:t>powerpoint</a:t>
            </a:r>
            <a:r>
              <a:rPr lang="tr-TR" dirty="0"/>
              <a:t> sunusu, maket gibi ürünler yapabilmeli ve bunlar aileleri ve çevreleriyle paylaşmak üzere sergilenmelidir.   </a:t>
            </a:r>
          </a:p>
        </p:txBody>
      </p:sp>
    </p:spTree>
    <p:extLst>
      <p:ext uri="{BB962C8B-B14F-4D97-AF65-F5344CB8AC3E}">
        <p14:creationId xmlns:p14="http://schemas.microsoft.com/office/powerpoint/2010/main" val="333030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F9226C5B-740E-0447-9BE8-1C93968F4752}"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17</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4937673" y="402336"/>
            <a:ext cx="2316660" cy="523220"/>
          </a:xfrm>
          <a:prstGeom prst="rect">
            <a:avLst/>
          </a:prstGeom>
          <a:noFill/>
        </p:spPr>
        <p:txBody>
          <a:bodyPr wrap="none" rtlCol="0">
            <a:spAutoFit/>
          </a:bodyPr>
          <a:lstStyle/>
          <a:p>
            <a:pPr algn="ctr"/>
            <a:r>
              <a:rPr lang="tr-TR" sz="2800" dirty="0"/>
              <a:t>Genel Amaçlar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017121"/>
            <a:ext cx="10515600" cy="5122941"/>
          </a:xfrm>
          <a:prstGeom prst="rect">
            <a:avLst/>
          </a:prstGeom>
          <a:noFill/>
        </p:spPr>
        <p:txBody>
          <a:bodyPr wrap="square" rtlCol="0">
            <a:spAutoFit/>
          </a:bodyPr>
          <a:lstStyle/>
          <a:p>
            <a:pPr>
              <a:lnSpc>
                <a:spcPct val="150000"/>
              </a:lnSpc>
            </a:pPr>
            <a:r>
              <a:rPr lang="tr-TR" sz="2000" b="1" dirty="0"/>
              <a:t>7. sınıf sonunda öğrenci;</a:t>
            </a:r>
          </a:p>
          <a:p>
            <a:pPr>
              <a:lnSpc>
                <a:spcPct val="150000"/>
              </a:lnSpc>
            </a:pPr>
            <a:endParaRPr lang="tr-TR" sz="2000" dirty="0"/>
          </a:p>
          <a:p>
            <a:pPr marL="457200" lvl="0" indent="-457200">
              <a:lnSpc>
                <a:spcPct val="150000"/>
              </a:lnSpc>
              <a:buFont typeface="+mj-lt"/>
              <a:buAutoNum type="arabicPeriod"/>
            </a:pPr>
            <a:r>
              <a:rPr lang="tr-TR" sz="2000" dirty="0"/>
              <a:t>Özgür bir birey olarak fiziksel, duygusal özelliklerinin; ilgi, istek ve yeteneklerinin farkına varır.</a:t>
            </a:r>
          </a:p>
          <a:p>
            <a:pPr marL="457200" lvl="0" indent="-457200">
              <a:lnSpc>
                <a:spcPct val="150000"/>
              </a:lnSpc>
              <a:buFont typeface="+mj-lt"/>
              <a:buAutoNum type="arabicPeriod"/>
            </a:pPr>
            <a:r>
              <a:rPr lang="tr-TR" sz="2000" dirty="0"/>
              <a:t>Türkiye Cumhuriyeti vatandaşı olarak, vatanını ve milletini seven, haklarını bilen ve kullanan,  sorumluluklarını yerine getiren, ulusal bilince sahip bir vatandaş olarak yetişir. </a:t>
            </a:r>
          </a:p>
          <a:p>
            <a:pPr marL="457200" lvl="0" indent="-457200">
              <a:lnSpc>
                <a:spcPct val="150000"/>
              </a:lnSpc>
              <a:buFont typeface="+mj-lt"/>
              <a:buAutoNum type="arabicPeriod"/>
            </a:pPr>
            <a:r>
              <a:rPr lang="tr-TR" sz="2000" dirty="0"/>
              <a:t>Atatürk İlke ve İnkılâplarının, Türkiye Cumhuriyetinin sosyal, kültürel ve ekonomik kalkınmasındaki yerini kavrar; lâik, demokratik, ulusal ve çağdaş değerleri yaşatmaya istekli olur. </a:t>
            </a:r>
          </a:p>
          <a:p>
            <a:pPr marL="457200" lvl="0" indent="-457200">
              <a:lnSpc>
                <a:spcPct val="150000"/>
              </a:lnSpc>
              <a:buFont typeface="+mj-lt"/>
              <a:buAutoNum type="arabicPeriod"/>
            </a:pPr>
            <a:r>
              <a:rPr lang="tr-TR" sz="2000" dirty="0"/>
              <a:t>Hukuk kurallarının herkes için bağlayıcı olduğunu, tüm kişi ve kuruluşların yasalar önünde eşit olduğunu gerekçeleriyle bilir. </a:t>
            </a:r>
          </a:p>
          <a:p>
            <a:pPr marL="457200" lvl="0" indent="-457200">
              <a:lnSpc>
                <a:spcPct val="150000"/>
              </a:lnSpc>
              <a:buFont typeface="+mj-lt"/>
              <a:buAutoNum type="arabicPeriod"/>
            </a:pPr>
            <a:r>
              <a:rPr lang="tr-TR" sz="2000" dirty="0"/>
              <a:t>Türk kültürünü ve tarihini oluşturan temel öge ve süreçleri kavrayarak, milli bilincin oluşmasını sağlayan kültürel mirasın korunması ve geliştirilmesi gerektiğini kabul eder.</a:t>
            </a:r>
          </a:p>
        </p:txBody>
      </p:sp>
    </p:spTree>
    <p:extLst>
      <p:ext uri="{BB962C8B-B14F-4D97-AF65-F5344CB8AC3E}">
        <p14:creationId xmlns:p14="http://schemas.microsoft.com/office/powerpoint/2010/main" val="98682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A5902871-2A1B-7549-8F26-F413B1B59E4D}"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18</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4937673" y="402336"/>
            <a:ext cx="2316660" cy="523220"/>
          </a:xfrm>
          <a:prstGeom prst="rect">
            <a:avLst/>
          </a:prstGeom>
          <a:noFill/>
        </p:spPr>
        <p:txBody>
          <a:bodyPr wrap="none" rtlCol="0">
            <a:spAutoFit/>
          </a:bodyPr>
          <a:lstStyle/>
          <a:p>
            <a:pPr algn="ctr"/>
            <a:r>
              <a:rPr lang="tr-TR" sz="2800" dirty="0"/>
              <a:t>Genel Amaçlar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098362"/>
            <a:ext cx="10515600" cy="4661276"/>
          </a:xfrm>
          <a:prstGeom prst="rect">
            <a:avLst/>
          </a:prstGeom>
          <a:noFill/>
        </p:spPr>
        <p:txBody>
          <a:bodyPr wrap="square" rtlCol="0">
            <a:spAutoFit/>
          </a:bodyPr>
          <a:lstStyle/>
          <a:p>
            <a:pPr marL="457200" lvl="0" indent="-457200">
              <a:lnSpc>
                <a:spcPct val="150000"/>
              </a:lnSpc>
              <a:buFont typeface="+mj-lt"/>
              <a:buAutoNum type="arabicPeriod" startAt="6"/>
            </a:pPr>
            <a:r>
              <a:rPr lang="tr-TR" sz="2000" dirty="0"/>
              <a:t>Yaşadığı çevrenin ve dünyanın coğrafî özelliklerini tanıyarak, insanlar ile doğal çevre arasındaki etkileşimi açıklar.</a:t>
            </a:r>
          </a:p>
          <a:p>
            <a:pPr marL="457200" lvl="0" indent="-457200">
              <a:lnSpc>
                <a:spcPct val="150000"/>
              </a:lnSpc>
              <a:buFont typeface="+mj-lt"/>
              <a:buAutoNum type="arabicPeriod" startAt="6"/>
            </a:pPr>
            <a:r>
              <a:rPr lang="tr-TR" sz="2000" dirty="0"/>
              <a:t>Bilgiyi uygun ve çeşitli biçimlerde (harita, grafik, tablo, küre, diyagram, zaman şeridi vb.) kullanır, düzenler ve geliştirir.</a:t>
            </a:r>
          </a:p>
          <a:p>
            <a:pPr marL="457200" lvl="0" indent="-457200">
              <a:lnSpc>
                <a:spcPct val="150000"/>
              </a:lnSpc>
              <a:buFont typeface="+mj-lt"/>
              <a:buAutoNum type="arabicPeriod" startAt="6"/>
            </a:pPr>
            <a:r>
              <a:rPr lang="tr-TR" sz="2000" dirty="0"/>
              <a:t>Ekonominin temel kavramlarını anlayarak, kalkınmada ve uluslararası ekonomik ilişkilerde ulusal ekonominin yerini kavrar.</a:t>
            </a:r>
          </a:p>
          <a:p>
            <a:pPr marL="457200" lvl="0" indent="-457200">
              <a:lnSpc>
                <a:spcPct val="150000"/>
              </a:lnSpc>
              <a:buFont typeface="+mj-lt"/>
              <a:buAutoNum type="arabicPeriod" startAt="6"/>
            </a:pPr>
            <a:r>
              <a:rPr lang="tr-TR" sz="2000" dirty="0"/>
              <a:t>Meslekleri tanır, çalışmanın toplumsal yaşamdaki önemine ve her mesleğin gerekli olduğuna inanır.</a:t>
            </a:r>
          </a:p>
          <a:p>
            <a:pPr marL="457200" lvl="0" indent="-457200">
              <a:lnSpc>
                <a:spcPct val="150000"/>
              </a:lnSpc>
              <a:buFont typeface="+mj-lt"/>
              <a:buAutoNum type="arabicPeriod" startAt="6"/>
            </a:pPr>
            <a:r>
              <a:rPr lang="tr-TR" sz="2000" dirty="0"/>
              <a:t>Farklı dönem ve mekânlara ait tarihsel kanıtları sorgulayarak insanlar, nesneler, olaylar ve olgular arasındaki benzerlik ve farklılıkları belirler, değişim ve sürekliliği algılar.</a:t>
            </a:r>
          </a:p>
        </p:txBody>
      </p:sp>
    </p:spTree>
    <p:extLst>
      <p:ext uri="{BB962C8B-B14F-4D97-AF65-F5344CB8AC3E}">
        <p14:creationId xmlns:p14="http://schemas.microsoft.com/office/powerpoint/2010/main" val="18288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A4747B0F-716D-CB44-BBB8-335C1F30C2D8}"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19</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4937673" y="402336"/>
            <a:ext cx="2316660" cy="523220"/>
          </a:xfrm>
          <a:prstGeom prst="rect">
            <a:avLst/>
          </a:prstGeom>
          <a:noFill/>
        </p:spPr>
        <p:txBody>
          <a:bodyPr wrap="none" rtlCol="0">
            <a:spAutoFit/>
          </a:bodyPr>
          <a:lstStyle/>
          <a:p>
            <a:pPr algn="ctr"/>
            <a:r>
              <a:rPr lang="tr-TR" sz="2800" dirty="0"/>
              <a:t>Genel Amaçlar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560027"/>
            <a:ext cx="10515600" cy="3737946"/>
          </a:xfrm>
          <a:prstGeom prst="rect">
            <a:avLst/>
          </a:prstGeom>
          <a:noFill/>
        </p:spPr>
        <p:txBody>
          <a:bodyPr wrap="square" rtlCol="0">
            <a:spAutoFit/>
          </a:bodyPr>
          <a:lstStyle/>
          <a:p>
            <a:pPr marL="457200" lvl="0" indent="-457200">
              <a:lnSpc>
                <a:spcPct val="150000"/>
              </a:lnSpc>
              <a:buFont typeface="+mj-lt"/>
              <a:buAutoNum type="arabicPeriod" startAt="11"/>
            </a:pPr>
            <a:r>
              <a:rPr lang="tr-TR" sz="2000" dirty="0"/>
              <a:t>Bilim ve teknolojinin gelişim sürecini ve toplumsal yaşam üzerindeki etkilerini kavrayarak bilgi ve iletişim teknolojilerini kullanır.</a:t>
            </a:r>
          </a:p>
          <a:p>
            <a:pPr marL="457200" lvl="0" indent="-457200">
              <a:lnSpc>
                <a:spcPct val="150000"/>
              </a:lnSpc>
              <a:buFont typeface="+mj-lt"/>
              <a:buAutoNum type="arabicPeriod" startAt="11"/>
            </a:pPr>
            <a:r>
              <a:rPr lang="tr-TR" sz="2000" dirty="0"/>
              <a:t>Bilimsel düşünmeyi temel alarak bilgiye ulaşma, bilgiyi kullanma ve üretmede bilimsel ahlakı gözetir.</a:t>
            </a:r>
          </a:p>
          <a:p>
            <a:pPr marL="457200" lvl="0" indent="-457200">
              <a:lnSpc>
                <a:spcPct val="150000"/>
              </a:lnSpc>
              <a:buFont typeface="+mj-lt"/>
              <a:buAutoNum type="arabicPeriod" startAt="11"/>
            </a:pPr>
            <a:r>
              <a:rPr lang="tr-TR" sz="2000" dirty="0"/>
              <a:t>Birey, toplum ve devlet arasındaki ilişkileri açıklarken, sosyal bilimlerin temel kavramlarından yararlanır. </a:t>
            </a:r>
          </a:p>
          <a:p>
            <a:pPr marL="457200" lvl="0" indent="-457200">
              <a:lnSpc>
                <a:spcPct val="150000"/>
              </a:lnSpc>
              <a:buFont typeface="+mj-lt"/>
              <a:buAutoNum type="arabicPeriod" startAt="11"/>
            </a:pPr>
            <a:r>
              <a:rPr lang="tr-TR" sz="2000" dirty="0"/>
              <a:t>Katılımın önemine inanır, kişisel ve toplumsal sorunların çözümü için kendine özgü görüşler ileri sürer.</a:t>
            </a:r>
          </a:p>
        </p:txBody>
      </p:sp>
    </p:spTree>
    <p:extLst>
      <p:ext uri="{BB962C8B-B14F-4D97-AF65-F5344CB8AC3E}">
        <p14:creationId xmlns:p14="http://schemas.microsoft.com/office/powerpoint/2010/main" val="415535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i Yer Tutucusu 1">
            <a:extLst>
              <a:ext uri="{FF2B5EF4-FFF2-40B4-BE49-F238E27FC236}">
                <a16:creationId xmlns:a16="http://schemas.microsoft.com/office/drawing/2014/main" id="{D26CA317-0E5E-3349-BFA8-DCB23584A1BB}"/>
              </a:ext>
            </a:extLst>
          </p:cNvPr>
          <p:cNvSpPr>
            <a:spLocks noGrp="1"/>
          </p:cNvSpPr>
          <p:nvPr>
            <p:ph type="dt" sz="half" idx="10"/>
          </p:nvPr>
        </p:nvSpPr>
        <p:spPr>
          <a:xfrm>
            <a:off x="643467" y="6356350"/>
            <a:ext cx="2743200" cy="365125"/>
          </a:xfrm>
        </p:spPr>
        <p:txBody>
          <a:bodyPr>
            <a:normAutofit/>
          </a:bodyPr>
          <a:lstStyle/>
          <a:p>
            <a:pPr>
              <a:spcAft>
                <a:spcPts val="600"/>
              </a:spcAft>
            </a:pPr>
            <a:fld id="{7308C301-C523-9347-BF9C-79B452844204}" type="datetime1">
              <a:rPr lang="tr-TR" smtClean="0"/>
              <a:t>27.03.2020</a:t>
            </a:fld>
            <a:endParaRPr lang="tr-TR"/>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3611D9BA-7BBE-7749-A754-A2E94FE004C9}"/>
              </a:ext>
            </a:extLst>
          </p:cNvPr>
          <p:cNvPicPr>
            <a:picLocks noChangeAspect="1"/>
          </p:cNvPicPr>
          <p:nvPr/>
        </p:nvPicPr>
        <p:blipFill>
          <a:blip r:embed="rId2"/>
          <a:stretch>
            <a:fillRect/>
          </a:stretch>
        </p:blipFill>
        <p:spPr>
          <a:xfrm>
            <a:off x="1984513" y="643467"/>
            <a:ext cx="8222974" cy="5571065"/>
          </a:xfrm>
          <a:prstGeom prst="rect">
            <a:avLst/>
          </a:prstGeom>
          <a:ln>
            <a:noFill/>
          </a:ln>
        </p:spPr>
      </p:pic>
      <p:sp>
        <p:nvSpPr>
          <p:cNvPr id="3" name="Alt Bilgi Yer Tutucusu 2">
            <a:extLst>
              <a:ext uri="{FF2B5EF4-FFF2-40B4-BE49-F238E27FC236}">
                <a16:creationId xmlns:a16="http://schemas.microsoft.com/office/drawing/2014/main" id="{1B7F2FFA-9268-CF4E-A6DA-60C30444DCB8}"/>
              </a:ext>
            </a:extLst>
          </p:cNvPr>
          <p:cNvSpPr>
            <a:spLocks noGrp="1"/>
          </p:cNvSpPr>
          <p:nvPr>
            <p:ph type="ftr" sz="quarter" idx="11"/>
          </p:nvPr>
        </p:nvSpPr>
        <p:spPr>
          <a:xfrm>
            <a:off x="4038600" y="6356350"/>
            <a:ext cx="4114800" cy="365125"/>
          </a:xfrm>
        </p:spPr>
        <p:txBody>
          <a:bodyPr>
            <a:normAutofit fontScale="92500"/>
          </a:bodyPr>
          <a:lstStyle/>
          <a:p>
            <a:pPr>
              <a:spcAft>
                <a:spcPts val="600"/>
              </a:spcAft>
            </a:pPr>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932A8998-F379-9342-AC42-0E76B4C45204}"/>
              </a:ext>
            </a:extLst>
          </p:cNvPr>
          <p:cNvSpPr>
            <a:spLocks noGrp="1"/>
          </p:cNvSpPr>
          <p:nvPr>
            <p:ph type="sldNum" sz="quarter" idx="12"/>
          </p:nvPr>
        </p:nvSpPr>
        <p:spPr>
          <a:xfrm>
            <a:off x="8805333" y="6356350"/>
            <a:ext cx="2743200" cy="365125"/>
          </a:xfrm>
        </p:spPr>
        <p:txBody>
          <a:bodyPr>
            <a:normAutofit/>
          </a:bodyPr>
          <a:lstStyle/>
          <a:p>
            <a:pPr>
              <a:spcAft>
                <a:spcPts val="600"/>
              </a:spcAft>
            </a:pPr>
            <a:fld id="{41F33D86-CA8C-924C-8D4E-0FCA5BB2FA17}" type="slidenum">
              <a:rPr lang="tr-TR" smtClean="0"/>
              <a:pPr>
                <a:spcAft>
                  <a:spcPts val="600"/>
                </a:spcAft>
              </a:pPr>
              <a:t>2</a:t>
            </a:fld>
            <a:endParaRPr lang="tr-TR"/>
          </a:p>
        </p:txBody>
      </p:sp>
    </p:spTree>
    <p:extLst>
      <p:ext uri="{BB962C8B-B14F-4D97-AF65-F5344CB8AC3E}">
        <p14:creationId xmlns:p14="http://schemas.microsoft.com/office/powerpoint/2010/main" val="3505528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947964EE-4BB7-5049-A713-9DC646471B7D}"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20</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4937673" y="402336"/>
            <a:ext cx="2316660" cy="523220"/>
          </a:xfrm>
          <a:prstGeom prst="rect">
            <a:avLst/>
          </a:prstGeom>
          <a:noFill/>
        </p:spPr>
        <p:txBody>
          <a:bodyPr wrap="none" rtlCol="0">
            <a:spAutoFit/>
          </a:bodyPr>
          <a:lstStyle/>
          <a:p>
            <a:pPr algn="ctr"/>
            <a:r>
              <a:rPr lang="tr-TR" sz="2800" dirty="0"/>
              <a:t>Genel Amaçlar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560027"/>
            <a:ext cx="10515600" cy="3276282"/>
          </a:xfrm>
          <a:prstGeom prst="rect">
            <a:avLst/>
          </a:prstGeom>
          <a:noFill/>
        </p:spPr>
        <p:txBody>
          <a:bodyPr wrap="square" rtlCol="0">
            <a:spAutoFit/>
          </a:bodyPr>
          <a:lstStyle/>
          <a:p>
            <a:pPr marL="457200" lvl="0" indent="-457200">
              <a:lnSpc>
                <a:spcPct val="150000"/>
              </a:lnSpc>
              <a:buFont typeface="+mj-lt"/>
              <a:buAutoNum type="arabicPeriod" startAt="15"/>
            </a:pPr>
            <a:r>
              <a:rPr lang="tr-TR" sz="2000" dirty="0"/>
              <a:t>İnsan hakları, ulusal egemenlik, demokrasi, lâiklik, cumhuriyet kavramlarının tarihsel süreçleri ve günümüz Türkiye’si üzerindeki etkilerini kavrayarak, yaşamını demokratik kurallara göre düzenler.</a:t>
            </a:r>
          </a:p>
          <a:p>
            <a:pPr marL="457200" lvl="0" indent="-457200">
              <a:lnSpc>
                <a:spcPct val="150000"/>
              </a:lnSpc>
              <a:buFont typeface="+mj-lt"/>
              <a:buAutoNum type="arabicPeriod" startAt="15"/>
            </a:pPr>
            <a:r>
              <a:rPr lang="tr-TR" sz="2000" dirty="0"/>
              <a:t>Farklı dönem ve mekânlardaki toplumlararası siyasal, sosyal, kültürel ve ekonomik etkileşimi analiz eder. </a:t>
            </a:r>
          </a:p>
          <a:p>
            <a:pPr marL="457200" lvl="0" indent="-457200">
              <a:lnSpc>
                <a:spcPct val="150000"/>
              </a:lnSpc>
              <a:buFont typeface="+mj-lt"/>
              <a:buAutoNum type="arabicPeriod" startAt="15"/>
            </a:pPr>
            <a:r>
              <a:rPr lang="tr-TR" sz="2000" dirty="0"/>
              <a:t>İnsanlığın bir parçası olduğu bilincini taşıyarak, ülkesini ve dünyayı ilgilendiren konulara duyarlılık gösterir.  </a:t>
            </a:r>
          </a:p>
        </p:txBody>
      </p:sp>
    </p:spTree>
    <p:extLst>
      <p:ext uri="{BB962C8B-B14F-4D97-AF65-F5344CB8AC3E}">
        <p14:creationId xmlns:p14="http://schemas.microsoft.com/office/powerpoint/2010/main" val="533409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8EB93C3-DF02-A24A-8868-7B4824DA5EC5}"/>
              </a:ext>
            </a:extLst>
          </p:cNvPr>
          <p:cNvSpPr>
            <a:spLocks noGrp="1"/>
          </p:cNvSpPr>
          <p:nvPr>
            <p:ph type="dt" sz="half" idx="10"/>
          </p:nvPr>
        </p:nvSpPr>
        <p:spPr/>
        <p:txBody>
          <a:bodyPr/>
          <a:lstStyle/>
          <a:p>
            <a:fld id="{F113F0C4-2CAF-1743-888E-46F79AEC8860}" type="datetime1">
              <a:rPr lang="tr-TR" smtClean="0"/>
              <a:t>27.03.2020</a:t>
            </a:fld>
            <a:endParaRPr lang="tr-TR"/>
          </a:p>
        </p:txBody>
      </p:sp>
      <p:sp>
        <p:nvSpPr>
          <p:cNvPr id="3" name="Alt Bilgi Yer Tutucusu 2">
            <a:extLst>
              <a:ext uri="{FF2B5EF4-FFF2-40B4-BE49-F238E27FC236}">
                <a16:creationId xmlns:a16="http://schemas.microsoft.com/office/drawing/2014/main" id="{E0B7EDFB-818A-1B45-8F2D-D623B8F3690C}"/>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61DA38DD-B633-DF40-9B0D-CC21C45508FB}"/>
              </a:ext>
            </a:extLst>
          </p:cNvPr>
          <p:cNvSpPr>
            <a:spLocks noGrp="1"/>
          </p:cNvSpPr>
          <p:nvPr>
            <p:ph type="sldNum" sz="quarter" idx="12"/>
          </p:nvPr>
        </p:nvSpPr>
        <p:spPr/>
        <p:txBody>
          <a:bodyPr/>
          <a:lstStyle/>
          <a:p>
            <a:fld id="{41F33D86-CA8C-924C-8D4E-0FCA5BB2FA17}" type="slidenum">
              <a:rPr lang="tr-TR" smtClean="0"/>
              <a:t>21</a:t>
            </a:fld>
            <a:endParaRPr lang="tr-TR"/>
          </a:p>
        </p:txBody>
      </p:sp>
      <p:sp>
        <p:nvSpPr>
          <p:cNvPr id="6" name="Dikdörtgen 5">
            <a:extLst>
              <a:ext uri="{FF2B5EF4-FFF2-40B4-BE49-F238E27FC236}">
                <a16:creationId xmlns:a16="http://schemas.microsoft.com/office/drawing/2014/main" id="{5F11657E-F6FF-C747-9BFD-5100F6E0548B}"/>
              </a:ext>
            </a:extLst>
          </p:cNvPr>
          <p:cNvSpPr/>
          <p:nvPr/>
        </p:nvSpPr>
        <p:spPr>
          <a:xfrm>
            <a:off x="838200" y="2598003"/>
            <a:ext cx="10515601" cy="830997"/>
          </a:xfrm>
          <a:prstGeom prst="rect">
            <a:avLst/>
          </a:prstGeom>
          <a:noFill/>
        </p:spPr>
        <p:txBody>
          <a:bodyPr wrap="square" lIns="91440" tIns="45720" rIns="91440" bIns="45720">
            <a:spAutoFit/>
          </a:bodyPr>
          <a:lstStyle/>
          <a:p>
            <a:pPr algn="ctr"/>
            <a:r>
              <a:rPr lang="tr-TR" sz="2400" dirty="0">
                <a:ln w="0"/>
                <a:solidFill>
                  <a:schemeClr val="accent1"/>
                </a:solidFill>
                <a:effectLst>
                  <a:outerShdw blurRad="38100" dist="25400" dir="5400000" algn="ctr" rotWithShape="0">
                    <a:srgbClr val="6E747A">
                      <a:alpha val="43000"/>
                    </a:srgbClr>
                  </a:outerShdw>
                </a:effectLst>
              </a:rPr>
              <a:t>Sosyal Bilgiler Öğretim Programının genel amaçlarının Türk Milli Eğitim Sisteminin amaçları ile örtüştüğünü düşünüyor musunuz? </a:t>
            </a:r>
            <a:endParaRPr lang="tr-TR" sz="2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3385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49C3349-F542-CC4C-B29E-51BFAFCC09AB}"/>
              </a:ext>
            </a:extLst>
          </p:cNvPr>
          <p:cNvSpPr>
            <a:spLocks noGrp="1"/>
          </p:cNvSpPr>
          <p:nvPr>
            <p:ph type="dt" sz="half" idx="10"/>
          </p:nvPr>
        </p:nvSpPr>
        <p:spPr/>
        <p:txBody>
          <a:bodyPr/>
          <a:lstStyle/>
          <a:p>
            <a:fld id="{6A8B87BB-5483-D043-8938-48A2BCE1ECD0}" type="datetime1">
              <a:rPr lang="tr-TR" smtClean="0"/>
              <a:t>27.03.2020</a:t>
            </a:fld>
            <a:endParaRPr lang="tr-TR"/>
          </a:p>
        </p:txBody>
      </p:sp>
      <p:sp>
        <p:nvSpPr>
          <p:cNvPr id="3" name="Alt Bilgi Yer Tutucusu 2">
            <a:extLst>
              <a:ext uri="{FF2B5EF4-FFF2-40B4-BE49-F238E27FC236}">
                <a16:creationId xmlns:a16="http://schemas.microsoft.com/office/drawing/2014/main" id="{132A7874-9CC7-6C47-B33C-6C17D0056E87}"/>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FF6BCACB-D8AD-2445-9BBE-D181F96219D6}"/>
              </a:ext>
            </a:extLst>
          </p:cNvPr>
          <p:cNvSpPr>
            <a:spLocks noGrp="1"/>
          </p:cNvSpPr>
          <p:nvPr>
            <p:ph type="sldNum" sz="quarter" idx="12"/>
          </p:nvPr>
        </p:nvSpPr>
        <p:spPr/>
        <p:txBody>
          <a:bodyPr/>
          <a:lstStyle/>
          <a:p>
            <a:fld id="{41F33D86-CA8C-924C-8D4E-0FCA5BB2FA17}" type="slidenum">
              <a:rPr lang="tr-TR" smtClean="0"/>
              <a:t>22</a:t>
            </a:fld>
            <a:endParaRPr lang="tr-TR"/>
          </a:p>
        </p:txBody>
      </p:sp>
      <p:pic>
        <p:nvPicPr>
          <p:cNvPr id="5" name="Resim 4">
            <a:extLst>
              <a:ext uri="{FF2B5EF4-FFF2-40B4-BE49-F238E27FC236}">
                <a16:creationId xmlns:a16="http://schemas.microsoft.com/office/drawing/2014/main" id="{5F2CDAF8-1729-934F-A033-319E6B3028C8}"/>
              </a:ext>
            </a:extLst>
          </p:cNvPr>
          <p:cNvPicPr>
            <a:picLocks noChangeAspect="1"/>
          </p:cNvPicPr>
          <p:nvPr/>
        </p:nvPicPr>
        <p:blipFill>
          <a:blip r:embed="rId2"/>
          <a:stretch>
            <a:fillRect/>
          </a:stretch>
        </p:blipFill>
        <p:spPr>
          <a:xfrm>
            <a:off x="1638300" y="300038"/>
            <a:ext cx="8915400" cy="5829300"/>
          </a:xfrm>
          <a:prstGeom prst="rect">
            <a:avLst/>
          </a:prstGeom>
        </p:spPr>
      </p:pic>
    </p:spTree>
    <p:extLst>
      <p:ext uri="{BB962C8B-B14F-4D97-AF65-F5344CB8AC3E}">
        <p14:creationId xmlns:p14="http://schemas.microsoft.com/office/powerpoint/2010/main" val="1583076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094B3F1-4B98-C240-B418-A423896BAA95}"/>
              </a:ext>
            </a:extLst>
          </p:cNvPr>
          <p:cNvSpPr>
            <a:spLocks noGrp="1"/>
          </p:cNvSpPr>
          <p:nvPr>
            <p:ph type="dt" sz="half" idx="10"/>
          </p:nvPr>
        </p:nvSpPr>
        <p:spPr/>
        <p:txBody>
          <a:bodyPr/>
          <a:lstStyle/>
          <a:p>
            <a:fld id="{CE7EEA9C-5E15-2045-8E9C-7486DA4D5D7B}" type="datetime1">
              <a:rPr lang="tr-TR" smtClean="0"/>
              <a:t>27.03.2020</a:t>
            </a:fld>
            <a:endParaRPr lang="tr-TR"/>
          </a:p>
        </p:txBody>
      </p:sp>
      <p:sp>
        <p:nvSpPr>
          <p:cNvPr id="3" name="Alt Bilgi Yer Tutucusu 2">
            <a:extLst>
              <a:ext uri="{FF2B5EF4-FFF2-40B4-BE49-F238E27FC236}">
                <a16:creationId xmlns:a16="http://schemas.microsoft.com/office/drawing/2014/main" id="{C8842EE8-9064-AA49-BBE4-0CACF2FEE276}"/>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7F3E3419-7F37-2241-B53A-3CFE235A9256}"/>
              </a:ext>
            </a:extLst>
          </p:cNvPr>
          <p:cNvSpPr>
            <a:spLocks noGrp="1"/>
          </p:cNvSpPr>
          <p:nvPr>
            <p:ph type="sldNum" sz="quarter" idx="12"/>
          </p:nvPr>
        </p:nvSpPr>
        <p:spPr/>
        <p:txBody>
          <a:bodyPr/>
          <a:lstStyle/>
          <a:p>
            <a:fld id="{41F33D86-CA8C-924C-8D4E-0FCA5BB2FA17}" type="slidenum">
              <a:rPr lang="tr-TR" smtClean="0"/>
              <a:t>23</a:t>
            </a:fld>
            <a:endParaRPr lang="tr-TR"/>
          </a:p>
        </p:txBody>
      </p:sp>
      <p:pic>
        <p:nvPicPr>
          <p:cNvPr id="5" name="Resim 4">
            <a:extLst>
              <a:ext uri="{FF2B5EF4-FFF2-40B4-BE49-F238E27FC236}">
                <a16:creationId xmlns:a16="http://schemas.microsoft.com/office/drawing/2014/main" id="{C3194B4B-3EC1-9143-B88B-D4E9483E5131}"/>
              </a:ext>
            </a:extLst>
          </p:cNvPr>
          <p:cNvPicPr>
            <a:picLocks noChangeAspect="1"/>
          </p:cNvPicPr>
          <p:nvPr/>
        </p:nvPicPr>
        <p:blipFill>
          <a:blip r:embed="rId2"/>
          <a:stretch>
            <a:fillRect/>
          </a:stretch>
        </p:blipFill>
        <p:spPr>
          <a:xfrm>
            <a:off x="1835150" y="252412"/>
            <a:ext cx="8521700" cy="5981700"/>
          </a:xfrm>
          <a:prstGeom prst="rect">
            <a:avLst/>
          </a:prstGeom>
        </p:spPr>
      </p:pic>
    </p:spTree>
    <p:extLst>
      <p:ext uri="{BB962C8B-B14F-4D97-AF65-F5344CB8AC3E}">
        <p14:creationId xmlns:p14="http://schemas.microsoft.com/office/powerpoint/2010/main" val="1918373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AE50FFF-14DB-5D42-BE48-1662DE12606F}"/>
              </a:ext>
            </a:extLst>
          </p:cNvPr>
          <p:cNvSpPr>
            <a:spLocks noGrp="1"/>
          </p:cNvSpPr>
          <p:nvPr>
            <p:ph type="dt" sz="half" idx="10"/>
          </p:nvPr>
        </p:nvSpPr>
        <p:spPr/>
        <p:txBody>
          <a:bodyPr/>
          <a:lstStyle/>
          <a:p>
            <a:fld id="{109E2F87-0954-234C-91A6-F683FE86C38A}" type="datetime1">
              <a:rPr lang="tr-TR" smtClean="0"/>
              <a:t>27.03.2020</a:t>
            </a:fld>
            <a:endParaRPr lang="tr-TR"/>
          </a:p>
        </p:txBody>
      </p:sp>
      <p:sp>
        <p:nvSpPr>
          <p:cNvPr id="3" name="Alt Bilgi Yer Tutucusu 2">
            <a:extLst>
              <a:ext uri="{FF2B5EF4-FFF2-40B4-BE49-F238E27FC236}">
                <a16:creationId xmlns:a16="http://schemas.microsoft.com/office/drawing/2014/main" id="{C99FACB9-8BB4-EC4A-B9A3-0BA8959E10C7}"/>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413C90DE-6069-134A-8B5B-7FF1E53A0FD3}"/>
              </a:ext>
            </a:extLst>
          </p:cNvPr>
          <p:cNvSpPr>
            <a:spLocks noGrp="1"/>
          </p:cNvSpPr>
          <p:nvPr>
            <p:ph type="sldNum" sz="quarter" idx="12"/>
          </p:nvPr>
        </p:nvSpPr>
        <p:spPr/>
        <p:txBody>
          <a:bodyPr/>
          <a:lstStyle/>
          <a:p>
            <a:fld id="{41F33D86-CA8C-924C-8D4E-0FCA5BB2FA17}" type="slidenum">
              <a:rPr lang="tr-TR" smtClean="0"/>
              <a:t>24</a:t>
            </a:fld>
            <a:endParaRPr lang="tr-TR"/>
          </a:p>
        </p:txBody>
      </p:sp>
      <p:pic>
        <p:nvPicPr>
          <p:cNvPr id="5" name="Resim 4">
            <a:extLst>
              <a:ext uri="{FF2B5EF4-FFF2-40B4-BE49-F238E27FC236}">
                <a16:creationId xmlns:a16="http://schemas.microsoft.com/office/drawing/2014/main" id="{934026F5-20CC-B64B-8EEE-19F94104DE67}"/>
              </a:ext>
            </a:extLst>
          </p:cNvPr>
          <p:cNvPicPr>
            <a:picLocks noChangeAspect="1"/>
          </p:cNvPicPr>
          <p:nvPr/>
        </p:nvPicPr>
        <p:blipFill>
          <a:blip r:embed="rId2"/>
          <a:stretch>
            <a:fillRect/>
          </a:stretch>
        </p:blipFill>
        <p:spPr>
          <a:xfrm>
            <a:off x="1894562" y="982794"/>
            <a:ext cx="8402875" cy="4892411"/>
          </a:xfrm>
          <a:prstGeom prst="rect">
            <a:avLst/>
          </a:prstGeom>
        </p:spPr>
      </p:pic>
    </p:spTree>
    <p:extLst>
      <p:ext uri="{BB962C8B-B14F-4D97-AF65-F5344CB8AC3E}">
        <p14:creationId xmlns:p14="http://schemas.microsoft.com/office/powerpoint/2010/main" val="252521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FB42216-E634-3446-B25C-B0357BE7D78C}"/>
              </a:ext>
            </a:extLst>
          </p:cNvPr>
          <p:cNvSpPr>
            <a:spLocks noGrp="1"/>
          </p:cNvSpPr>
          <p:nvPr>
            <p:ph type="dt" sz="half" idx="10"/>
          </p:nvPr>
        </p:nvSpPr>
        <p:spPr/>
        <p:txBody>
          <a:bodyPr/>
          <a:lstStyle/>
          <a:p>
            <a:fld id="{AF09C514-0448-A64D-BDC4-08B46F6D22D1}" type="datetime1">
              <a:rPr lang="tr-TR" smtClean="0"/>
              <a:t>27.03.2020</a:t>
            </a:fld>
            <a:endParaRPr lang="tr-TR"/>
          </a:p>
        </p:txBody>
      </p:sp>
      <p:sp>
        <p:nvSpPr>
          <p:cNvPr id="3" name="Alt Bilgi Yer Tutucusu 2">
            <a:extLst>
              <a:ext uri="{FF2B5EF4-FFF2-40B4-BE49-F238E27FC236}">
                <a16:creationId xmlns:a16="http://schemas.microsoft.com/office/drawing/2014/main" id="{FACD91D5-57BD-C241-BEBB-F76AA3EC1678}"/>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63FEB21B-7601-8447-9A74-614419473BCA}"/>
              </a:ext>
            </a:extLst>
          </p:cNvPr>
          <p:cNvSpPr>
            <a:spLocks noGrp="1"/>
          </p:cNvSpPr>
          <p:nvPr>
            <p:ph type="sldNum" sz="quarter" idx="12"/>
          </p:nvPr>
        </p:nvSpPr>
        <p:spPr/>
        <p:txBody>
          <a:bodyPr/>
          <a:lstStyle/>
          <a:p>
            <a:fld id="{41F33D86-CA8C-924C-8D4E-0FCA5BB2FA17}" type="slidenum">
              <a:rPr lang="tr-TR" smtClean="0"/>
              <a:t>25</a:t>
            </a:fld>
            <a:endParaRPr lang="tr-TR"/>
          </a:p>
        </p:txBody>
      </p:sp>
      <p:pic>
        <p:nvPicPr>
          <p:cNvPr id="5" name="Resim 4">
            <a:extLst>
              <a:ext uri="{FF2B5EF4-FFF2-40B4-BE49-F238E27FC236}">
                <a16:creationId xmlns:a16="http://schemas.microsoft.com/office/drawing/2014/main" id="{A8AC6429-A9FA-2340-AEFD-25E774B51D26}"/>
              </a:ext>
            </a:extLst>
          </p:cNvPr>
          <p:cNvPicPr>
            <a:picLocks noChangeAspect="1"/>
          </p:cNvPicPr>
          <p:nvPr/>
        </p:nvPicPr>
        <p:blipFill>
          <a:blip r:embed="rId2"/>
          <a:stretch>
            <a:fillRect/>
          </a:stretch>
        </p:blipFill>
        <p:spPr>
          <a:xfrm>
            <a:off x="1614489" y="657225"/>
            <a:ext cx="9121036" cy="5449148"/>
          </a:xfrm>
          <a:prstGeom prst="rect">
            <a:avLst/>
          </a:prstGeom>
        </p:spPr>
      </p:pic>
    </p:spTree>
    <p:extLst>
      <p:ext uri="{BB962C8B-B14F-4D97-AF65-F5344CB8AC3E}">
        <p14:creationId xmlns:p14="http://schemas.microsoft.com/office/powerpoint/2010/main" val="301831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FA493F5-FF08-DD48-83CA-D7A4AB5CC6FA}"/>
              </a:ext>
            </a:extLst>
          </p:cNvPr>
          <p:cNvSpPr>
            <a:spLocks noGrp="1"/>
          </p:cNvSpPr>
          <p:nvPr>
            <p:ph type="dt" sz="half" idx="10"/>
          </p:nvPr>
        </p:nvSpPr>
        <p:spPr/>
        <p:txBody>
          <a:bodyPr/>
          <a:lstStyle/>
          <a:p>
            <a:fld id="{7D18484E-9A97-C247-B93E-A88327396CC5}" type="datetime1">
              <a:rPr lang="tr-TR" smtClean="0"/>
              <a:t>27.03.2020</a:t>
            </a:fld>
            <a:endParaRPr lang="tr-TR"/>
          </a:p>
        </p:txBody>
      </p:sp>
      <p:sp>
        <p:nvSpPr>
          <p:cNvPr id="3" name="Alt Bilgi Yer Tutucusu 2">
            <a:extLst>
              <a:ext uri="{FF2B5EF4-FFF2-40B4-BE49-F238E27FC236}">
                <a16:creationId xmlns:a16="http://schemas.microsoft.com/office/drawing/2014/main" id="{29D7A7CF-B3E8-7E46-9119-2E3C3687FC0C}"/>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63128909-C9F2-9C4C-8B83-D71F9573BA36}"/>
              </a:ext>
            </a:extLst>
          </p:cNvPr>
          <p:cNvSpPr>
            <a:spLocks noGrp="1"/>
          </p:cNvSpPr>
          <p:nvPr>
            <p:ph type="sldNum" sz="quarter" idx="12"/>
          </p:nvPr>
        </p:nvSpPr>
        <p:spPr/>
        <p:txBody>
          <a:bodyPr/>
          <a:lstStyle/>
          <a:p>
            <a:fld id="{41F33D86-CA8C-924C-8D4E-0FCA5BB2FA17}" type="slidenum">
              <a:rPr lang="tr-TR" smtClean="0"/>
              <a:t>26</a:t>
            </a:fld>
            <a:endParaRPr lang="tr-TR"/>
          </a:p>
        </p:txBody>
      </p:sp>
      <p:pic>
        <p:nvPicPr>
          <p:cNvPr id="5" name="Resim 4">
            <a:extLst>
              <a:ext uri="{FF2B5EF4-FFF2-40B4-BE49-F238E27FC236}">
                <a16:creationId xmlns:a16="http://schemas.microsoft.com/office/drawing/2014/main" id="{59CBD6A1-9BD3-6C41-A614-F27151F36460}"/>
              </a:ext>
            </a:extLst>
          </p:cNvPr>
          <p:cNvPicPr>
            <a:picLocks noChangeAspect="1"/>
          </p:cNvPicPr>
          <p:nvPr/>
        </p:nvPicPr>
        <p:blipFill>
          <a:blip r:embed="rId2"/>
          <a:stretch>
            <a:fillRect/>
          </a:stretch>
        </p:blipFill>
        <p:spPr>
          <a:xfrm>
            <a:off x="1404543" y="115887"/>
            <a:ext cx="9382914" cy="6089650"/>
          </a:xfrm>
          <a:prstGeom prst="rect">
            <a:avLst/>
          </a:prstGeom>
        </p:spPr>
      </p:pic>
    </p:spTree>
    <p:extLst>
      <p:ext uri="{BB962C8B-B14F-4D97-AF65-F5344CB8AC3E}">
        <p14:creationId xmlns:p14="http://schemas.microsoft.com/office/powerpoint/2010/main" val="3579955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8EB93C3-DF02-A24A-8868-7B4824DA5EC5}"/>
              </a:ext>
            </a:extLst>
          </p:cNvPr>
          <p:cNvSpPr>
            <a:spLocks noGrp="1"/>
          </p:cNvSpPr>
          <p:nvPr>
            <p:ph type="dt" sz="half" idx="10"/>
          </p:nvPr>
        </p:nvSpPr>
        <p:spPr/>
        <p:txBody>
          <a:bodyPr/>
          <a:lstStyle/>
          <a:p>
            <a:fld id="{F113F0C4-2CAF-1743-888E-46F79AEC8860}" type="datetime1">
              <a:rPr lang="tr-TR" smtClean="0"/>
              <a:t>27.03.2020</a:t>
            </a:fld>
            <a:endParaRPr lang="tr-TR"/>
          </a:p>
        </p:txBody>
      </p:sp>
      <p:sp>
        <p:nvSpPr>
          <p:cNvPr id="3" name="Alt Bilgi Yer Tutucusu 2">
            <a:extLst>
              <a:ext uri="{FF2B5EF4-FFF2-40B4-BE49-F238E27FC236}">
                <a16:creationId xmlns:a16="http://schemas.microsoft.com/office/drawing/2014/main" id="{E0B7EDFB-818A-1B45-8F2D-D623B8F3690C}"/>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61DA38DD-B633-DF40-9B0D-CC21C45508FB}"/>
              </a:ext>
            </a:extLst>
          </p:cNvPr>
          <p:cNvSpPr>
            <a:spLocks noGrp="1"/>
          </p:cNvSpPr>
          <p:nvPr>
            <p:ph type="sldNum" sz="quarter" idx="12"/>
          </p:nvPr>
        </p:nvSpPr>
        <p:spPr/>
        <p:txBody>
          <a:bodyPr/>
          <a:lstStyle/>
          <a:p>
            <a:fld id="{41F33D86-CA8C-924C-8D4E-0FCA5BB2FA17}" type="slidenum">
              <a:rPr lang="tr-TR" smtClean="0"/>
              <a:t>27</a:t>
            </a:fld>
            <a:endParaRPr lang="tr-TR"/>
          </a:p>
        </p:txBody>
      </p:sp>
      <p:sp>
        <p:nvSpPr>
          <p:cNvPr id="6" name="Dikdörtgen 5">
            <a:extLst>
              <a:ext uri="{FF2B5EF4-FFF2-40B4-BE49-F238E27FC236}">
                <a16:creationId xmlns:a16="http://schemas.microsoft.com/office/drawing/2014/main" id="{5F11657E-F6FF-C747-9BFD-5100F6E0548B}"/>
              </a:ext>
            </a:extLst>
          </p:cNvPr>
          <p:cNvSpPr/>
          <p:nvPr/>
        </p:nvSpPr>
        <p:spPr>
          <a:xfrm>
            <a:off x="838200" y="3013501"/>
            <a:ext cx="10515601" cy="830997"/>
          </a:xfrm>
          <a:prstGeom prst="rect">
            <a:avLst/>
          </a:prstGeom>
          <a:noFill/>
        </p:spPr>
        <p:txBody>
          <a:bodyPr wrap="square" lIns="91440" tIns="45720" rIns="91440" bIns="45720">
            <a:spAutoFit/>
          </a:bodyPr>
          <a:lstStyle/>
          <a:p>
            <a:pPr algn="ctr"/>
            <a:r>
              <a:rPr lang="tr-TR" sz="2400" dirty="0">
                <a:ln w="0"/>
                <a:solidFill>
                  <a:schemeClr val="accent1"/>
                </a:solidFill>
                <a:effectLst>
                  <a:outerShdw blurRad="38100" dist="25400" dir="5400000" algn="ctr" rotWithShape="0">
                    <a:srgbClr val="6E747A">
                      <a:alpha val="43000"/>
                    </a:srgbClr>
                  </a:outerShdw>
                </a:effectLst>
              </a:rPr>
              <a:t>Sosyal Bilgiler Öğretim Programının Analizi – 1 </a:t>
            </a:r>
          </a:p>
          <a:p>
            <a:pPr algn="ctr"/>
            <a:r>
              <a:rPr lang="tr-TR" sz="2400" b="0" cap="none" spc="0" dirty="0">
                <a:ln w="0"/>
                <a:solidFill>
                  <a:schemeClr val="accent1"/>
                </a:solidFill>
                <a:effectLst>
                  <a:outerShdw blurRad="38100" dist="25400" dir="5400000" algn="ctr" rotWithShape="0">
                    <a:srgbClr val="6E747A">
                      <a:alpha val="43000"/>
                    </a:srgbClr>
                  </a:outerShdw>
                </a:effectLst>
              </a:rPr>
              <a:t>Sunumuna ilişkin olarak sormak istediğiniz soru var mıdır?</a:t>
            </a:r>
          </a:p>
        </p:txBody>
      </p:sp>
    </p:spTree>
    <p:extLst>
      <p:ext uri="{BB962C8B-B14F-4D97-AF65-F5344CB8AC3E}">
        <p14:creationId xmlns:p14="http://schemas.microsoft.com/office/powerpoint/2010/main" val="65592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8EB93C3-DF02-A24A-8868-7B4824DA5EC5}"/>
              </a:ext>
            </a:extLst>
          </p:cNvPr>
          <p:cNvSpPr>
            <a:spLocks noGrp="1"/>
          </p:cNvSpPr>
          <p:nvPr>
            <p:ph type="dt" sz="half" idx="10"/>
          </p:nvPr>
        </p:nvSpPr>
        <p:spPr/>
        <p:txBody>
          <a:bodyPr/>
          <a:lstStyle/>
          <a:p>
            <a:fld id="{F113F0C4-2CAF-1743-888E-46F79AEC8860}" type="datetime1">
              <a:rPr lang="tr-TR" smtClean="0"/>
              <a:t>27.03.2020</a:t>
            </a:fld>
            <a:endParaRPr lang="tr-TR"/>
          </a:p>
        </p:txBody>
      </p:sp>
      <p:sp>
        <p:nvSpPr>
          <p:cNvPr id="3" name="Alt Bilgi Yer Tutucusu 2">
            <a:extLst>
              <a:ext uri="{FF2B5EF4-FFF2-40B4-BE49-F238E27FC236}">
                <a16:creationId xmlns:a16="http://schemas.microsoft.com/office/drawing/2014/main" id="{E0B7EDFB-818A-1B45-8F2D-D623B8F3690C}"/>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61DA38DD-B633-DF40-9B0D-CC21C45508FB}"/>
              </a:ext>
            </a:extLst>
          </p:cNvPr>
          <p:cNvSpPr>
            <a:spLocks noGrp="1"/>
          </p:cNvSpPr>
          <p:nvPr>
            <p:ph type="sldNum" sz="quarter" idx="12"/>
          </p:nvPr>
        </p:nvSpPr>
        <p:spPr/>
        <p:txBody>
          <a:bodyPr/>
          <a:lstStyle/>
          <a:p>
            <a:fld id="{41F33D86-CA8C-924C-8D4E-0FCA5BB2FA17}" type="slidenum">
              <a:rPr lang="tr-TR" smtClean="0"/>
              <a:t>28</a:t>
            </a:fld>
            <a:endParaRPr lang="tr-TR"/>
          </a:p>
        </p:txBody>
      </p:sp>
      <p:sp>
        <p:nvSpPr>
          <p:cNvPr id="6" name="Dikdörtgen 5">
            <a:extLst>
              <a:ext uri="{FF2B5EF4-FFF2-40B4-BE49-F238E27FC236}">
                <a16:creationId xmlns:a16="http://schemas.microsoft.com/office/drawing/2014/main" id="{5F11657E-F6FF-C747-9BFD-5100F6E0548B}"/>
              </a:ext>
            </a:extLst>
          </p:cNvPr>
          <p:cNvSpPr/>
          <p:nvPr/>
        </p:nvSpPr>
        <p:spPr>
          <a:xfrm>
            <a:off x="838200" y="4323317"/>
            <a:ext cx="10515601" cy="461665"/>
          </a:xfrm>
          <a:prstGeom prst="rect">
            <a:avLst/>
          </a:prstGeom>
          <a:noFill/>
        </p:spPr>
        <p:txBody>
          <a:bodyPr wrap="square" lIns="91440" tIns="45720" rIns="91440" bIns="45720">
            <a:spAutoFit/>
          </a:bodyPr>
          <a:lstStyle/>
          <a:p>
            <a:pPr algn="r"/>
            <a:r>
              <a:rPr lang="tr-TR" sz="2400" dirty="0">
                <a:ln w="0"/>
                <a:solidFill>
                  <a:schemeClr val="accent1"/>
                </a:solidFill>
                <a:effectLst>
                  <a:outerShdw blurRad="38100" dist="25400" dir="5400000" algn="ctr" rotWithShape="0">
                    <a:srgbClr val="6E747A">
                      <a:alpha val="43000"/>
                    </a:srgbClr>
                  </a:outerShdw>
                </a:effectLst>
              </a:rPr>
              <a:t>Dinlediğiniz için teşekkürler, sağlıklı günler …</a:t>
            </a:r>
            <a:endParaRPr lang="tr-TR" sz="2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82562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35193996-1A54-524A-AFCB-36077FB0E36B}"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3</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4503420" y="402336"/>
            <a:ext cx="3185167" cy="523220"/>
          </a:xfrm>
          <a:prstGeom prst="rect">
            <a:avLst/>
          </a:prstGeom>
          <a:noFill/>
        </p:spPr>
        <p:txBody>
          <a:bodyPr wrap="none" rtlCol="0">
            <a:spAutoFit/>
          </a:bodyPr>
          <a:lstStyle/>
          <a:p>
            <a:pPr algn="ctr"/>
            <a:r>
              <a:rPr lang="tr-TR" sz="2800" dirty="0"/>
              <a:t>Programın Bölümleri</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594239"/>
            <a:ext cx="10515600" cy="4093428"/>
          </a:xfrm>
          <a:prstGeom prst="rect">
            <a:avLst/>
          </a:prstGeom>
          <a:noFill/>
        </p:spPr>
        <p:txBody>
          <a:bodyPr wrap="square" rtlCol="0">
            <a:spAutoFit/>
          </a:bodyPr>
          <a:lstStyle/>
          <a:p>
            <a:pPr marL="457200" indent="-457200">
              <a:buAutoNum type="arabicPeriod"/>
            </a:pPr>
            <a:r>
              <a:rPr lang="tr-TR" sz="2000" dirty="0"/>
              <a:t>Türk Milli Eğitimi’nin Genel Amaçları – Programın Uygulanması İle İlgili Açıklamalar – Genel Amaçlar – Üniteler ve Süreler</a:t>
            </a:r>
          </a:p>
          <a:p>
            <a:pPr marL="457200" indent="-457200">
              <a:buAutoNum type="arabicPeriod"/>
            </a:pPr>
            <a:r>
              <a:rPr lang="tr-TR" sz="2000" dirty="0"/>
              <a:t>Programın Vizyonu – Temel Yaklaşımı – Programın Yapısı (Beceriler-Kavramlar-Değerler-Öğrenme Alanları – Öğrenme-Öğretme Süreçleri ve Öğretmenin Rolü</a:t>
            </a:r>
          </a:p>
          <a:p>
            <a:pPr marL="457200" indent="-457200">
              <a:buAutoNum type="arabicPeriod"/>
            </a:pPr>
            <a:r>
              <a:rPr lang="tr-TR" sz="2000" dirty="0"/>
              <a:t>Kazanımlar – Etkinlik Örnekleri – Kazanım Açıklamaları</a:t>
            </a:r>
          </a:p>
          <a:p>
            <a:pPr marL="457200" indent="-457200">
              <a:buAutoNum type="arabicPeriod"/>
            </a:pPr>
            <a:r>
              <a:rPr lang="tr-TR" sz="2000" dirty="0"/>
              <a:t>Kazanımlar İle Eşleşen Ara Disiplin Kazanımları</a:t>
            </a:r>
          </a:p>
          <a:p>
            <a:pPr marL="457200" indent="-457200">
              <a:buAutoNum type="arabicPeriod"/>
            </a:pPr>
            <a:r>
              <a:rPr lang="tr-TR" sz="2000" dirty="0"/>
              <a:t>Atatürkçülük İle İlgili Konu ve Kazanımlar</a:t>
            </a:r>
          </a:p>
          <a:p>
            <a:pPr marL="457200" indent="-457200">
              <a:buAutoNum type="arabicPeriod"/>
            </a:pPr>
            <a:r>
              <a:rPr lang="tr-TR" sz="2000" dirty="0"/>
              <a:t>Sosyal Bilgiler Eğitiminde Ölçme ve Değerlendirme (Öz Değerlendirme – Tutum Ölçekleri – Performans Görevleri – Dereceli Puanlama Anahtarları – Açık Uçlu Soru – Kavram Haritaları – Proje</a:t>
            </a:r>
          </a:p>
          <a:p>
            <a:pPr marL="457200" indent="-457200">
              <a:buAutoNum type="arabicPeriod"/>
            </a:pPr>
            <a:r>
              <a:rPr lang="tr-TR" sz="2000" dirty="0"/>
              <a:t>Müze İle Eğitim</a:t>
            </a:r>
          </a:p>
          <a:p>
            <a:pPr marL="457200" indent="-457200">
              <a:buAutoNum type="arabicPeriod"/>
            </a:pPr>
            <a:r>
              <a:rPr lang="tr-TR" sz="2000" dirty="0"/>
              <a:t>Öğrenme-Öğretme Süreçlerinde Gazete </a:t>
            </a:r>
            <a:r>
              <a:rPr lang="tr-TR" sz="2000" dirty="0" err="1"/>
              <a:t>Küpürlerinden</a:t>
            </a:r>
            <a:r>
              <a:rPr lang="tr-TR" sz="2000" dirty="0"/>
              <a:t> Yararlanma</a:t>
            </a:r>
          </a:p>
          <a:p>
            <a:pPr marL="457200" indent="-457200">
              <a:buAutoNum type="arabicPeriod"/>
            </a:pPr>
            <a:r>
              <a:rPr lang="tr-TR" sz="2000" dirty="0"/>
              <a:t>Kaynakça ve Sözlük</a:t>
            </a:r>
          </a:p>
        </p:txBody>
      </p:sp>
    </p:spTree>
    <p:extLst>
      <p:ext uri="{BB962C8B-B14F-4D97-AF65-F5344CB8AC3E}">
        <p14:creationId xmlns:p14="http://schemas.microsoft.com/office/powerpoint/2010/main" val="405194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8EB93C3-DF02-A24A-8868-7B4824DA5EC5}"/>
              </a:ext>
            </a:extLst>
          </p:cNvPr>
          <p:cNvSpPr>
            <a:spLocks noGrp="1"/>
          </p:cNvSpPr>
          <p:nvPr>
            <p:ph type="dt" sz="half" idx="10"/>
          </p:nvPr>
        </p:nvSpPr>
        <p:spPr/>
        <p:txBody>
          <a:bodyPr/>
          <a:lstStyle/>
          <a:p>
            <a:fld id="{F113F0C4-2CAF-1743-888E-46F79AEC8860}" type="datetime1">
              <a:rPr lang="tr-TR" smtClean="0"/>
              <a:t>27.03.2020</a:t>
            </a:fld>
            <a:endParaRPr lang="tr-TR"/>
          </a:p>
        </p:txBody>
      </p:sp>
      <p:sp>
        <p:nvSpPr>
          <p:cNvPr id="3" name="Alt Bilgi Yer Tutucusu 2">
            <a:extLst>
              <a:ext uri="{FF2B5EF4-FFF2-40B4-BE49-F238E27FC236}">
                <a16:creationId xmlns:a16="http://schemas.microsoft.com/office/drawing/2014/main" id="{E0B7EDFB-818A-1B45-8F2D-D623B8F3690C}"/>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61DA38DD-B633-DF40-9B0D-CC21C45508FB}"/>
              </a:ext>
            </a:extLst>
          </p:cNvPr>
          <p:cNvSpPr>
            <a:spLocks noGrp="1"/>
          </p:cNvSpPr>
          <p:nvPr>
            <p:ph type="sldNum" sz="quarter" idx="12"/>
          </p:nvPr>
        </p:nvSpPr>
        <p:spPr/>
        <p:txBody>
          <a:bodyPr/>
          <a:lstStyle/>
          <a:p>
            <a:fld id="{41F33D86-CA8C-924C-8D4E-0FCA5BB2FA17}" type="slidenum">
              <a:rPr lang="tr-TR" smtClean="0"/>
              <a:t>4</a:t>
            </a:fld>
            <a:endParaRPr lang="tr-TR"/>
          </a:p>
        </p:txBody>
      </p:sp>
      <p:pic>
        <p:nvPicPr>
          <p:cNvPr id="5" name="Resim 4">
            <a:extLst>
              <a:ext uri="{FF2B5EF4-FFF2-40B4-BE49-F238E27FC236}">
                <a16:creationId xmlns:a16="http://schemas.microsoft.com/office/drawing/2014/main" id="{BFA5C564-B26E-D245-940D-18EAC6D990C7}"/>
              </a:ext>
            </a:extLst>
          </p:cNvPr>
          <p:cNvPicPr>
            <a:picLocks noChangeAspect="1"/>
          </p:cNvPicPr>
          <p:nvPr/>
        </p:nvPicPr>
        <p:blipFill>
          <a:blip r:embed="rId3"/>
          <a:stretch>
            <a:fillRect/>
          </a:stretch>
        </p:blipFill>
        <p:spPr>
          <a:xfrm>
            <a:off x="1277106" y="136525"/>
            <a:ext cx="4435593" cy="5842000"/>
          </a:xfrm>
          <a:prstGeom prst="rect">
            <a:avLst/>
          </a:prstGeom>
        </p:spPr>
      </p:pic>
      <p:sp>
        <p:nvSpPr>
          <p:cNvPr id="6" name="Dikdörtgen 5">
            <a:extLst>
              <a:ext uri="{FF2B5EF4-FFF2-40B4-BE49-F238E27FC236}">
                <a16:creationId xmlns:a16="http://schemas.microsoft.com/office/drawing/2014/main" id="{5F11657E-F6FF-C747-9BFD-5100F6E0548B}"/>
              </a:ext>
            </a:extLst>
          </p:cNvPr>
          <p:cNvSpPr/>
          <p:nvPr/>
        </p:nvSpPr>
        <p:spPr>
          <a:xfrm>
            <a:off x="5973805" y="2457360"/>
            <a:ext cx="5802184" cy="1200329"/>
          </a:xfrm>
          <a:prstGeom prst="rect">
            <a:avLst/>
          </a:prstGeom>
          <a:noFill/>
        </p:spPr>
        <p:txBody>
          <a:bodyPr wrap="square" lIns="91440" tIns="45720" rIns="91440" bIns="45720">
            <a:spAutoFit/>
          </a:bodyPr>
          <a:lstStyle/>
          <a:p>
            <a:pPr algn="ctr"/>
            <a:r>
              <a:rPr lang="tr-TR" sz="2400" dirty="0">
                <a:ln w="0"/>
                <a:solidFill>
                  <a:schemeClr val="accent1"/>
                </a:solidFill>
                <a:effectLst>
                  <a:outerShdw blurRad="38100" dist="25400" dir="5400000" algn="ctr" rotWithShape="0">
                    <a:srgbClr val="6E747A">
                      <a:alpha val="43000"/>
                    </a:srgbClr>
                  </a:outerShdw>
                </a:effectLst>
              </a:rPr>
              <a:t>2018 ile 2005 sosyal bilgiler öğretim programlarını biçimsel olarak karşılaştırdığınızda neler söyleyebilirsiniz?</a:t>
            </a:r>
            <a:endParaRPr lang="tr-TR" sz="2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3340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8DD9A34D-2534-2544-8D29-57C3A4C1AEEC}"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5</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332723"/>
            <a:ext cx="10515600" cy="5122941"/>
          </a:xfrm>
          <a:prstGeom prst="rect">
            <a:avLst/>
          </a:prstGeom>
          <a:noFill/>
        </p:spPr>
        <p:txBody>
          <a:bodyPr wrap="square" rtlCol="0">
            <a:spAutoFit/>
          </a:bodyPr>
          <a:lstStyle/>
          <a:p>
            <a:pPr>
              <a:lnSpc>
                <a:spcPct val="150000"/>
              </a:lnSpc>
            </a:pPr>
            <a:r>
              <a:rPr lang="tr-TR" sz="2000" b="1" dirty="0"/>
              <a:t>Bu dersin eğitim ve öğretiminde;</a:t>
            </a:r>
            <a:endParaRPr lang="tr-TR" sz="2000" dirty="0"/>
          </a:p>
          <a:p>
            <a:pPr lvl="0">
              <a:lnSpc>
                <a:spcPct val="150000"/>
              </a:lnSpc>
            </a:pPr>
            <a:r>
              <a:rPr lang="tr-TR" sz="2000" dirty="0"/>
              <a:t>1. Etkili ve sorumlu Türk vatandaşı yetiştirmek amacıyla tasarlanmış Sosyal Bilgiler üniteleri; tarih, coğrafya, ekonomi, sosyoloji, antropoloji, psikoloji, felsefe, siyaset bilimi ve hukuk gibi sosyal bilimler ve vatandaşlık bilgisi açılarından çok yönlü olarak ele alınmaktadır. Öğretmen de konuları çok yönlü olarak işlemelidir. Örneğin, Türkiye’nin coğrafî bölgeleri ele alınırken, Millî Mücadele yıllarında bu bölgedeki faaliyetlere yer verilerek, coğrafya, tarih ve vatandaşlık konuları ile ilişkilendirilerek, millî bilinç ve tarih duyarlılığı oluşturulmaya çalışılmalıdır. Benzer şekilde edebî ürünler ve yazılı materyallerden (efsaneler, destanlar, masallar, atasözleri, halk hikayeleri, türküler ve şiirler vb.) yararlanılarak, sosyal bilgiler, edebiyat ve coğrafya kaynaştırılmalı, öğrencilere vatan sevgisi kazandırılmalıdır.   </a:t>
            </a:r>
          </a:p>
          <a:p>
            <a:pPr>
              <a:lnSpc>
                <a:spcPct val="150000"/>
              </a:lnSpc>
            </a:pPr>
            <a:endParaRPr lang="tr-TR" sz="2000" dirty="0"/>
          </a:p>
        </p:txBody>
      </p:sp>
    </p:spTree>
    <p:extLst>
      <p:ext uri="{BB962C8B-B14F-4D97-AF65-F5344CB8AC3E}">
        <p14:creationId xmlns:p14="http://schemas.microsoft.com/office/powerpoint/2010/main" val="632292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F61271F6-EAA1-C442-96B2-6C0B93A897CF}"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6</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079482"/>
            <a:ext cx="10515600" cy="5122941"/>
          </a:xfrm>
          <a:prstGeom prst="rect">
            <a:avLst/>
          </a:prstGeom>
          <a:noFill/>
        </p:spPr>
        <p:txBody>
          <a:bodyPr wrap="square" rtlCol="0">
            <a:spAutoFit/>
          </a:bodyPr>
          <a:lstStyle/>
          <a:p>
            <a:pPr lvl="0">
              <a:lnSpc>
                <a:spcPct val="150000"/>
              </a:lnSpc>
            </a:pPr>
            <a:r>
              <a:rPr lang="tr-TR" sz="2000" dirty="0"/>
              <a:t>2. Sosyal Bilgiler Programında, belirlenmiş kazanımlara yönelik konu sıralaması yapılmamıştır. Programda kazanımların öngördüğü bir içerik sınırlaması söz konusudur. Öğretmen kazanımları gerçekleştirmesi koşuluyla; çevre özelliklerini, öğrenci grubunun ilgilerini, ihtiyaçlarını, beklentilerini, hazır-</a:t>
            </a:r>
            <a:r>
              <a:rPr lang="tr-TR" sz="2000" dirty="0" err="1"/>
              <a:t>bulunuşluk</a:t>
            </a:r>
            <a:r>
              <a:rPr lang="tr-TR" sz="2000" dirty="0"/>
              <a:t> düzeylerini ve dolayısıyla da ön bilgilerini dikkate alarak, Türk millî eğitiminin genel amaçları ve temel ilkeleri doğrultusunda uygun çıkış noktaları, uyarıcı ve </a:t>
            </a:r>
            <a:r>
              <a:rPr lang="tr-TR" sz="2000" dirty="0" err="1"/>
              <a:t>pekiştireç</a:t>
            </a:r>
            <a:r>
              <a:rPr lang="tr-TR" sz="2000" dirty="0"/>
              <a:t> unsurlarını kullanarak çerçevesi belirlenmiş olan içeriğe bağlı oluşturacağı alt başlıklar etrafında hareket etmelidir. Çevresel etkiler ve grubun sözü edilen özellikleri açısından gerektiğinde, güncellik ilkesi gözetilmek kaydıyla ünite sürelerinde değişiklik yapabilir. Öğretmen, geçmiş, bugün ve gelecek düşünüldüğünde,  bütün insan faaliyetlerini kapsayacak şekilde seçilmiş olan dokuz öğrenme alanının, </a:t>
            </a:r>
            <a:r>
              <a:rPr lang="tr-TR" sz="2000" dirty="0">
                <a:highlight>
                  <a:srgbClr val="FFFF00"/>
                </a:highlight>
              </a:rPr>
              <a:t>birden fazla disiplini içerdiğine, “zaman, süreklilik ve değişim” öğrenme alanının, diğer sekiz öğrenme alanıyla birlikte değerlendirildiğine dikkat etmelidir. </a:t>
            </a:r>
          </a:p>
        </p:txBody>
      </p:sp>
    </p:spTree>
    <p:extLst>
      <p:ext uri="{BB962C8B-B14F-4D97-AF65-F5344CB8AC3E}">
        <p14:creationId xmlns:p14="http://schemas.microsoft.com/office/powerpoint/2010/main" val="1774559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9D2EA6B6-A315-044A-B5BC-F4C8D70CD126}"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7</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1310315"/>
            <a:ext cx="10515600" cy="4661276"/>
          </a:xfrm>
          <a:prstGeom prst="rect">
            <a:avLst/>
          </a:prstGeom>
          <a:noFill/>
        </p:spPr>
        <p:txBody>
          <a:bodyPr wrap="square" rtlCol="0">
            <a:spAutoFit/>
          </a:bodyPr>
          <a:lstStyle/>
          <a:p>
            <a:pPr lvl="0">
              <a:lnSpc>
                <a:spcPct val="150000"/>
              </a:lnSpc>
            </a:pPr>
            <a:r>
              <a:rPr lang="tr-TR" sz="2000" dirty="0">
                <a:highlight>
                  <a:srgbClr val="FFFF00"/>
                </a:highlight>
              </a:rPr>
              <a:t>3. Öğretmen, “sosyal bilimler olarak sosyal bilgiler” ve “yansıtıcı düşünme olarak sosyal bilgiler” anlayışlarına önem vermelidir. </a:t>
            </a:r>
            <a:r>
              <a:rPr lang="tr-TR" sz="2000" dirty="0"/>
              <a:t>Öğrencilere, sosyal bilimcilerin (coğrafyacının, tarihçinin, vb.) bilimsel yöntemleri sezdirilmelidir. Öğretmen, okulun içindeki ve dışındaki olaylardan yararlanarak, öğrencileri sık sık gerçek hayat problemleri ve çelişkili durumlarla karşılaştırmalı ve karşılaştıkları sosyal problemler üzerine yansıtıcı düşünmelerini sağlamalıdır. Tarih konuları da öğrencilere bir problem olarak sunulmalıdır. Örneğin “TBMM’nin Açılışı”  konusunda, “Atatürk, 1920’de kurulan yeni devletin malî kaynakları problemini nasıl çözdü?” problemi ortaya atılabilir. Burada önce, bir devletin gelir kaynakları ile ilgili öğrencilerin görüşleri alınmalı, sonra veri ve kaynak toplamalarına yardım edilmeli, görüşleri test edilmeli ve tartışmaya teşvik edilmeli, daha sonra da öğrencilerin bir rapor yazmaları sağlanmalıdır.</a:t>
            </a:r>
            <a:endParaRPr lang="tr-TR" sz="2400" dirty="0"/>
          </a:p>
        </p:txBody>
      </p:sp>
    </p:spTree>
    <p:extLst>
      <p:ext uri="{BB962C8B-B14F-4D97-AF65-F5344CB8AC3E}">
        <p14:creationId xmlns:p14="http://schemas.microsoft.com/office/powerpoint/2010/main" val="150008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4865DFA4-79BB-CD46-AA4E-791845436043}"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8</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2252524"/>
            <a:ext cx="10515600" cy="2352952"/>
          </a:xfrm>
          <a:prstGeom prst="rect">
            <a:avLst/>
          </a:prstGeom>
          <a:noFill/>
        </p:spPr>
        <p:txBody>
          <a:bodyPr wrap="square" rtlCol="0">
            <a:spAutoFit/>
          </a:bodyPr>
          <a:lstStyle/>
          <a:p>
            <a:pPr lvl="0">
              <a:lnSpc>
                <a:spcPct val="150000"/>
              </a:lnSpc>
            </a:pPr>
            <a:r>
              <a:rPr lang="tr-TR" sz="2000" dirty="0"/>
              <a:t>4. Son yıllarda bazı eğitimciler tarafından “genişleyen çevreler” programına yönelik haklı ve yerinde eleştiriler yapılmaktadır. Örneğin 8-13 yaşlarındaki çocukların yakından uzağa ilkesinin tersine Çin Seddi, Piramitler, dünyanın en uzun, en kilolu, en yaşlı insanı gibi konularla ilgilendiği görülmüştür. Bu yüzden ünitelerin sıralanması “yakından uzağa” ilkesine göre yapılırken, </a:t>
            </a:r>
            <a:r>
              <a:rPr lang="tr-TR" sz="2000" dirty="0">
                <a:highlight>
                  <a:srgbClr val="FFFF00"/>
                </a:highlight>
              </a:rPr>
              <a:t>“Küresel Bağlantılar” öğrenme alanı ile öğrencilerin ilgi ve ihtiyaçları dikkate alınmıştır.</a:t>
            </a:r>
          </a:p>
        </p:txBody>
      </p:sp>
    </p:spTree>
    <p:extLst>
      <p:ext uri="{BB962C8B-B14F-4D97-AF65-F5344CB8AC3E}">
        <p14:creationId xmlns:p14="http://schemas.microsoft.com/office/powerpoint/2010/main" val="4141980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03FB62-F89A-0142-BDD1-EC3DD701F983}"/>
              </a:ext>
            </a:extLst>
          </p:cNvPr>
          <p:cNvSpPr>
            <a:spLocks noGrp="1"/>
          </p:cNvSpPr>
          <p:nvPr>
            <p:ph type="dt" sz="half" idx="10"/>
          </p:nvPr>
        </p:nvSpPr>
        <p:spPr/>
        <p:txBody>
          <a:bodyPr/>
          <a:lstStyle/>
          <a:p>
            <a:fld id="{0D70BE8C-A23B-5942-AC31-D1A91198C9D8}" type="datetime1">
              <a:rPr lang="tr-TR" smtClean="0"/>
              <a:t>27.03.2020</a:t>
            </a:fld>
            <a:endParaRPr lang="tr-TR"/>
          </a:p>
        </p:txBody>
      </p:sp>
      <p:sp>
        <p:nvSpPr>
          <p:cNvPr id="3" name="Alt Bilgi Yer Tutucusu 2">
            <a:extLst>
              <a:ext uri="{FF2B5EF4-FFF2-40B4-BE49-F238E27FC236}">
                <a16:creationId xmlns:a16="http://schemas.microsoft.com/office/drawing/2014/main" id="{053B24D7-F121-1840-B265-DCCFB4BAC99F}"/>
              </a:ext>
            </a:extLst>
          </p:cNvPr>
          <p:cNvSpPr>
            <a:spLocks noGrp="1"/>
          </p:cNvSpPr>
          <p:nvPr>
            <p:ph type="ftr" sz="quarter" idx="11"/>
          </p:nvPr>
        </p:nvSpPr>
        <p:spPr/>
        <p:txBody>
          <a:bodyPr/>
          <a:lstStyle/>
          <a:p>
            <a:r>
              <a:rPr lang="tr-TR"/>
              <a:t>2005 Sosyal Bilgiler Öğretim Programı Sunumu - Dr. Serkan Keleşoğlu</a:t>
            </a:r>
          </a:p>
        </p:txBody>
      </p:sp>
      <p:sp>
        <p:nvSpPr>
          <p:cNvPr id="4" name="Slayt Numarası Yer Tutucusu 3">
            <a:extLst>
              <a:ext uri="{FF2B5EF4-FFF2-40B4-BE49-F238E27FC236}">
                <a16:creationId xmlns:a16="http://schemas.microsoft.com/office/drawing/2014/main" id="{30FF1A4D-2E93-8F4F-BABA-E4B01B185127}"/>
              </a:ext>
            </a:extLst>
          </p:cNvPr>
          <p:cNvSpPr>
            <a:spLocks noGrp="1"/>
          </p:cNvSpPr>
          <p:nvPr>
            <p:ph type="sldNum" sz="quarter" idx="12"/>
          </p:nvPr>
        </p:nvSpPr>
        <p:spPr/>
        <p:txBody>
          <a:bodyPr/>
          <a:lstStyle/>
          <a:p>
            <a:fld id="{41F33D86-CA8C-924C-8D4E-0FCA5BB2FA17}" type="slidenum">
              <a:rPr lang="tr-TR" smtClean="0"/>
              <a:t>9</a:t>
            </a:fld>
            <a:endParaRPr lang="tr-TR"/>
          </a:p>
        </p:txBody>
      </p:sp>
      <p:sp>
        <p:nvSpPr>
          <p:cNvPr id="5" name="Metin kutusu 4">
            <a:extLst>
              <a:ext uri="{FF2B5EF4-FFF2-40B4-BE49-F238E27FC236}">
                <a16:creationId xmlns:a16="http://schemas.microsoft.com/office/drawing/2014/main" id="{6C42E214-097F-AD4A-A3D6-74EA5955542D}"/>
              </a:ext>
            </a:extLst>
          </p:cNvPr>
          <p:cNvSpPr txBox="1"/>
          <p:nvPr/>
        </p:nvSpPr>
        <p:spPr>
          <a:xfrm>
            <a:off x="2843379" y="402336"/>
            <a:ext cx="6505242" cy="523220"/>
          </a:xfrm>
          <a:prstGeom prst="rect">
            <a:avLst/>
          </a:prstGeom>
          <a:noFill/>
        </p:spPr>
        <p:txBody>
          <a:bodyPr wrap="none" rtlCol="0">
            <a:spAutoFit/>
          </a:bodyPr>
          <a:lstStyle/>
          <a:p>
            <a:pPr algn="ctr"/>
            <a:r>
              <a:rPr lang="tr-TR" sz="2800" dirty="0"/>
              <a:t>Programın Uygulanmasıyla İlgili Açıklamalar</a:t>
            </a:r>
          </a:p>
        </p:txBody>
      </p:sp>
      <p:sp>
        <p:nvSpPr>
          <p:cNvPr id="6" name="Metin kutusu 5">
            <a:extLst>
              <a:ext uri="{FF2B5EF4-FFF2-40B4-BE49-F238E27FC236}">
                <a16:creationId xmlns:a16="http://schemas.microsoft.com/office/drawing/2014/main" id="{8766594F-232F-474C-B88B-FABEB63683BC}"/>
              </a:ext>
            </a:extLst>
          </p:cNvPr>
          <p:cNvSpPr txBox="1"/>
          <p:nvPr/>
        </p:nvSpPr>
        <p:spPr>
          <a:xfrm>
            <a:off x="838200" y="2002812"/>
            <a:ext cx="10515600" cy="3276282"/>
          </a:xfrm>
          <a:prstGeom prst="rect">
            <a:avLst/>
          </a:prstGeom>
          <a:noFill/>
        </p:spPr>
        <p:txBody>
          <a:bodyPr wrap="square" rtlCol="0">
            <a:spAutoFit/>
          </a:bodyPr>
          <a:lstStyle/>
          <a:p>
            <a:pPr lvl="0">
              <a:lnSpc>
                <a:spcPct val="150000"/>
              </a:lnSpc>
            </a:pPr>
            <a:r>
              <a:rPr lang="tr-TR" sz="2000" dirty="0"/>
              <a:t>5. Üniteler işlenirken </a:t>
            </a:r>
            <a:r>
              <a:rPr lang="tr-TR" sz="2000" dirty="0">
                <a:highlight>
                  <a:srgbClr val="FFFF00"/>
                </a:highlight>
              </a:rPr>
              <a:t>doğrudan verilecek beceriler </a:t>
            </a:r>
            <a:r>
              <a:rPr lang="tr-TR" sz="2000" dirty="0"/>
              <a:t>üzerine alıştırmalar yapılmalıdır. Dokuz temel becerinin yanı sıra, öğrencilerin zaman ve kronolojiyi algılama, mekânı algılama, değişim ve sürekliliği algılama ve sosyal katılım gibi sosyal bilgiler becerilerini kazanmaları üzerinde özellikle durulmalıdır. Bu beceriler alt aşamaları ile birlikte öğretmen kılavuzunda verilmiştir. Kaynak kullanımı ve kanıt değerlendirmeye dayalı sosyal bilgiler eğitiminde öğrencilerin sebep-sonuç ilişkisi kurmaları ve kanıta dayalı akıl yürütmeleri sağlanmalı, kanıtların sınırlılıkları ve  tarihin farklı yorumlarının olabileceği fark ettirilmelidir.    </a:t>
            </a:r>
          </a:p>
        </p:txBody>
      </p:sp>
    </p:spTree>
    <p:extLst>
      <p:ext uri="{BB962C8B-B14F-4D97-AF65-F5344CB8AC3E}">
        <p14:creationId xmlns:p14="http://schemas.microsoft.com/office/powerpoint/2010/main" val="120546802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2689</Words>
  <Application>Microsoft Macintosh PowerPoint</Application>
  <PresentationFormat>Geniş ekran</PresentationFormat>
  <Paragraphs>160</Paragraphs>
  <Slides>28</Slides>
  <Notes>2</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28</vt:i4>
      </vt:variant>
    </vt:vector>
  </HeadingPairs>
  <TitlesOfParts>
    <vt:vector size="32"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serkan kelesoglu</dc:creator>
  <cp:lastModifiedBy>serkan kelesoglu</cp:lastModifiedBy>
  <cp:revision>14</cp:revision>
  <dcterms:created xsi:type="dcterms:W3CDTF">2020-03-26T22:26:04Z</dcterms:created>
  <dcterms:modified xsi:type="dcterms:W3CDTF">2020-03-27T10:15:47Z</dcterms:modified>
</cp:coreProperties>
</file>