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545" autoAdjust="0"/>
  </p:normalViewPr>
  <p:slideViewPr>
    <p:cSldViewPr snapToGrid="0">
      <p:cViewPr varScale="1">
        <p:scale>
          <a:sx n="53" d="100"/>
          <a:sy n="53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11095-A7CB-4F77-AB5C-28AF08555CDD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6F279-EE54-4E3C-B88A-B1EA7398A0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2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altLang="tr-TR" sz="1200" b="1" dirty="0" smtClean="0">
                <a:solidFill>
                  <a:srgbClr val="008000"/>
                </a:solidFill>
                <a:sym typeface="Wingdings 2" panose="05020102010507070707" pitchFamily="18" charset="2"/>
              </a:rPr>
              <a:t>Kültürler arası bir karşılaştırma yapmak istenmiyorsa yeni bir test geliştirmek daha uygundur.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6F279-EE54-4E3C-B88A-B1EA7398A008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363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6F279-EE54-4E3C-B88A-B1EA7398A008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888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6F279-EE54-4E3C-B88A-B1EA7398A008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219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64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6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14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779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465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2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864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09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23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79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6CAF7-369D-4C82-9328-8767FCCB18EB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32DD2-AE64-4526-B69C-895194EE10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64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RPE401 Psikolojik Testler</a:t>
            </a: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5. Sunu </a:t>
            </a:r>
          </a:p>
          <a:p>
            <a:r>
              <a:rPr lang="tr-TR" sz="4000" b="1" dirty="0" smtClean="0"/>
              <a:t>Test Uyarlama Süreci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632904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Uyarlanan test formu, Orijinal forma </a:t>
            </a:r>
          </a:p>
          <a:p>
            <a:pPr marL="0" indent="0">
              <a:buNone/>
            </a:pPr>
            <a:r>
              <a:rPr lang="tr-TR" sz="3600" dirty="0" smtClean="0"/>
              <a:t>  biçimsel, </a:t>
            </a:r>
            <a:r>
              <a:rPr lang="tr-TR" sz="3600" dirty="0" err="1" smtClean="0"/>
              <a:t>içeriksel</a:t>
            </a:r>
            <a:r>
              <a:rPr lang="tr-TR" sz="3600" dirty="0" smtClean="0"/>
              <a:t> ve teknik özellikler </a:t>
            </a:r>
          </a:p>
          <a:p>
            <a:pPr marL="0" indent="0">
              <a:buNone/>
            </a:pPr>
            <a:r>
              <a:rPr lang="tr-TR" sz="3600" dirty="0"/>
              <a:t> </a:t>
            </a:r>
            <a:r>
              <a:rPr lang="tr-TR" sz="3600" dirty="0" smtClean="0"/>
              <a:t> bakımından sadık kalmalıdır.</a:t>
            </a:r>
            <a:endParaRPr lang="tr-TR" sz="36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7295" y="1972566"/>
            <a:ext cx="1695450" cy="347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53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Hambleton</a:t>
            </a:r>
            <a:r>
              <a:rPr lang="tr-TR" dirty="0" smtClean="0"/>
              <a:t>, R. K.; </a:t>
            </a:r>
            <a:r>
              <a:rPr lang="tr-TR" dirty="0" err="1" smtClean="0"/>
              <a:t>Merenda</a:t>
            </a:r>
            <a:r>
              <a:rPr lang="tr-TR" dirty="0" smtClean="0"/>
              <a:t>, P. F. &amp; Spielberg C. D. (2017). </a:t>
            </a:r>
            <a:r>
              <a:rPr lang="tr-TR" i="1" dirty="0"/>
              <a:t>Eğitimde Ve Psikolojide Kullanılan Testlerin Kültürlerarası Değerlendirme Amacıyla </a:t>
            </a:r>
            <a:r>
              <a:rPr lang="tr-TR" i="1" dirty="0" smtClean="0"/>
              <a:t>Uyarlanması (N. </a:t>
            </a:r>
            <a:r>
              <a:rPr lang="tr-TR" dirty="0" smtClean="0"/>
              <a:t>Koç, Yıldırım A. Çev.). Ankara: </a:t>
            </a:r>
            <a:r>
              <a:rPr lang="tr-TR" dirty="0" err="1" smtClean="0"/>
              <a:t>Pegem</a:t>
            </a:r>
            <a:r>
              <a:rPr lang="tr-TR" dirty="0" smtClean="0"/>
              <a:t> Akademi.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967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5400" b="1" dirty="0" smtClean="0"/>
          </a:p>
          <a:p>
            <a:pPr marL="0" indent="0" algn="ctr">
              <a:buNone/>
            </a:pPr>
            <a:r>
              <a:rPr lang="tr-TR" sz="5400" b="1" dirty="0" smtClean="0"/>
              <a:t>NEDEN TEST UYARLAMA  ÇALIŞMALARI YAPILIR </a:t>
            </a:r>
            <a:endParaRPr lang="tr-TR" sz="54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2015" y="2014748"/>
            <a:ext cx="1591785" cy="3508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033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Test Uyarlama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Test Uyarlama süreci sadece bir çeviri süreci değildir! </a:t>
            </a:r>
          </a:p>
          <a:p>
            <a:r>
              <a:rPr lang="tr-TR" dirty="0" smtClean="0"/>
              <a:t>En temel sebep kültürlerarası karşılaştırma yapılmak istenmesidir </a:t>
            </a:r>
          </a:p>
          <a:p>
            <a:r>
              <a:rPr lang="tr-TR" dirty="0" smtClean="0"/>
              <a:t>Diğeri ise dünyaca ünlü bir takım testlerin varlığı ve diğer kültürlerde kullanılma isteği</a:t>
            </a:r>
          </a:p>
          <a:p>
            <a:r>
              <a:rPr lang="tr-TR" dirty="0" smtClean="0"/>
              <a:t>Uyarlama yapacak kişilerin ilgili kültürlere de hakim olması ya da öyle birinden uzman yardımı alması gerekir </a:t>
            </a:r>
          </a:p>
          <a:p>
            <a:r>
              <a:rPr lang="tr-TR" dirty="0" smtClean="0"/>
              <a:t>Testle ölçülecek psikolojik yapının uyarlama yapılacak kültürde de aynı biçimde karşılığı var mı değerlendirilmelidir.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493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708381"/>
          </a:xfrm>
        </p:spPr>
        <p:txBody>
          <a:bodyPr/>
          <a:lstStyle/>
          <a:p>
            <a:pPr>
              <a:lnSpc>
                <a:spcPct val="95000"/>
              </a:lnSpc>
              <a:buNone/>
            </a:pPr>
            <a:r>
              <a:rPr lang="tr-TR" altLang="tr-TR" b="1" dirty="0" smtClean="0">
                <a:solidFill>
                  <a:srgbClr val="CC0000"/>
                </a:solidFill>
                <a:sym typeface="Wingdings 2" panose="05020102010507070707" pitchFamily="18" charset="2"/>
              </a:rPr>
              <a:t>Sürece Başlamadan Cevap Verilmesi Gereken Sorular: </a:t>
            </a:r>
          </a:p>
          <a:p>
            <a:pPr>
              <a:lnSpc>
                <a:spcPct val="95000"/>
              </a:lnSpc>
              <a:buNone/>
            </a:pPr>
            <a:r>
              <a:rPr lang="tr-TR" altLang="tr-TR" b="1" dirty="0" smtClean="0">
                <a:solidFill>
                  <a:srgbClr val="CC0000"/>
                </a:solidFill>
                <a:sym typeface="Wingdings 2" panose="05020102010507070707" pitchFamily="18" charset="2"/>
              </a:rPr>
              <a:t>1</a:t>
            </a:r>
            <a:r>
              <a:rPr lang="tr-TR" altLang="tr-TR" b="1" dirty="0">
                <a:solidFill>
                  <a:srgbClr val="CC0000"/>
                </a:solidFill>
                <a:sym typeface="Wingdings 2" panose="05020102010507070707" pitchFamily="18" charset="2"/>
              </a:rPr>
              <a:t>)</a:t>
            </a:r>
            <a:r>
              <a:rPr lang="tr-TR" altLang="tr-TR" dirty="0">
                <a:sym typeface="Wingdings 2" panose="05020102010507070707" pitchFamily="18" charset="2"/>
              </a:rPr>
              <a:t> </a:t>
            </a:r>
            <a:r>
              <a:rPr lang="tr-TR" altLang="tr-TR" dirty="0" smtClean="0">
                <a:sym typeface="Wingdings 2" panose="05020102010507070707" pitchFamily="18" charset="2"/>
              </a:rPr>
              <a:t>Kültürler </a:t>
            </a:r>
            <a:r>
              <a:rPr lang="tr-TR" altLang="tr-TR" dirty="0">
                <a:sym typeface="Wingdings 2" panose="05020102010507070707" pitchFamily="18" charset="2"/>
              </a:rPr>
              <a:t>arası gruplarda ve dildeki yapıda uyarlama </a:t>
            </a:r>
            <a:r>
              <a:rPr lang="tr-TR" altLang="tr-TR" dirty="0" smtClean="0">
                <a:sym typeface="Wingdings 2" panose="05020102010507070707" pitchFamily="18" charset="2"/>
              </a:rPr>
              <a:t>ile </a:t>
            </a:r>
            <a:r>
              <a:rPr lang="tr-TR" altLang="tr-TR" dirty="0">
                <a:sym typeface="Wingdings 2" panose="05020102010507070707" pitchFamily="18" charset="2"/>
              </a:rPr>
              <a:t>ilgili eşitliğin sağlanıp sağlanmadığını kontrol etmek için şu sorulara </a:t>
            </a:r>
            <a:r>
              <a:rPr lang="tr-TR" altLang="tr-TR" dirty="0" smtClean="0">
                <a:sym typeface="Wingdings 2" panose="05020102010507070707" pitchFamily="18" charset="2"/>
              </a:rPr>
              <a:t>cevap verilmelidir.</a:t>
            </a:r>
            <a:endParaRPr lang="tr-TR" altLang="tr-TR" dirty="0">
              <a:sym typeface="Wingdings 2" panose="05020102010507070707" pitchFamily="18" charset="2"/>
            </a:endParaRPr>
          </a:p>
          <a:p>
            <a:pPr algn="just">
              <a:lnSpc>
                <a:spcPct val="95000"/>
              </a:lnSpc>
              <a:buBlip>
                <a:blip r:embed="rId2"/>
              </a:buBlip>
            </a:pPr>
            <a:r>
              <a:rPr lang="tr-TR" altLang="tr-TR" dirty="0">
                <a:sym typeface="Webdings" panose="05030102010509060703" pitchFamily="18" charset="2"/>
              </a:rPr>
              <a:t>Ölçülmek istenen kavram her iki dilde de var mıdır?</a:t>
            </a:r>
          </a:p>
          <a:p>
            <a:pPr algn="just">
              <a:lnSpc>
                <a:spcPct val="95000"/>
              </a:lnSpc>
              <a:buBlip>
                <a:blip r:embed="rId2"/>
              </a:buBlip>
            </a:pPr>
            <a:r>
              <a:rPr lang="tr-TR" altLang="tr-TR" dirty="0">
                <a:sym typeface="Webdings" panose="05030102010509060703" pitchFamily="18" charset="2"/>
              </a:rPr>
              <a:t>Her iki kültürde de varsa bu yolla karşılaştırma yapmanın bir anlamı var mıdır?</a:t>
            </a:r>
          </a:p>
          <a:p>
            <a:pPr algn="just">
              <a:lnSpc>
                <a:spcPct val="95000"/>
              </a:lnSpc>
              <a:buBlip>
                <a:blip r:embed="rId2"/>
              </a:buBlip>
            </a:pPr>
            <a:r>
              <a:rPr lang="tr-TR" altLang="tr-TR" dirty="0">
                <a:sym typeface="Webdings" panose="05030102010509060703" pitchFamily="18" charset="2"/>
              </a:rPr>
              <a:t>Karşılaştırılan kavramlar her iki dilde de aynı anlama geliyor mu?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868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Anlamsal eşitlik </a:t>
            </a:r>
          </a:p>
          <a:p>
            <a:r>
              <a:rPr lang="tr-TR" dirty="0" smtClean="0"/>
              <a:t>İfade ve anlatım eşitliği </a:t>
            </a:r>
          </a:p>
          <a:p>
            <a:r>
              <a:rPr lang="tr-TR" dirty="0" smtClean="0"/>
              <a:t>Deneyimsel eşitlik </a:t>
            </a:r>
          </a:p>
          <a:p>
            <a:r>
              <a:rPr lang="tr-TR" dirty="0" smtClean="0"/>
              <a:t>Kavramsal eşitlik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2) </a:t>
            </a:r>
            <a:r>
              <a:rPr lang="tr-TR" dirty="0" smtClean="0"/>
              <a:t>Uyarlama yapılacak ölçeğin </a:t>
            </a:r>
            <a:r>
              <a:rPr lang="tr-TR" dirty="0" err="1" smtClean="0"/>
              <a:t>psikometrik</a:t>
            </a:r>
            <a:r>
              <a:rPr lang="tr-TR" dirty="0"/>
              <a:t> </a:t>
            </a:r>
            <a:r>
              <a:rPr lang="tr-TR" dirty="0" smtClean="0"/>
              <a:t>özellikleri yeterli düzeyde mi?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1995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5000"/>
              </a:lnSpc>
              <a:buNone/>
            </a:pPr>
            <a:r>
              <a:rPr lang="tr-TR" altLang="tr-TR" dirty="0">
                <a:solidFill>
                  <a:srgbClr val="FF0000"/>
                </a:solidFill>
                <a:sym typeface="Webdings" panose="05030102010509060703" pitchFamily="18" charset="2"/>
              </a:rPr>
              <a:t>3</a:t>
            </a:r>
            <a:r>
              <a:rPr lang="tr-TR" altLang="tr-TR" dirty="0" smtClean="0">
                <a:solidFill>
                  <a:srgbClr val="FF0000"/>
                </a:solidFill>
                <a:sym typeface="Webdings" panose="05030102010509060703" pitchFamily="18" charset="2"/>
              </a:rPr>
              <a:t>) </a:t>
            </a:r>
            <a:r>
              <a:rPr lang="tr-TR" altLang="tr-TR" dirty="0" smtClean="0">
                <a:sym typeface="Webdings" panose="05030102010509060703" pitchFamily="18" charset="2"/>
              </a:rPr>
              <a:t>Yeni bir test geliştirmek mi, var olan bir testi uyarlamak mı? 	</a:t>
            </a:r>
          </a:p>
          <a:p>
            <a:pPr algn="just">
              <a:lnSpc>
                <a:spcPct val="95000"/>
              </a:lnSpc>
              <a:buNone/>
            </a:pPr>
            <a:r>
              <a:rPr lang="tr-TR" altLang="tr-TR" dirty="0" smtClean="0">
                <a:sym typeface="Webdings" panose="05030102010509060703" pitchFamily="18" charset="2"/>
              </a:rPr>
              <a:t>Her iki durumun avantaj ve dezavantajları belirlenir. Kültürler arası bir karşılaştırma yapılmayacaksa yeni bir ölçek geliştirmek daha uygundur.</a:t>
            </a:r>
          </a:p>
          <a:p>
            <a:pPr algn="just">
              <a:lnSpc>
                <a:spcPct val="95000"/>
              </a:lnSpc>
              <a:buNone/>
            </a:pPr>
            <a:endParaRPr lang="tr-TR" altLang="tr-TR" dirty="0" smtClean="0">
              <a:sym typeface="Webdings" panose="05030102010509060703" pitchFamily="18" charset="2"/>
            </a:endParaRPr>
          </a:p>
          <a:p>
            <a:pPr algn="just">
              <a:lnSpc>
                <a:spcPct val="95000"/>
              </a:lnSpc>
              <a:buNone/>
            </a:pPr>
            <a:r>
              <a:rPr lang="tr-TR" altLang="tr-TR" dirty="0">
                <a:solidFill>
                  <a:srgbClr val="FF0000"/>
                </a:solidFill>
                <a:sym typeface="Webdings" panose="05030102010509060703" pitchFamily="18" charset="2"/>
              </a:rPr>
              <a:t>4</a:t>
            </a:r>
            <a:r>
              <a:rPr lang="tr-TR" altLang="tr-TR" dirty="0" smtClean="0">
                <a:solidFill>
                  <a:srgbClr val="FF0000"/>
                </a:solidFill>
                <a:sym typeface="Webdings" panose="05030102010509060703" pitchFamily="18" charset="2"/>
              </a:rPr>
              <a:t>) </a:t>
            </a:r>
            <a:r>
              <a:rPr lang="tr-TR" altLang="tr-TR" dirty="0" smtClean="0">
                <a:sym typeface="Webdings" panose="05030102010509060703" pitchFamily="18" charset="2"/>
              </a:rPr>
              <a:t>Tüm kontrollerden sonra uyarlanmaya kesin karar verildiyse izin alınmalıdır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6572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5000"/>
              </a:lnSpc>
              <a:buNone/>
            </a:pPr>
            <a:r>
              <a:rPr lang="tr-TR" altLang="tr-TR" b="1" dirty="0">
                <a:solidFill>
                  <a:srgbClr val="CC0000"/>
                </a:solidFill>
                <a:sym typeface="Webdings" panose="05030102010509060703" pitchFamily="18" charset="2"/>
              </a:rPr>
              <a:t>5</a:t>
            </a:r>
            <a:r>
              <a:rPr lang="tr-TR" altLang="tr-TR" b="1" dirty="0" smtClean="0">
                <a:solidFill>
                  <a:srgbClr val="CC0000"/>
                </a:solidFill>
                <a:sym typeface="Webdings" panose="05030102010509060703" pitchFamily="18" charset="2"/>
              </a:rPr>
              <a:t>)</a:t>
            </a:r>
            <a:r>
              <a:rPr lang="tr-TR" altLang="tr-TR" dirty="0" smtClean="0">
                <a:sym typeface="Webdings" panose="05030102010509060703" pitchFamily="18" charset="2"/>
              </a:rPr>
              <a:t> Her iki dili bilen, bunun yanında test geliştirme sürecini de bilen bir </a:t>
            </a:r>
            <a:r>
              <a:rPr lang="tr-TR" altLang="tr-TR" b="1" i="1" dirty="0" smtClean="0">
                <a:sym typeface="Webdings" panose="05030102010509060703" pitchFamily="18" charset="2"/>
              </a:rPr>
              <a:t>uzmanlar grubu</a:t>
            </a:r>
            <a:r>
              <a:rPr lang="tr-TR" altLang="tr-TR" b="1" dirty="0" smtClean="0">
                <a:sym typeface="Webdings" panose="05030102010509060703" pitchFamily="18" charset="2"/>
              </a:rPr>
              <a:t> </a:t>
            </a:r>
            <a:r>
              <a:rPr lang="tr-TR" altLang="tr-TR" dirty="0" smtClean="0">
                <a:sym typeface="Webdings" panose="05030102010509060703" pitchFamily="18" charset="2"/>
              </a:rPr>
              <a:t>oluşturulması. </a:t>
            </a:r>
          </a:p>
          <a:p>
            <a:pPr marL="571500" indent="-571500"/>
            <a:r>
              <a:rPr lang="tr-TR" dirty="0" smtClean="0"/>
              <a:t>Her iki dile ve kültüre hakim</a:t>
            </a:r>
          </a:p>
          <a:p>
            <a:pPr marL="571500" indent="-571500"/>
            <a:r>
              <a:rPr lang="tr-TR" dirty="0" smtClean="0"/>
              <a:t>Ölçülen yapı hakkında bilgi sahibi</a:t>
            </a:r>
          </a:p>
          <a:p>
            <a:pPr marL="571500" indent="-571500"/>
            <a:r>
              <a:rPr lang="tr-TR" dirty="0" smtClean="0"/>
              <a:t>Ölçek geliştirme ve uyarlama sürecine hakim</a:t>
            </a:r>
            <a:endParaRPr lang="tr-TR" altLang="tr-TR" b="1" dirty="0" smtClean="0">
              <a:sym typeface="Webdings" panose="05030102010509060703" pitchFamily="18" charset="2"/>
            </a:endParaRPr>
          </a:p>
          <a:p>
            <a:pPr algn="just">
              <a:lnSpc>
                <a:spcPct val="105000"/>
              </a:lnSpc>
              <a:buNone/>
            </a:pPr>
            <a:r>
              <a:rPr lang="tr-TR" altLang="tr-TR" b="1" dirty="0">
                <a:solidFill>
                  <a:srgbClr val="CC0000"/>
                </a:solidFill>
              </a:rPr>
              <a:t>6</a:t>
            </a:r>
            <a:r>
              <a:rPr lang="tr-TR" altLang="tr-TR" b="1" dirty="0" smtClean="0">
                <a:solidFill>
                  <a:srgbClr val="CC0000"/>
                </a:solidFill>
              </a:rPr>
              <a:t>)</a:t>
            </a:r>
            <a:r>
              <a:rPr lang="tr-TR" altLang="tr-TR" b="1" dirty="0" smtClean="0"/>
              <a:t> </a:t>
            </a:r>
            <a:r>
              <a:rPr lang="tr-TR" altLang="tr-TR" dirty="0" smtClean="0"/>
              <a:t>Testin orijinal dilden hedef dile çevrilmesi – uyarlanması ve kontrolleri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968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7</a:t>
            </a:r>
            <a:r>
              <a:rPr lang="tr-TR" b="1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Testin dil sürümlerinin eşitliğinden emin olunmalıdır. </a:t>
            </a:r>
          </a:p>
          <a:p>
            <a:r>
              <a:rPr lang="tr-TR" dirty="0" smtClean="0"/>
              <a:t>Testin hedef dilden orijinal dile tekrar çevrilmesi ve formların karşılaştırılması </a:t>
            </a:r>
          </a:p>
          <a:p>
            <a:r>
              <a:rPr lang="tr-TR" dirty="0" smtClean="0"/>
              <a:t>İstatistiksel uygulama yapma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30 civarı örneklem grubu  (her iki dile de çok hakim olmalı!)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Birer hafta arayla orijinal ve çeviri formun uygulanması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Aynı kişilere ait formların korelasyon değerlerinin hesaplanması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353658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Test Uyarlama Adımları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8</a:t>
            </a:r>
            <a:r>
              <a:rPr lang="tr-TR" b="1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Deneme uygulamasının yapılması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9</a:t>
            </a:r>
            <a:r>
              <a:rPr lang="tr-TR" b="1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Test ve madde analizlerinin yapılması ve kontrolü , geçerlik güvenirlik çalışmaları (orijinal ölçek ile aynı yapıya ulaşılmalı!) 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10) </a:t>
            </a:r>
            <a:r>
              <a:rPr lang="tr-TR" dirty="0"/>
              <a:t>Uyarlama süreci </a:t>
            </a:r>
            <a:r>
              <a:rPr lang="tr-TR" dirty="0" err="1"/>
              <a:t>raporlaştırılmalı</a:t>
            </a:r>
            <a:r>
              <a:rPr lang="tr-TR" dirty="0"/>
              <a:t> ve uyarlanmış olan testi kullanacak olan kişiler için bir el kitabı hazırlanmalıdır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11) </a:t>
            </a:r>
            <a:r>
              <a:rPr lang="tr-TR" dirty="0"/>
              <a:t>Uyarlanmış ölçme aracını kullanacaklara gerekli eğitim </a:t>
            </a:r>
            <a:r>
              <a:rPr lang="tr-TR" dirty="0" smtClean="0"/>
              <a:t>verilmeli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12) </a:t>
            </a:r>
            <a:r>
              <a:rPr lang="tr-TR" dirty="0"/>
              <a:t>Uyarlanan ölçme aracı takip edilmeli ve güncelliği yeni çalışmalarla korunmalıdır.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7760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438</Words>
  <Application>Microsoft Office PowerPoint</Application>
  <PresentationFormat>Geniş ekran</PresentationFormat>
  <Paragraphs>58</Paragraphs>
  <Slides>11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Webdings</vt:lpstr>
      <vt:lpstr>Wingdings</vt:lpstr>
      <vt:lpstr>Wingdings 2</vt:lpstr>
      <vt:lpstr>Office Teması</vt:lpstr>
      <vt:lpstr>RPE401 Psikolojik Testler </vt:lpstr>
      <vt:lpstr>PowerPoint Sunusu</vt:lpstr>
      <vt:lpstr>Test Uyarlama </vt:lpstr>
      <vt:lpstr>Test Uyarlama Adımları</vt:lpstr>
      <vt:lpstr>Test Uyarlama Adımları</vt:lpstr>
      <vt:lpstr>Test Uyarlama Adımları</vt:lpstr>
      <vt:lpstr>Test Uyarlama Adımları</vt:lpstr>
      <vt:lpstr>Test Uyarlama Adımları</vt:lpstr>
      <vt:lpstr>Test Uyarlama Adımları</vt:lpstr>
      <vt:lpstr>PowerPoint Sunusu</vt:lpstr>
      <vt:lpstr>Kaynaklar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13</cp:revision>
  <dcterms:created xsi:type="dcterms:W3CDTF">2018-11-11T18:18:46Z</dcterms:created>
  <dcterms:modified xsi:type="dcterms:W3CDTF">2019-10-04T11:39:42Z</dcterms:modified>
</cp:coreProperties>
</file>