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95"/>
  </p:handoutMasterIdLst>
  <p:sldIdLst>
    <p:sldId id="337" r:id="rId2"/>
    <p:sldId id="339" r:id="rId3"/>
    <p:sldId id="338" r:id="rId4"/>
    <p:sldId id="351" r:id="rId5"/>
    <p:sldId id="257" r:id="rId6"/>
    <p:sldId id="258" r:id="rId7"/>
    <p:sldId id="263" r:id="rId8"/>
    <p:sldId id="352" r:id="rId9"/>
    <p:sldId id="259" r:id="rId10"/>
    <p:sldId id="353" r:id="rId11"/>
    <p:sldId id="306" r:id="rId12"/>
    <p:sldId id="260" r:id="rId13"/>
    <p:sldId id="322" r:id="rId14"/>
    <p:sldId id="269" r:id="rId15"/>
    <p:sldId id="261" r:id="rId16"/>
    <p:sldId id="262" r:id="rId17"/>
    <p:sldId id="354" r:id="rId18"/>
    <p:sldId id="325" r:id="rId19"/>
    <p:sldId id="264" r:id="rId20"/>
    <p:sldId id="340" r:id="rId21"/>
    <p:sldId id="326" r:id="rId22"/>
    <p:sldId id="265" r:id="rId23"/>
    <p:sldId id="355" r:id="rId24"/>
    <p:sldId id="356" r:id="rId25"/>
    <p:sldId id="266" r:id="rId26"/>
    <p:sldId id="341" r:id="rId27"/>
    <p:sldId id="357" r:id="rId28"/>
    <p:sldId id="342" r:id="rId29"/>
    <p:sldId id="327" r:id="rId30"/>
    <p:sldId id="359" r:id="rId31"/>
    <p:sldId id="267" r:id="rId32"/>
    <p:sldId id="276" r:id="rId33"/>
    <p:sldId id="344" r:id="rId34"/>
    <p:sldId id="360" r:id="rId35"/>
    <p:sldId id="345" r:id="rId36"/>
    <p:sldId id="361" r:id="rId37"/>
    <p:sldId id="346" r:id="rId38"/>
    <p:sldId id="347" r:id="rId39"/>
    <p:sldId id="362" r:id="rId40"/>
    <p:sldId id="285" r:id="rId41"/>
    <p:sldId id="349" r:id="rId42"/>
    <p:sldId id="363" r:id="rId43"/>
    <p:sldId id="364" r:id="rId44"/>
    <p:sldId id="286" r:id="rId45"/>
    <p:sldId id="350" r:id="rId46"/>
    <p:sldId id="287" r:id="rId47"/>
    <p:sldId id="365" r:id="rId48"/>
    <p:sldId id="288" r:id="rId49"/>
    <p:sldId id="366" r:id="rId50"/>
    <p:sldId id="328" r:id="rId51"/>
    <p:sldId id="367" r:id="rId52"/>
    <p:sldId id="329" r:id="rId53"/>
    <p:sldId id="368" r:id="rId54"/>
    <p:sldId id="330" r:id="rId55"/>
    <p:sldId id="369" r:id="rId56"/>
    <p:sldId id="331" r:id="rId57"/>
    <p:sldId id="370" r:id="rId58"/>
    <p:sldId id="289" r:id="rId59"/>
    <p:sldId id="290" r:id="rId60"/>
    <p:sldId id="291" r:id="rId61"/>
    <p:sldId id="371" r:id="rId62"/>
    <p:sldId id="293" r:id="rId63"/>
    <p:sldId id="373" r:id="rId64"/>
    <p:sldId id="372" r:id="rId65"/>
    <p:sldId id="374" r:id="rId66"/>
    <p:sldId id="295" r:id="rId67"/>
    <p:sldId id="375" r:id="rId68"/>
    <p:sldId id="296" r:id="rId69"/>
    <p:sldId id="376" r:id="rId70"/>
    <p:sldId id="297" r:id="rId71"/>
    <p:sldId id="378" r:id="rId72"/>
    <p:sldId id="377" r:id="rId73"/>
    <p:sldId id="388" r:id="rId74"/>
    <p:sldId id="292" r:id="rId75"/>
    <p:sldId id="298" r:id="rId76"/>
    <p:sldId id="299" r:id="rId77"/>
    <p:sldId id="304" r:id="rId78"/>
    <p:sldId id="300" r:id="rId79"/>
    <p:sldId id="379" r:id="rId80"/>
    <p:sldId id="301" r:id="rId81"/>
    <p:sldId id="302" r:id="rId82"/>
    <p:sldId id="380" r:id="rId83"/>
    <p:sldId id="384" r:id="rId84"/>
    <p:sldId id="386" r:id="rId85"/>
    <p:sldId id="303" r:id="rId86"/>
    <p:sldId id="381" r:id="rId87"/>
    <p:sldId id="309" r:id="rId88"/>
    <p:sldId id="307" r:id="rId89"/>
    <p:sldId id="382" r:id="rId90"/>
    <p:sldId id="315" r:id="rId91"/>
    <p:sldId id="317" r:id="rId92"/>
    <p:sldId id="319" r:id="rId93"/>
    <p:sldId id="321" r:id="rId94"/>
  </p:sldIdLst>
  <p:sldSz cx="12192000" cy="6858000"/>
  <p:notesSz cx="6761163" cy="99425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49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handoutMaster" Target="handoutMasters/handoutMaster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1C23E6-BDEA-4206-9943-65968500852F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37087B7-144B-4AC8-8213-73BD4A396F3B}">
      <dgm:prSet phldrT="[Metin]"/>
      <dgm:spPr/>
      <dgm:t>
        <a:bodyPr/>
        <a:lstStyle/>
        <a:p>
          <a:r>
            <a:rPr lang="tr-TR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Geri vermekle yükümlü İyiniyetli Zilyetlerin Durumu      (</a:t>
          </a:r>
          <a:r>
            <a:rPr lang="tr-TR" b="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MK. m. 993/994</a:t>
          </a:r>
          <a:r>
            <a:rPr lang="tr-TR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</a:t>
          </a:r>
          <a:endParaRPr lang="tr-TR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7DD2B65-F746-427D-841D-E5F24E4B46E5}" type="parTrans" cxnId="{716267D0-75A3-4E00-B67B-35EC243B5764}">
      <dgm:prSet/>
      <dgm:spPr/>
      <dgm:t>
        <a:bodyPr/>
        <a:lstStyle/>
        <a:p>
          <a:endParaRPr lang="tr-TR"/>
        </a:p>
      </dgm:t>
    </dgm:pt>
    <dgm:pt modelId="{A0392F5E-DBD8-4DE8-B724-6334081728D1}" type="sibTrans" cxnId="{716267D0-75A3-4E00-B67B-35EC243B5764}">
      <dgm:prSet/>
      <dgm:spPr/>
      <dgm:t>
        <a:bodyPr/>
        <a:lstStyle/>
        <a:p>
          <a:endParaRPr lang="tr-TR"/>
        </a:p>
      </dgm:t>
    </dgm:pt>
    <dgm:pt modelId="{6D37E001-3977-4952-87CF-FE211526F03D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Geri vermekle yükümlü </a:t>
          </a:r>
          <a:r>
            <a:rPr lang="tr-TR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Kötüniyetli</a:t>
          </a:r>
          <a:r>
            <a:rPr lang="tr-TR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Zilyetlerin Durumu      (</a:t>
          </a:r>
          <a:r>
            <a:rPr lang="tr-TR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MK. m. 995</a:t>
          </a:r>
          <a:r>
            <a:rPr lang="tr-TR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</a:t>
          </a:r>
          <a:endParaRPr lang="tr-TR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5568B64-795B-42A8-B013-E6E424252494}" type="parTrans" cxnId="{E016BB75-1A21-4AF5-9426-A6C1452B863F}">
      <dgm:prSet/>
      <dgm:spPr/>
      <dgm:t>
        <a:bodyPr/>
        <a:lstStyle/>
        <a:p>
          <a:endParaRPr lang="tr-TR"/>
        </a:p>
      </dgm:t>
    </dgm:pt>
    <dgm:pt modelId="{914C4410-9224-4305-AC9F-1060868463DE}" type="sibTrans" cxnId="{E016BB75-1A21-4AF5-9426-A6C1452B863F}">
      <dgm:prSet/>
      <dgm:spPr/>
      <dgm:t>
        <a:bodyPr/>
        <a:lstStyle/>
        <a:p>
          <a:endParaRPr lang="tr-TR"/>
        </a:p>
      </dgm:t>
    </dgm:pt>
    <dgm:pt modelId="{910D3E39-3DF3-427C-ABD6-C97869211585}" type="pres">
      <dgm:prSet presAssocID="{BB1C23E6-BDEA-4206-9943-65968500852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2C57AD5-AB02-475E-81AF-7C6F636932ED}" type="pres">
      <dgm:prSet presAssocID="{437087B7-144B-4AC8-8213-73BD4A396F3B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F16D84E-58CD-4AA4-B094-C1EC49EE96B6}" type="pres">
      <dgm:prSet presAssocID="{A0392F5E-DBD8-4DE8-B724-6334081728D1}" presName="sibTrans" presStyleCnt="0"/>
      <dgm:spPr/>
    </dgm:pt>
    <dgm:pt modelId="{119C8FFD-3B3E-478F-AE9D-DAA1F5D2D06C}" type="pres">
      <dgm:prSet presAssocID="{6D37E001-3977-4952-87CF-FE211526F03D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16267D0-75A3-4E00-B67B-35EC243B5764}" srcId="{BB1C23E6-BDEA-4206-9943-65968500852F}" destId="{437087B7-144B-4AC8-8213-73BD4A396F3B}" srcOrd="0" destOrd="0" parTransId="{47DD2B65-F746-427D-841D-E5F24E4B46E5}" sibTransId="{A0392F5E-DBD8-4DE8-B724-6334081728D1}"/>
    <dgm:cxn modelId="{E016BB75-1A21-4AF5-9426-A6C1452B863F}" srcId="{BB1C23E6-BDEA-4206-9943-65968500852F}" destId="{6D37E001-3977-4952-87CF-FE211526F03D}" srcOrd="1" destOrd="0" parTransId="{E5568B64-795B-42A8-B013-E6E424252494}" sibTransId="{914C4410-9224-4305-AC9F-1060868463DE}"/>
    <dgm:cxn modelId="{500DB708-DC66-4AC6-8FC1-0D23A79ADBDF}" type="presOf" srcId="{437087B7-144B-4AC8-8213-73BD4A396F3B}" destId="{C2C57AD5-AB02-475E-81AF-7C6F636932ED}" srcOrd="0" destOrd="0" presId="urn:microsoft.com/office/officeart/2005/8/layout/default#1"/>
    <dgm:cxn modelId="{813026CB-FED7-432D-A05B-6776CB7EE144}" type="presOf" srcId="{6D37E001-3977-4952-87CF-FE211526F03D}" destId="{119C8FFD-3B3E-478F-AE9D-DAA1F5D2D06C}" srcOrd="0" destOrd="0" presId="urn:microsoft.com/office/officeart/2005/8/layout/default#1"/>
    <dgm:cxn modelId="{2418B6CA-6A44-4AC0-8851-629FD626417C}" type="presOf" srcId="{BB1C23E6-BDEA-4206-9943-65968500852F}" destId="{910D3E39-3DF3-427C-ABD6-C97869211585}" srcOrd="0" destOrd="0" presId="urn:microsoft.com/office/officeart/2005/8/layout/default#1"/>
    <dgm:cxn modelId="{CD6EBC46-8325-4D49-84A8-27CCF416C9C4}" type="presParOf" srcId="{910D3E39-3DF3-427C-ABD6-C97869211585}" destId="{C2C57AD5-AB02-475E-81AF-7C6F636932ED}" srcOrd="0" destOrd="0" presId="urn:microsoft.com/office/officeart/2005/8/layout/default#1"/>
    <dgm:cxn modelId="{5F7E447C-AA3D-4C51-AEC5-F1DF60298091}" type="presParOf" srcId="{910D3E39-3DF3-427C-ABD6-C97869211585}" destId="{9F16D84E-58CD-4AA4-B094-C1EC49EE96B6}" srcOrd="1" destOrd="0" presId="urn:microsoft.com/office/officeart/2005/8/layout/default#1"/>
    <dgm:cxn modelId="{CEA5DE48-A010-45BE-8526-2CCF042BE564}" type="presParOf" srcId="{910D3E39-3DF3-427C-ABD6-C97869211585}" destId="{119C8FFD-3B3E-478F-AE9D-DAA1F5D2D06C}" srcOrd="2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3224A6-785B-45F1-AA0B-6E9B6212D8E8}" type="doc">
      <dgm:prSet loTypeId="urn:microsoft.com/office/officeart/2005/8/layout/default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B6CBAF1-9E0D-4BA3-9948-D1225700D624}">
      <dgm:prSet phldrT="[Metin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endParaRPr lang="tr-TR" sz="2400" b="0" u="sng" dirty="0" smtClean="0">
            <a:latin typeface="Times New Roman" pitchFamily="18" charset="0"/>
            <a:cs typeface="Times New Roman" pitchFamily="18" charset="0"/>
          </a:endParaRPr>
        </a:p>
        <a:p>
          <a:pPr algn="l"/>
          <a:r>
            <a:rPr lang="tr-TR" sz="2400" b="0" u="none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           </a:t>
          </a:r>
          <a:r>
            <a:rPr lang="tr-TR" sz="2400" b="0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1. </a:t>
          </a:r>
          <a:r>
            <a:rPr lang="tr-TR" sz="2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Geri Verme Yükümlülüğünün Kapsamı</a:t>
          </a:r>
        </a:p>
        <a:p>
          <a:pPr algn="just"/>
          <a:r>
            <a:rPr lang="tr-TR" sz="2400" b="0" u="none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                           </a:t>
          </a:r>
          <a:r>
            <a:rPr lang="tr-TR" sz="2400" b="1" u="none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 </a:t>
          </a:r>
          <a:r>
            <a:rPr lang="tr-TR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MK. m. 993)</a:t>
          </a:r>
        </a:p>
        <a:p>
          <a:pPr algn="just"/>
          <a:r>
            <a:rPr lang="tr-TR" sz="2400" b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       </a:t>
          </a:r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İyiniyetli Zilyet, Eşyanın kısmen veya tamamen kaybedilmesinden, yok olmasından veya hasara uğramasından sorumlu olmaz</a:t>
          </a:r>
          <a:r>
            <a:rPr lang="tr-TR" sz="2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</a:p>
        <a:p>
          <a:pPr algn="just"/>
          <a:r>
            <a:rPr lang="tr-TR" sz="2400" b="0" dirty="0" smtClean="0">
              <a:latin typeface="Times New Roman" pitchFamily="18" charset="0"/>
              <a:cs typeface="Times New Roman" pitchFamily="18" charset="0"/>
            </a:rPr>
            <a:t>        </a:t>
          </a:r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Yararlanma nedeni ile herhangi bir Tazminat ödemek zorunda değildir.</a:t>
          </a:r>
        </a:p>
        <a:p>
          <a:pPr algn="just"/>
          <a:r>
            <a:rPr lang="tr-TR" sz="2400" b="0" dirty="0" smtClean="0">
              <a:latin typeface="Times New Roman" pitchFamily="18" charset="0"/>
              <a:cs typeface="Times New Roman" pitchFamily="18" charset="0"/>
            </a:rPr>
            <a:t>.</a:t>
          </a:r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İyiniyetli Zilyet, kendisinin Malın Maliki olduğu kanaatinde ise, yani Malik Sıfatı ile İyiniyetli Zilyet ise, Maldan her türlü Yararlanma Yetkisine sahiptir. </a:t>
          </a:r>
        </a:p>
        <a:p>
          <a:pPr algn="just"/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Bu yararlanma, malın özüne müdahale şeklinde veya malın kullanılması tarzında olabileceği gibi, malın doğal ürünlerinden veya kiraya vererek kira bedeli tahsili gibi hukuki ürünlerinden yararlanma tarzında da olabilir.</a:t>
          </a:r>
        </a:p>
        <a:p>
          <a:pPr algn="ctr"/>
          <a:endParaRPr lang="tr-TR" sz="2400" b="1" dirty="0">
            <a:latin typeface="Times New Roman" pitchFamily="18" charset="0"/>
            <a:cs typeface="Times New Roman" pitchFamily="18" charset="0"/>
          </a:endParaRPr>
        </a:p>
      </dgm:t>
    </dgm:pt>
    <dgm:pt modelId="{5799EECA-2AA1-45AB-8C19-0EBD06BB826A}" type="parTrans" cxnId="{26A26685-A7E3-491B-9062-2519EED1B17D}">
      <dgm:prSet/>
      <dgm:spPr/>
      <dgm:t>
        <a:bodyPr/>
        <a:lstStyle/>
        <a:p>
          <a:endParaRPr lang="tr-TR"/>
        </a:p>
      </dgm:t>
    </dgm:pt>
    <dgm:pt modelId="{41079535-DD09-465B-8213-E4F60F8AAC29}" type="sibTrans" cxnId="{26A26685-A7E3-491B-9062-2519EED1B17D}">
      <dgm:prSet/>
      <dgm:spPr/>
      <dgm:t>
        <a:bodyPr/>
        <a:lstStyle/>
        <a:p>
          <a:endParaRPr lang="tr-TR"/>
        </a:p>
      </dgm:t>
    </dgm:pt>
    <dgm:pt modelId="{326FAF06-1834-4A77-A9CD-EB4FA021AE95}" type="pres">
      <dgm:prSet presAssocID="{C43224A6-785B-45F1-AA0B-6E9B6212D8E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8C0FEFA-EF17-46BB-88C0-7A4FAE9B170E}" type="pres">
      <dgm:prSet presAssocID="{FB6CBAF1-9E0D-4BA3-9948-D1225700D624}" presName="node" presStyleLbl="node1" presStyleIdx="0" presStyleCnt="1" custScaleX="221626" custScaleY="244790" custLinFactNeighborX="1990" custLinFactNeighborY="-1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26A26685-A7E3-491B-9062-2519EED1B17D}" srcId="{C43224A6-785B-45F1-AA0B-6E9B6212D8E8}" destId="{FB6CBAF1-9E0D-4BA3-9948-D1225700D624}" srcOrd="0" destOrd="0" parTransId="{5799EECA-2AA1-45AB-8C19-0EBD06BB826A}" sibTransId="{41079535-DD09-465B-8213-E4F60F8AAC29}"/>
    <dgm:cxn modelId="{33B7D5F4-0F8A-414A-9963-992F7703064F}" type="presOf" srcId="{FB6CBAF1-9E0D-4BA3-9948-D1225700D624}" destId="{98C0FEFA-EF17-46BB-88C0-7A4FAE9B170E}" srcOrd="0" destOrd="0" presId="urn:microsoft.com/office/officeart/2005/8/layout/default#2"/>
    <dgm:cxn modelId="{B1DFF7DB-2EA5-41C0-B5BA-C8110716AF5E}" type="presOf" srcId="{C43224A6-785B-45F1-AA0B-6E9B6212D8E8}" destId="{326FAF06-1834-4A77-A9CD-EB4FA021AE95}" srcOrd="0" destOrd="0" presId="urn:microsoft.com/office/officeart/2005/8/layout/default#2"/>
    <dgm:cxn modelId="{CA1BC82A-6B01-4DA9-8274-ECD21CF14043}" type="presParOf" srcId="{326FAF06-1834-4A77-A9CD-EB4FA021AE95}" destId="{98C0FEFA-EF17-46BB-88C0-7A4FAE9B170E}" srcOrd="0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DD73A5E-C952-4DBC-AE2C-B359C3E48D55}" type="doc">
      <dgm:prSet loTypeId="urn:microsoft.com/office/officeart/2005/8/layout/default#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07FB79DD-0E1F-4BED-A60E-4279C85C27E5}">
      <dgm:prSet phldrT="[Metin]" custT="1"/>
      <dgm:spPr/>
      <dgm:t>
        <a:bodyPr/>
        <a:lstStyle/>
        <a:p>
          <a:pPr algn="ctr"/>
          <a:r>
            <a:rPr lang="tr-TR" sz="2400" b="1" i="0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1. Geri Verme Yükümlülüğünün Kapsamı                       </a:t>
          </a:r>
        </a:p>
        <a:p>
          <a:pPr algn="ctr"/>
          <a:r>
            <a:rPr lang="tr-TR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(MK. m. 995/f. 1)</a:t>
          </a:r>
        </a:p>
        <a:p>
          <a:pPr algn="just"/>
          <a:r>
            <a:rPr lang="tr-TR" sz="2400" b="0" i="0" dirty="0" smtClean="0">
              <a:latin typeface="Times New Roman" pitchFamily="18" charset="0"/>
              <a:cs typeface="Times New Roman" pitchFamily="18" charset="0"/>
            </a:rPr>
            <a:t>      </a:t>
          </a:r>
          <a:r>
            <a:rPr lang="tr-TR" sz="24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*</a:t>
          </a:r>
          <a:r>
            <a:rPr lang="tr-TR" sz="2400" b="1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Geri   vermekle      yükümlü     </a:t>
          </a:r>
          <a:r>
            <a:rPr lang="tr-TR" sz="2400" b="1" i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Kötüniyetli</a:t>
          </a:r>
          <a:r>
            <a:rPr lang="tr-TR" sz="2400" b="1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Zilyet,   eşyayı zilyetliğinde tutmuş olmakla hak sahibine verdiği tüm Dolaysız ve Dolaylı    Zararları    gidermekle   yükümlüdür.</a:t>
          </a:r>
        </a:p>
        <a:p>
          <a:pPr algn="just"/>
          <a:r>
            <a:rPr lang="tr-TR" sz="2400" b="0" i="0" dirty="0" smtClean="0">
              <a:latin typeface="Times New Roman" pitchFamily="18" charset="0"/>
              <a:cs typeface="Times New Roman" pitchFamily="18" charset="0"/>
            </a:rPr>
            <a:t>       </a:t>
          </a:r>
          <a:r>
            <a:rPr lang="tr-TR" sz="24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*</a:t>
          </a:r>
          <a:r>
            <a:rPr lang="tr-TR" sz="2400" b="1" i="0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Dolaysız Zarar:</a:t>
          </a:r>
          <a:r>
            <a:rPr lang="tr-TR" sz="2400" b="1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Eşyanın        hasar      görmesi,  yıpranması, kaybedilmesi,   çaldırılması vb. zararlardır.</a:t>
          </a:r>
        </a:p>
        <a:p>
          <a:pPr algn="just"/>
          <a:r>
            <a:rPr lang="tr-TR" sz="2400" b="0" i="0" dirty="0" smtClean="0">
              <a:latin typeface="Times New Roman" pitchFamily="18" charset="0"/>
              <a:cs typeface="Times New Roman" pitchFamily="18" charset="0"/>
            </a:rPr>
            <a:t>      </a:t>
          </a:r>
          <a:r>
            <a:rPr lang="tr-TR" sz="2400" b="1" i="0" dirty="0" smtClean="0">
              <a:latin typeface="Times New Roman" pitchFamily="18" charset="0"/>
              <a:cs typeface="Times New Roman" pitchFamily="18" charset="0"/>
            </a:rPr>
            <a:t>* </a:t>
          </a:r>
          <a:r>
            <a:rPr lang="tr-TR" sz="2400" b="1" i="0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Dolaylı Zarar:</a:t>
          </a:r>
          <a:r>
            <a:rPr lang="tr-TR" sz="2400" b="1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Eşyanın    kullanılmaması,     ondan yararlanılmaması yüzünden doğmuş kazanç yoksunluklarıdır.</a:t>
          </a:r>
        </a:p>
      </dgm:t>
    </dgm:pt>
    <dgm:pt modelId="{D0118B97-4666-46D5-A5FE-4DBFB4B72457}" type="parTrans" cxnId="{102AE311-0BB8-419E-A107-FE46BBB3AA8B}">
      <dgm:prSet/>
      <dgm:spPr/>
      <dgm:t>
        <a:bodyPr/>
        <a:lstStyle/>
        <a:p>
          <a:endParaRPr lang="tr-TR"/>
        </a:p>
      </dgm:t>
    </dgm:pt>
    <dgm:pt modelId="{31B0B443-CE09-4795-BB3B-D5E1FF3CD91D}" type="sibTrans" cxnId="{102AE311-0BB8-419E-A107-FE46BBB3AA8B}">
      <dgm:prSet/>
      <dgm:spPr/>
      <dgm:t>
        <a:bodyPr/>
        <a:lstStyle/>
        <a:p>
          <a:endParaRPr lang="tr-TR"/>
        </a:p>
      </dgm:t>
    </dgm:pt>
    <dgm:pt modelId="{FE578EA3-9712-4DC9-8385-AB707592F166}" type="pres">
      <dgm:prSet presAssocID="{FDD73A5E-C952-4DBC-AE2C-B359C3E48D5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05639F4-9EA9-49DC-8B12-D57595C8CAE8}" type="pres">
      <dgm:prSet presAssocID="{07FB79DD-0E1F-4BED-A60E-4279C85C27E5}" presName="node" presStyleLbl="node1" presStyleIdx="0" presStyleCnt="1" custScaleX="190334" custScaleY="174420" custLinFactNeighborX="1652" custLinFactNeighborY="273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4A5B27B-AC9A-419A-A957-649CAFA8A10A}" type="presOf" srcId="{07FB79DD-0E1F-4BED-A60E-4279C85C27E5}" destId="{805639F4-9EA9-49DC-8B12-D57595C8CAE8}" srcOrd="0" destOrd="0" presId="urn:microsoft.com/office/officeart/2005/8/layout/default#5"/>
    <dgm:cxn modelId="{102AE311-0BB8-419E-A107-FE46BBB3AA8B}" srcId="{FDD73A5E-C952-4DBC-AE2C-B359C3E48D55}" destId="{07FB79DD-0E1F-4BED-A60E-4279C85C27E5}" srcOrd="0" destOrd="0" parTransId="{D0118B97-4666-46D5-A5FE-4DBFB4B72457}" sibTransId="{31B0B443-CE09-4795-BB3B-D5E1FF3CD91D}"/>
    <dgm:cxn modelId="{D0F65887-1070-49C0-9CBB-93488690F10C}" type="presOf" srcId="{FDD73A5E-C952-4DBC-AE2C-B359C3E48D55}" destId="{FE578EA3-9712-4DC9-8385-AB707592F166}" srcOrd="0" destOrd="0" presId="urn:microsoft.com/office/officeart/2005/8/layout/default#5"/>
    <dgm:cxn modelId="{0CCCAEB5-4B2E-4F3C-9272-DEEFB1DD38D5}" type="presParOf" srcId="{FE578EA3-9712-4DC9-8385-AB707592F166}" destId="{805639F4-9EA9-49DC-8B12-D57595C8CAE8}" srcOrd="0" destOrd="0" presId="urn:microsoft.com/office/officeart/2005/8/layout/default#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C3D909-0B7A-4ED1-A365-677428DF4FC0}" type="doc">
      <dgm:prSet loTypeId="urn:microsoft.com/office/officeart/2005/8/layout/default#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DE482FD-023A-4C07-A92C-2D49C4AF4F71}">
      <dgm:prSet custT="1"/>
      <dgm:spPr/>
      <dgm:t>
        <a:bodyPr/>
        <a:lstStyle/>
        <a:p>
          <a:pPr algn="ctr"/>
          <a:endParaRPr lang="tr-TR" sz="3200" b="0" u="sng" dirty="0" smtClean="0">
            <a:latin typeface="Times New Roman" pitchFamily="18" charset="0"/>
            <a:cs typeface="Times New Roman" pitchFamily="18" charset="0"/>
          </a:endParaRPr>
        </a:p>
        <a:p>
          <a:pPr algn="ctr"/>
          <a:r>
            <a:rPr lang="tr-TR" sz="28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İyiniyetli Haksız Zilyedin  Yaptığı giderler bakımından talep hakkı                                              </a:t>
          </a:r>
          <a:r>
            <a:rPr lang="tr-TR" sz="2800" b="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(MK. m. 994)</a:t>
          </a:r>
        </a:p>
        <a:p>
          <a:pPr algn="just"/>
          <a:r>
            <a:rPr lang="tr-TR" sz="2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</a:t>
          </a:r>
        </a:p>
        <a:p>
          <a:pPr algn="just"/>
          <a:r>
            <a:rPr lang="tr-TR" sz="2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</a:t>
          </a:r>
          <a:r>
            <a:rPr lang="tr-TR" sz="28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Zorunlu Giderler:</a:t>
          </a:r>
          <a:r>
            <a:rPr lang="tr-TR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tr-TR" sz="2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Malın korunması </a:t>
          </a:r>
          <a:r>
            <a:rPr lang="tr-TR" sz="2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veya iktisadi </a:t>
          </a:r>
          <a:r>
            <a:rPr lang="tr-TR" sz="2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fonksiyonunu </a:t>
          </a:r>
          <a:r>
            <a:rPr lang="tr-TR" sz="2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devam ettirmesi için yapılan giderlerdir. *Malı geri vermekle yükümlü İyiniyetli Zilyet, Zorunlu Giderlerin tamamının tazminini talep edebilir.</a:t>
          </a:r>
        </a:p>
        <a:p>
          <a:pPr algn="just"/>
          <a:r>
            <a:rPr lang="tr-TR" sz="2800" b="0" u="none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</a:t>
          </a:r>
          <a:r>
            <a:rPr lang="tr-TR" sz="28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Yararlı </a:t>
          </a:r>
          <a:r>
            <a:rPr lang="tr-TR" sz="28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Giderler</a:t>
          </a:r>
          <a:r>
            <a:rPr lang="tr-TR" sz="2800" b="1" u="none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:</a:t>
          </a:r>
          <a:r>
            <a:rPr lang="tr-TR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</a:t>
          </a:r>
          <a:r>
            <a:rPr lang="tr-TR" sz="2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Malın değerini ve randımanını artırmak için  yapılan giderlerdir. </a:t>
          </a:r>
        </a:p>
        <a:p>
          <a:pPr algn="just"/>
          <a:r>
            <a:rPr lang="tr-TR" sz="2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*Malı  geri   vermekle yükümlü İyiniyetli Zilyet, Yararlı giderlerin  tamamının tazminini talep edebilir</a:t>
          </a:r>
          <a:r>
            <a:rPr lang="tr-TR" sz="2800" b="0" dirty="0" smtClean="0">
              <a:latin typeface="Times New Roman" pitchFamily="18" charset="0"/>
              <a:cs typeface="Times New Roman" pitchFamily="18" charset="0"/>
            </a:rPr>
            <a:t>.</a:t>
          </a:r>
          <a:br>
            <a:rPr lang="tr-TR" sz="2800" b="0" dirty="0" smtClean="0">
              <a:latin typeface="Times New Roman" pitchFamily="18" charset="0"/>
              <a:cs typeface="Times New Roman" pitchFamily="18" charset="0"/>
            </a:rPr>
          </a:br>
          <a:endParaRPr lang="tr-TR" sz="2800" b="0" dirty="0"/>
        </a:p>
      </dgm:t>
    </dgm:pt>
    <dgm:pt modelId="{F0C34C8E-35AE-4A93-968E-493BD9769B12}" type="parTrans" cxnId="{1F397CFB-F53B-43AA-98CB-CDB9F3261E27}">
      <dgm:prSet/>
      <dgm:spPr/>
      <dgm:t>
        <a:bodyPr/>
        <a:lstStyle/>
        <a:p>
          <a:endParaRPr lang="tr-TR"/>
        </a:p>
      </dgm:t>
    </dgm:pt>
    <dgm:pt modelId="{E57F842D-7954-4DD0-8538-74A7E79BD98F}" type="sibTrans" cxnId="{1F397CFB-F53B-43AA-98CB-CDB9F3261E27}">
      <dgm:prSet/>
      <dgm:spPr/>
      <dgm:t>
        <a:bodyPr/>
        <a:lstStyle/>
        <a:p>
          <a:endParaRPr lang="tr-TR"/>
        </a:p>
      </dgm:t>
    </dgm:pt>
    <dgm:pt modelId="{028E3A71-7337-4D35-BB9F-C575E491A4D7}" type="pres">
      <dgm:prSet presAssocID="{C7C3D909-0B7A-4ED1-A365-677428DF4FC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4C4827E-C1F5-4803-B314-9767C42B33DE}" type="pres">
      <dgm:prSet presAssocID="{CDE482FD-023A-4C07-A92C-2D49C4AF4F71}" presName="node" presStyleLbl="node1" presStyleIdx="0" presStyleCnt="1" custScaleY="118397" custLinFactNeighborX="-348" custLinFactNeighborY="98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60DAA50D-1192-45BF-AB29-73290BDEF0AA}" type="presOf" srcId="{CDE482FD-023A-4C07-A92C-2D49C4AF4F71}" destId="{94C4827E-C1F5-4803-B314-9767C42B33DE}" srcOrd="0" destOrd="0" presId="urn:microsoft.com/office/officeart/2005/8/layout/default#3"/>
    <dgm:cxn modelId="{1F397CFB-F53B-43AA-98CB-CDB9F3261E27}" srcId="{C7C3D909-0B7A-4ED1-A365-677428DF4FC0}" destId="{CDE482FD-023A-4C07-A92C-2D49C4AF4F71}" srcOrd="0" destOrd="0" parTransId="{F0C34C8E-35AE-4A93-968E-493BD9769B12}" sibTransId="{E57F842D-7954-4DD0-8538-74A7E79BD98F}"/>
    <dgm:cxn modelId="{FE732699-75AF-46FE-A741-ED76454A0C63}" type="presOf" srcId="{C7C3D909-0B7A-4ED1-A365-677428DF4FC0}" destId="{028E3A71-7337-4D35-BB9F-C575E491A4D7}" srcOrd="0" destOrd="0" presId="urn:microsoft.com/office/officeart/2005/8/layout/default#3"/>
    <dgm:cxn modelId="{87B3ED20-5008-4F07-B7B1-7DEDE3EDE7AA}" type="presParOf" srcId="{028E3A71-7337-4D35-BB9F-C575E491A4D7}" destId="{94C4827E-C1F5-4803-B314-9767C42B33DE}" srcOrd="0" destOrd="0" presId="urn:microsoft.com/office/officeart/2005/8/layout/default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5182C5-93D2-4737-B2C9-FFDC05E9FED7}" type="doc">
      <dgm:prSet loTypeId="urn:microsoft.com/office/officeart/2005/8/layout/default#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0F1AD4B-1B62-48DD-AA70-BCFEEEC00176}">
      <dgm:prSet custT="1"/>
      <dgm:spPr/>
      <dgm:t>
        <a:bodyPr/>
        <a:lstStyle/>
        <a:p>
          <a:pPr algn="just"/>
          <a:r>
            <a:rPr lang="tr-TR" sz="2800" b="0" dirty="0" smtClean="0">
              <a:latin typeface="Times New Roman" pitchFamily="18" charset="0"/>
              <a:cs typeface="Times New Roman" pitchFamily="18" charset="0"/>
            </a:rPr>
            <a:t>     </a:t>
          </a:r>
          <a:r>
            <a:rPr lang="tr-TR" sz="2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Alıkoyma hakkı:</a:t>
          </a:r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tr-TR" sz="2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Geri verme talebi karşısında İyiniyetli Zilyet, zorunlu ve Yararlı Giderlerin tutarı kendisine ödeninceye kadar eşyayı geri vermekten kaçınabilir. </a:t>
          </a:r>
        </a:p>
        <a:p>
          <a:pPr algn="just"/>
          <a:r>
            <a:rPr lang="tr-TR" sz="2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</a:t>
          </a:r>
          <a:r>
            <a:rPr lang="tr-TR" sz="2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Lüks giderler</a:t>
          </a:r>
          <a:r>
            <a:rPr lang="tr-TR" sz="2400" b="0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:</a:t>
          </a:r>
          <a:r>
            <a:rPr lang="tr-TR" sz="2400" b="0" u="none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Eşyanın kıymetini ve verimini artırmayan, sadece keyif ve  zevke hitap eden giderlerdir.   </a:t>
          </a:r>
        </a:p>
        <a:p>
          <a:pPr algn="just"/>
          <a:r>
            <a:rPr lang="tr-TR" sz="2400" b="0" u="none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*</a:t>
          </a:r>
          <a:r>
            <a:rPr lang="tr-TR" sz="2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Malı geri vermekle yükümlü iyiniyetli zilyet lüks giderlerin karşılığını talep edemez. </a:t>
          </a:r>
        </a:p>
        <a:p>
          <a:pPr algn="just"/>
          <a:r>
            <a:rPr lang="tr-TR" sz="2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*Fakat bu giderler sonucu malda meydana gelen ekleri zararsızca söküp alma imkanı varsa bunları söküp alabilir. </a:t>
          </a:r>
        </a:p>
        <a:p>
          <a:pPr algn="just"/>
          <a:r>
            <a:rPr lang="tr-TR" sz="2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*  İyiniyetli Zilyet  malın ürünlerinden yararlanmışsa, bu yararlanması oranında, giderler dolayısıyla sahip olduğu alacaktan indirim yapılır.</a:t>
          </a:r>
          <a:endParaRPr lang="tr-TR" sz="2400" b="0" dirty="0" smtClean="0">
            <a:solidFill>
              <a:schemeClr val="tx1"/>
            </a:solidFill>
          </a:endParaRPr>
        </a:p>
      </dgm:t>
    </dgm:pt>
    <dgm:pt modelId="{A4E3B19D-A7F1-4E9D-95E5-355AB53EE244}" type="parTrans" cxnId="{9F6AE18A-92E5-4B82-9EBD-4FFD42AA640C}">
      <dgm:prSet/>
      <dgm:spPr/>
      <dgm:t>
        <a:bodyPr/>
        <a:lstStyle/>
        <a:p>
          <a:endParaRPr lang="tr-TR"/>
        </a:p>
      </dgm:t>
    </dgm:pt>
    <dgm:pt modelId="{758B1A77-3B82-40C4-AB1C-CB21FC81B342}" type="sibTrans" cxnId="{9F6AE18A-92E5-4B82-9EBD-4FFD42AA640C}">
      <dgm:prSet/>
      <dgm:spPr/>
      <dgm:t>
        <a:bodyPr/>
        <a:lstStyle/>
        <a:p>
          <a:endParaRPr lang="tr-TR"/>
        </a:p>
      </dgm:t>
    </dgm:pt>
    <dgm:pt modelId="{30621C87-7F52-4FE2-BC01-DC120A133D0C}" type="pres">
      <dgm:prSet presAssocID="{8A5182C5-93D2-4737-B2C9-FFDC05E9FED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4D9A03A-2EFE-47A7-A2D6-3B5818B56BA4}" type="pres">
      <dgm:prSet presAssocID="{90F1AD4B-1B62-48DD-AA70-BCFEEEC00176}" presName="node" presStyleLbl="node1" presStyleIdx="0" presStyleCnt="1" custScaleY="11683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B672BE0-C3F1-45B4-BEF4-7605A297B371}" type="presOf" srcId="{90F1AD4B-1B62-48DD-AA70-BCFEEEC00176}" destId="{74D9A03A-2EFE-47A7-A2D6-3B5818B56BA4}" srcOrd="0" destOrd="0" presId="urn:microsoft.com/office/officeart/2005/8/layout/default#4"/>
    <dgm:cxn modelId="{9F6AE18A-92E5-4B82-9EBD-4FFD42AA640C}" srcId="{8A5182C5-93D2-4737-B2C9-FFDC05E9FED7}" destId="{90F1AD4B-1B62-48DD-AA70-BCFEEEC00176}" srcOrd="0" destOrd="0" parTransId="{A4E3B19D-A7F1-4E9D-95E5-355AB53EE244}" sibTransId="{758B1A77-3B82-40C4-AB1C-CB21FC81B342}"/>
    <dgm:cxn modelId="{E3414B7C-69F7-4105-890B-EFBE7BC06E42}" type="presOf" srcId="{8A5182C5-93D2-4737-B2C9-FFDC05E9FED7}" destId="{30621C87-7F52-4FE2-BC01-DC120A133D0C}" srcOrd="0" destOrd="0" presId="urn:microsoft.com/office/officeart/2005/8/layout/default#4"/>
    <dgm:cxn modelId="{3E92BA6E-E871-4606-A816-2623AB1BD8E5}" type="presParOf" srcId="{30621C87-7F52-4FE2-BC01-DC120A133D0C}" destId="{74D9A03A-2EFE-47A7-A2D6-3B5818B56BA4}" srcOrd="0" destOrd="0" presId="urn:microsoft.com/office/officeart/2005/8/layout/default#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E30A91B-1FCB-4D7E-8A6A-F2C75C1AD7FF}" type="doc">
      <dgm:prSet loTypeId="urn:microsoft.com/office/officeart/2005/8/layout/default#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299F390-86FC-46DE-A6E4-224E1576EF6F}">
      <dgm:prSet custT="1"/>
      <dgm:spPr/>
      <dgm:t>
        <a:bodyPr/>
        <a:lstStyle/>
        <a:p>
          <a:pPr algn="ctr"/>
          <a:r>
            <a:rPr lang="tr-TR" sz="28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İyiniyetli Olmayan (</a:t>
          </a:r>
          <a:r>
            <a:rPr lang="tr-TR" sz="2800" b="1" u="sng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Kötüniyetli</a:t>
          </a:r>
          <a:r>
            <a:rPr lang="tr-TR" sz="28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 Zilyedin Yaptığı Giderler Bakımından Talep Hakkı</a:t>
          </a:r>
          <a:br>
            <a:rPr lang="tr-TR" sz="28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</a:br>
          <a:r>
            <a:rPr lang="tr-TR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(MK. m. 995/f. 2)</a:t>
          </a:r>
        </a:p>
        <a:p>
          <a:pPr algn="just"/>
          <a:r>
            <a:rPr lang="tr-TR" sz="2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İyiniyetli olmayan zilyet, hak sahibi için de yapılması zorunlu olan giderlerin karşılığını isteyebilir. *Ancak yararlı ve lüks giderleri isteyemez. </a:t>
          </a:r>
        </a:p>
        <a:p>
          <a:pPr algn="just"/>
          <a:r>
            <a:rPr lang="tr-TR" sz="2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Yaptığı zorunlu giderler içinde gider ödeninceye kadar eşyayı geri vermekten kaçınamaz. </a:t>
          </a:r>
        </a:p>
        <a:p>
          <a:pPr algn="just"/>
          <a:r>
            <a:rPr lang="tr-TR" sz="2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Hak sahibinin giderleri talep hakkı, BK. m. 82’deki iki yıllık zamanaşımına tabi olacaktır.  </a:t>
          </a:r>
          <a:endParaRPr lang="tr-TR" sz="2800" b="0" dirty="0">
            <a:solidFill>
              <a:schemeClr val="tx1"/>
            </a:solidFill>
          </a:endParaRPr>
        </a:p>
      </dgm:t>
    </dgm:pt>
    <dgm:pt modelId="{F7F2660F-B146-41F8-8DCE-1B2154F74594}" type="parTrans" cxnId="{C666A217-F3D9-4F6C-8CCF-5153B8264764}">
      <dgm:prSet/>
      <dgm:spPr/>
      <dgm:t>
        <a:bodyPr/>
        <a:lstStyle/>
        <a:p>
          <a:endParaRPr lang="tr-TR"/>
        </a:p>
      </dgm:t>
    </dgm:pt>
    <dgm:pt modelId="{C9C64003-F2BB-49D5-83A9-FCFF88AD6071}" type="sibTrans" cxnId="{C666A217-F3D9-4F6C-8CCF-5153B8264764}">
      <dgm:prSet/>
      <dgm:spPr/>
      <dgm:t>
        <a:bodyPr/>
        <a:lstStyle/>
        <a:p>
          <a:endParaRPr lang="tr-TR"/>
        </a:p>
      </dgm:t>
    </dgm:pt>
    <dgm:pt modelId="{B2677AEF-DEAE-4065-9F9D-E355F7B6D643}" type="pres">
      <dgm:prSet presAssocID="{4E30A91B-1FCB-4D7E-8A6A-F2C75C1AD7F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BA49239-E417-4AB7-9B65-8915B43F2452}" type="pres">
      <dgm:prSet presAssocID="{2299F390-86FC-46DE-A6E4-224E1576EF6F}" presName="node" presStyleLbl="node1" presStyleIdx="0" presStyleCnt="1" custScaleY="116834" custLinFactNeighborX="-1173" custLinFactNeighborY="249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666A217-F3D9-4F6C-8CCF-5153B8264764}" srcId="{4E30A91B-1FCB-4D7E-8A6A-F2C75C1AD7FF}" destId="{2299F390-86FC-46DE-A6E4-224E1576EF6F}" srcOrd="0" destOrd="0" parTransId="{F7F2660F-B146-41F8-8DCE-1B2154F74594}" sibTransId="{C9C64003-F2BB-49D5-83A9-FCFF88AD6071}"/>
    <dgm:cxn modelId="{3F2B5E9E-1BF8-4C71-BA63-5D648C8EF8F7}" type="presOf" srcId="{2299F390-86FC-46DE-A6E4-224E1576EF6F}" destId="{9BA49239-E417-4AB7-9B65-8915B43F2452}" srcOrd="0" destOrd="0" presId="urn:microsoft.com/office/officeart/2005/8/layout/default#7"/>
    <dgm:cxn modelId="{45E0AF93-1B78-4890-851D-F5942527A949}" type="presOf" srcId="{4E30A91B-1FCB-4D7E-8A6A-F2C75C1AD7FF}" destId="{B2677AEF-DEAE-4065-9F9D-E355F7B6D643}" srcOrd="0" destOrd="0" presId="urn:microsoft.com/office/officeart/2005/8/layout/default#7"/>
    <dgm:cxn modelId="{AA3A461E-B4A5-4BFE-9868-871574043235}" type="presParOf" srcId="{B2677AEF-DEAE-4065-9F9D-E355F7B6D643}" destId="{9BA49239-E417-4AB7-9B65-8915B43F2452}" srcOrd="0" destOrd="0" presId="urn:microsoft.com/office/officeart/2005/8/layout/default#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A5BDFB3-2A61-437A-AF1D-9D8F3148E6CE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E3D976E-05C3-466C-8D4B-50DB9B4992F6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Tapu Sicilinin Unsurları</a:t>
          </a:r>
          <a:endParaRPr lang="tr-TR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74EE2A0-9B2C-41E8-9C35-A5101E8402FF}" type="parTrans" cxnId="{1B95B17F-9D7C-4E7B-A156-E34350F346B2}">
      <dgm:prSet/>
      <dgm:spPr/>
      <dgm:t>
        <a:bodyPr/>
        <a:lstStyle/>
        <a:p>
          <a:endParaRPr lang="tr-TR"/>
        </a:p>
      </dgm:t>
    </dgm:pt>
    <dgm:pt modelId="{746BF868-46ED-4913-B937-9062F4308DDB}" type="sibTrans" cxnId="{1B95B17F-9D7C-4E7B-A156-E34350F346B2}">
      <dgm:prSet/>
      <dgm:spPr/>
      <dgm:t>
        <a:bodyPr/>
        <a:lstStyle/>
        <a:p>
          <a:endParaRPr lang="tr-TR"/>
        </a:p>
      </dgm:t>
    </dgm:pt>
    <dgm:pt modelId="{75BD1C84-7010-4225-870A-76E4D83185B8}">
      <dgm:prSet phldrT="[Metin]"/>
      <dgm:spPr/>
      <dgm:t>
        <a:bodyPr/>
        <a:lstStyle/>
        <a:p>
          <a:pPr algn="ctr"/>
          <a:r>
            <a:rPr lang="tr-TR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Ana siciller</a:t>
          </a:r>
        </a:p>
        <a:p>
          <a:pPr algn="ctr"/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1. Temel sicil: Tapu kütüğü</a:t>
          </a:r>
        </a:p>
        <a:p>
          <a:pPr algn="ctr"/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2. Kat mülkiyeti kütüğü</a:t>
          </a:r>
        </a:p>
        <a:p>
          <a:pPr algn="just"/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  3. Tamamlayıcı siciller</a:t>
          </a:r>
        </a:p>
        <a:p>
          <a:pPr algn="just"/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      Yevmiye defteri</a:t>
          </a:r>
        </a:p>
        <a:p>
          <a:pPr algn="just"/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      Belgeler</a:t>
          </a:r>
        </a:p>
        <a:p>
          <a:pPr algn="just"/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      Planlar</a:t>
          </a:r>
        </a:p>
        <a:p>
          <a:pPr algn="just"/>
          <a:r>
            <a:rPr lang="tr-TR" b="1" dirty="0" smtClean="0">
              <a:solidFill>
                <a:schemeClr val="tx1"/>
              </a:solidFill>
            </a:rPr>
            <a:t> </a:t>
          </a:r>
          <a:endParaRPr lang="tr-TR" b="1" dirty="0">
            <a:solidFill>
              <a:schemeClr val="tx1"/>
            </a:solidFill>
          </a:endParaRPr>
        </a:p>
      </dgm:t>
    </dgm:pt>
    <dgm:pt modelId="{A0AC8C1D-29BE-4761-94EB-A66C80487886}" type="parTrans" cxnId="{5D756C9C-A29E-4B75-89EE-30EE7AB5537C}">
      <dgm:prSet/>
      <dgm:spPr/>
      <dgm:t>
        <a:bodyPr/>
        <a:lstStyle/>
        <a:p>
          <a:endParaRPr lang="tr-TR"/>
        </a:p>
      </dgm:t>
    </dgm:pt>
    <dgm:pt modelId="{E6C9020B-7C72-460E-BBCD-EC0DE18CD8DC}" type="sibTrans" cxnId="{5D756C9C-A29E-4B75-89EE-30EE7AB5537C}">
      <dgm:prSet/>
      <dgm:spPr/>
      <dgm:t>
        <a:bodyPr/>
        <a:lstStyle/>
        <a:p>
          <a:endParaRPr lang="tr-TR"/>
        </a:p>
      </dgm:t>
    </dgm:pt>
    <dgm:pt modelId="{94773BFE-2A73-4A94-9DCC-0CF20B20728A}">
      <dgm:prSet phldrT="[Metin]"/>
      <dgm:spPr/>
      <dgm:t>
        <a:bodyPr/>
        <a:lstStyle/>
        <a:p>
          <a:pPr algn="l"/>
          <a:r>
            <a:rPr lang="tr-TR" dirty="0" smtClean="0">
              <a:latin typeface="Times New Roman" pitchFamily="18" charset="0"/>
              <a:cs typeface="Times New Roman" pitchFamily="18" charset="0"/>
            </a:rPr>
            <a:t>               </a:t>
          </a:r>
          <a:r>
            <a:rPr lang="tr-TR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Yardımcı siciller</a:t>
          </a:r>
        </a:p>
        <a:p>
          <a:pPr algn="l"/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1. Aziller sicili</a:t>
          </a:r>
        </a:p>
        <a:p>
          <a:pPr algn="l"/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2. Düzeltmeler sicili</a:t>
          </a:r>
        </a:p>
        <a:p>
          <a:pPr algn="l"/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3. Kamu orta malları</a:t>
          </a:r>
        </a:p>
        <a:p>
          <a:pPr algn="l"/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 sicili</a:t>
          </a:r>
        </a:p>
        <a:p>
          <a:pPr algn="l"/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4.Tapu Envanter Defteri</a:t>
          </a:r>
        </a:p>
        <a:p>
          <a:pPr algn="l"/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5. İdari sınırlar kayıt</a:t>
          </a:r>
        </a:p>
        <a:p>
          <a:pPr algn="l"/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 defteri</a:t>
          </a:r>
          <a:endParaRPr lang="tr-TR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BFB66D5-401F-4585-BB02-7DC255664D99}" type="parTrans" cxnId="{0E5EB85A-971C-4149-82C3-394DD671F9BA}">
      <dgm:prSet/>
      <dgm:spPr/>
      <dgm:t>
        <a:bodyPr/>
        <a:lstStyle/>
        <a:p>
          <a:endParaRPr lang="tr-TR"/>
        </a:p>
      </dgm:t>
    </dgm:pt>
    <dgm:pt modelId="{5A0A85B4-C4DD-4ED5-9216-1352A504D8D5}" type="sibTrans" cxnId="{0E5EB85A-971C-4149-82C3-394DD671F9BA}">
      <dgm:prSet/>
      <dgm:spPr/>
      <dgm:t>
        <a:bodyPr/>
        <a:lstStyle/>
        <a:p>
          <a:endParaRPr lang="tr-TR"/>
        </a:p>
      </dgm:t>
    </dgm:pt>
    <dgm:pt modelId="{0396AEB6-B015-4732-A2BF-152FA1E3B477}" type="pres">
      <dgm:prSet presAssocID="{AA5BDFB3-2A61-437A-AF1D-9D8F3148E6C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2E2E61E-FBAF-4C82-987E-91D401A896B9}" type="pres">
      <dgm:prSet presAssocID="{DE3D976E-05C3-466C-8D4B-50DB9B4992F6}" presName="roof" presStyleLbl="dkBgShp" presStyleIdx="0" presStyleCnt="2" custScaleY="81619"/>
      <dgm:spPr/>
      <dgm:t>
        <a:bodyPr/>
        <a:lstStyle/>
        <a:p>
          <a:endParaRPr lang="tr-TR"/>
        </a:p>
      </dgm:t>
    </dgm:pt>
    <dgm:pt modelId="{70269CD1-15E5-489B-9945-E89E74B4D0E2}" type="pres">
      <dgm:prSet presAssocID="{DE3D976E-05C3-466C-8D4B-50DB9B4992F6}" presName="pillars" presStyleCnt="0"/>
      <dgm:spPr/>
    </dgm:pt>
    <dgm:pt modelId="{851C9223-BBFA-4EC2-A455-AD7CD1360C94}" type="pres">
      <dgm:prSet presAssocID="{DE3D976E-05C3-466C-8D4B-50DB9B4992F6}" presName="pillar1" presStyleLbl="node1" presStyleIdx="0" presStyleCnt="2" custScaleX="104965" custScaleY="10830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2778834-18CE-4BE3-9236-29B4CC0D34EB}" type="pres">
      <dgm:prSet presAssocID="{94773BFE-2A73-4A94-9DCC-0CF20B20728A}" presName="pillarX" presStyleLbl="node1" presStyleIdx="1" presStyleCnt="2" custScaleX="98005" custScaleY="10830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8F3FA96-2E9F-4930-9E49-B02BB58FA1EA}" type="pres">
      <dgm:prSet presAssocID="{DE3D976E-05C3-466C-8D4B-50DB9B4992F6}" presName="base" presStyleLbl="dkBgShp" presStyleIdx="1" presStyleCnt="2"/>
      <dgm:spPr/>
    </dgm:pt>
  </dgm:ptLst>
  <dgm:cxnLst>
    <dgm:cxn modelId="{0E5EB85A-971C-4149-82C3-394DD671F9BA}" srcId="{DE3D976E-05C3-466C-8D4B-50DB9B4992F6}" destId="{94773BFE-2A73-4A94-9DCC-0CF20B20728A}" srcOrd="1" destOrd="0" parTransId="{EBFB66D5-401F-4585-BB02-7DC255664D99}" sibTransId="{5A0A85B4-C4DD-4ED5-9216-1352A504D8D5}"/>
    <dgm:cxn modelId="{92EB31D6-FDB0-4238-93EC-D64B8939BF3D}" type="presOf" srcId="{75BD1C84-7010-4225-870A-76E4D83185B8}" destId="{851C9223-BBFA-4EC2-A455-AD7CD1360C94}" srcOrd="0" destOrd="0" presId="urn:microsoft.com/office/officeart/2005/8/layout/hList3"/>
    <dgm:cxn modelId="{08642E90-A350-4794-BE4B-174FBE93F79A}" type="presOf" srcId="{DE3D976E-05C3-466C-8D4B-50DB9B4992F6}" destId="{72E2E61E-FBAF-4C82-987E-91D401A896B9}" srcOrd="0" destOrd="0" presId="urn:microsoft.com/office/officeart/2005/8/layout/hList3"/>
    <dgm:cxn modelId="{5D756C9C-A29E-4B75-89EE-30EE7AB5537C}" srcId="{DE3D976E-05C3-466C-8D4B-50DB9B4992F6}" destId="{75BD1C84-7010-4225-870A-76E4D83185B8}" srcOrd="0" destOrd="0" parTransId="{A0AC8C1D-29BE-4761-94EB-A66C80487886}" sibTransId="{E6C9020B-7C72-460E-BBCD-EC0DE18CD8DC}"/>
    <dgm:cxn modelId="{6EF1BEC8-2F23-42A3-B866-D89C540E0772}" type="presOf" srcId="{94773BFE-2A73-4A94-9DCC-0CF20B20728A}" destId="{F2778834-18CE-4BE3-9236-29B4CC0D34EB}" srcOrd="0" destOrd="0" presId="urn:microsoft.com/office/officeart/2005/8/layout/hList3"/>
    <dgm:cxn modelId="{6427AB8A-6FE4-4D85-B915-E253761E79C3}" type="presOf" srcId="{AA5BDFB3-2A61-437A-AF1D-9D8F3148E6CE}" destId="{0396AEB6-B015-4732-A2BF-152FA1E3B477}" srcOrd="0" destOrd="0" presId="urn:microsoft.com/office/officeart/2005/8/layout/hList3"/>
    <dgm:cxn modelId="{1B95B17F-9D7C-4E7B-A156-E34350F346B2}" srcId="{AA5BDFB3-2A61-437A-AF1D-9D8F3148E6CE}" destId="{DE3D976E-05C3-466C-8D4B-50DB9B4992F6}" srcOrd="0" destOrd="0" parTransId="{974EE2A0-9B2C-41E8-9C35-A5101E8402FF}" sibTransId="{746BF868-46ED-4913-B937-9062F4308DDB}"/>
    <dgm:cxn modelId="{FE31FA91-C508-41FC-9804-7F823B55958F}" type="presParOf" srcId="{0396AEB6-B015-4732-A2BF-152FA1E3B477}" destId="{72E2E61E-FBAF-4C82-987E-91D401A896B9}" srcOrd="0" destOrd="0" presId="urn:microsoft.com/office/officeart/2005/8/layout/hList3"/>
    <dgm:cxn modelId="{61FC8F7F-8613-44C4-B282-02FE39E33049}" type="presParOf" srcId="{0396AEB6-B015-4732-A2BF-152FA1E3B477}" destId="{70269CD1-15E5-489B-9945-E89E74B4D0E2}" srcOrd="1" destOrd="0" presId="urn:microsoft.com/office/officeart/2005/8/layout/hList3"/>
    <dgm:cxn modelId="{1C03126F-98E3-4CCE-A924-6DE48F356A11}" type="presParOf" srcId="{70269CD1-15E5-489B-9945-E89E74B4D0E2}" destId="{851C9223-BBFA-4EC2-A455-AD7CD1360C94}" srcOrd="0" destOrd="0" presId="urn:microsoft.com/office/officeart/2005/8/layout/hList3"/>
    <dgm:cxn modelId="{CEFD710C-C904-4F20-9A1F-9AD1AF630999}" type="presParOf" srcId="{70269CD1-15E5-489B-9945-E89E74B4D0E2}" destId="{F2778834-18CE-4BE3-9236-29B4CC0D34EB}" srcOrd="1" destOrd="0" presId="urn:microsoft.com/office/officeart/2005/8/layout/hList3"/>
    <dgm:cxn modelId="{6F6F6E2A-7F39-4349-A69D-AE78A7BC04BE}" type="presParOf" srcId="{0396AEB6-B015-4732-A2BF-152FA1E3B477}" destId="{58F3FA96-2E9F-4930-9E49-B02BB58FA1EA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B2BB4CE-7B51-4A5E-8E44-481C6D93F9C6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2D76004-A2DB-48E0-9FB2-0101340ACDC0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Zabıt Defteri</a:t>
          </a:r>
          <a:endParaRPr lang="tr-TR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067B2F1-9764-4F16-8ABB-7D006EBA9CBD}" type="parTrans" cxnId="{08A00CF0-2541-4C0D-844A-498A0C1C01E3}">
      <dgm:prSet/>
      <dgm:spPr/>
      <dgm:t>
        <a:bodyPr/>
        <a:lstStyle/>
        <a:p>
          <a:endParaRPr lang="tr-TR"/>
        </a:p>
      </dgm:t>
    </dgm:pt>
    <dgm:pt modelId="{136295AE-55EE-405B-B3D0-69AD16B55C6D}" type="sibTrans" cxnId="{08A00CF0-2541-4C0D-844A-498A0C1C01E3}">
      <dgm:prSet/>
      <dgm:spPr/>
      <dgm:t>
        <a:bodyPr/>
        <a:lstStyle/>
        <a:p>
          <a:endParaRPr lang="tr-TR"/>
        </a:p>
      </dgm:t>
    </dgm:pt>
    <dgm:pt modelId="{90D9F0F5-9E53-4DEC-875E-B3FD0641A48D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Kat Mülkiyeti Zabıt Defteri</a:t>
          </a:r>
          <a:endParaRPr lang="tr-TR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7FDAEAE-E7AE-420A-8344-DF281F6F04F5}" type="parTrans" cxnId="{6487990E-4B4B-4463-BEA0-16C46AB64EFE}">
      <dgm:prSet/>
      <dgm:spPr/>
      <dgm:t>
        <a:bodyPr/>
        <a:lstStyle/>
        <a:p>
          <a:endParaRPr lang="tr-TR"/>
        </a:p>
      </dgm:t>
    </dgm:pt>
    <dgm:pt modelId="{7F1FA8F7-1EFA-47B4-94B2-33464F8EEF66}" type="sibTrans" cxnId="{6487990E-4B4B-4463-BEA0-16C46AB64EFE}">
      <dgm:prSet/>
      <dgm:spPr/>
      <dgm:t>
        <a:bodyPr/>
        <a:lstStyle/>
        <a:p>
          <a:endParaRPr lang="tr-TR"/>
        </a:p>
      </dgm:t>
    </dgm:pt>
    <dgm:pt modelId="{C7228E1A-EC2D-4E8B-A13E-C759E06B24C0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İpotek Kayıt Defteri</a:t>
          </a:r>
          <a:endParaRPr lang="tr-TR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3C35786-F53E-401D-B677-B534AC9C845F}" type="parTrans" cxnId="{2968B38F-813E-4FA0-B394-821A565ABF34}">
      <dgm:prSet/>
      <dgm:spPr/>
      <dgm:t>
        <a:bodyPr/>
        <a:lstStyle/>
        <a:p>
          <a:endParaRPr lang="tr-TR"/>
        </a:p>
      </dgm:t>
    </dgm:pt>
    <dgm:pt modelId="{7BC404A6-C48B-4DEC-9687-DFFDCD2ECEF5}" type="sibTrans" cxnId="{2968B38F-813E-4FA0-B394-821A565ABF34}">
      <dgm:prSet/>
      <dgm:spPr/>
      <dgm:t>
        <a:bodyPr/>
        <a:lstStyle/>
        <a:p>
          <a:endParaRPr lang="tr-TR"/>
        </a:p>
      </dgm:t>
    </dgm:pt>
    <dgm:pt modelId="{E2A7B355-6A71-4998-BA7D-458CA65CDF93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Fihrist defteri</a:t>
          </a:r>
          <a:endParaRPr lang="tr-TR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DBD59D2-7E67-4F9B-B6B4-35C8D3EF4915}" type="parTrans" cxnId="{486F20F9-46BA-4FC5-B246-49E09F1B2574}">
      <dgm:prSet/>
      <dgm:spPr/>
      <dgm:t>
        <a:bodyPr/>
        <a:lstStyle/>
        <a:p>
          <a:endParaRPr lang="tr-TR"/>
        </a:p>
      </dgm:t>
    </dgm:pt>
    <dgm:pt modelId="{F9B04845-2407-456E-BF02-C2A417927200}" type="sibTrans" cxnId="{486F20F9-46BA-4FC5-B246-49E09F1B2574}">
      <dgm:prSet/>
      <dgm:spPr/>
      <dgm:t>
        <a:bodyPr/>
        <a:lstStyle/>
        <a:p>
          <a:endParaRPr lang="tr-TR"/>
        </a:p>
      </dgm:t>
    </dgm:pt>
    <dgm:pt modelId="{009D33CA-82D0-483B-9124-18C75011BE80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Diğer Defterler: Yevmiye defteri ve Aziller Sicili</a:t>
          </a:r>
          <a:endParaRPr lang="tr-TR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C63A162-BB34-497F-B868-57B450532CE5}" type="parTrans" cxnId="{31199697-EDBD-40A6-9550-196A824CB06A}">
      <dgm:prSet/>
      <dgm:spPr/>
      <dgm:t>
        <a:bodyPr/>
        <a:lstStyle/>
        <a:p>
          <a:endParaRPr lang="tr-TR"/>
        </a:p>
      </dgm:t>
    </dgm:pt>
    <dgm:pt modelId="{8E42E565-17AD-45C4-8F4E-8686737175AF}" type="sibTrans" cxnId="{31199697-EDBD-40A6-9550-196A824CB06A}">
      <dgm:prSet/>
      <dgm:spPr/>
      <dgm:t>
        <a:bodyPr/>
        <a:lstStyle/>
        <a:p>
          <a:endParaRPr lang="tr-TR"/>
        </a:p>
      </dgm:t>
    </dgm:pt>
    <dgm:pt modelId="{12817C77-F2FE-4344-932D-B56F257A5FAC}" type="pres">
      <dgm:prSet presAssocID="{FB2BB4CE-7B51-4A5E-8E44-481C6D93F9C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3DB6D6A-24A2-4F88-8309-6C0D3EA405B2}" type="pres">
      <dgm:prSet presAssocID="{C2D76004-A2DB-48E0-9FB2-0101340ACDC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0144268-ACEC-4F55-8770-54DE66B109A7}" type="pres">
      <dgm:prSet presAssocID="{136295AE-55EE-405B-B3D0-69AD16B55C6D}" presName="sibTrans" presStyleCnt="0"/>
      <dgm:spPr/>
      <dgm:t>
        <a:bodyPr/>
        <a:lstStyle/>
        <a:p>
          <a:endParaRPr lang="tr-TR"/>
        </a:p>
      </dgm:t>
    </dgm:pt>
    <dgm:pt modelId="{4688DBCD-112C-47F7-AD06-B23CB001BCA7}" type="pres">
      <dgm:prSet presAssocID="{90D9F0F5-9E53-4DEC-875E-B3FD0641A48D}" presName="node" presStyleLbl="node1" presStyleIdx="1" presStyleCnt="5" custLinFactNeighborX="2777" custLinFactNeighborY="-313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4CC44A2-CA3C-4565-BE98-9E10D0976070}" type="pres">
      <dgm:prSet presAssocID="{7F1FA8F7-1EFA-47B4-94B2-33464F8EEF66}" presName="sibTrans" presStyleCnt="0"/>
      <dgm:spPr/>
      <dgm:t>
        <a:bodyPr/>
        <a:lstStyle/>
        <a:p>
          <a:endParaRPr lang="tr-TR"/>
        </a:p>
      </dgm:t>
    </dgm:pt>
    <dgm:pt modelId="{DDD44F31-AA52-41F5-B010-E9B65A1DDE07}" type="pres">
      <dgm:prSet presAssocID="{C7228E1A-EC2D-4E8B-A13E-C759E06B24C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0BFF16E-9E44-4D76-9190-09AC9A041E46}" type="pres">
      <dgm:prSet presAssocID="{7BC404A6-C48B-4DEC-9687-DFFDCD2ECEF5}" presName="sibTrans" presStyleCnt="0"/>
      <dgm:spPr/>
      <dgm:t>
        <a:bodyPr/>
        <a:lstStyle/>
        <a:p>
          <a:endParaRPr lang="tr-TR"/>
        </a:p>
      </dgm:t>
    </dgm:pt>
    <dgm:pt modelId="{7AC2DBFD-95C6-448F-A485-822431947DCF}" type="pres">
      <dgm:prSet presAssocID="{E2A7B355-6A71-4998-BA7D-458CA65CDF93}" presName="node" presStyleLbl="node1" presStyleIdx="3" presStyleCnt="5" custLinFactNeighborX="-556" custLinFactNeighborY="1445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1376859-2336-4BC8-B374-E0EF54426C91}" type="pres">
      <dgm:prSet presAssocID="{F9B04845-2407-456E-BF02-C2A417927200}" presName="sibTrans" presStyleCnt="0"/>
      <dgm:spPr/>
      <dgm:t>
        <a:bodyPr/>
        <a:lstStyle/>
        <a:p>
          <a:endParaRPr lang="tr-TR"/>
        </a:p>
      </dgm:t>
    </dgm:pt>
    <dgm:pt modelId="{38F355A7-5224-4F14-9F92-C66E0E7E50A0}" type="pres">
      <dgm:prSet presAssocID="{009D33CA-82D0-483B-9124-18C75011BE80}" presName="node" presStyleLbl="node1" presStyleIdx="4" presStyleCnt="5" custLinFactNeighborX="11667" custLinFactNeighborY="1445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2968B38F-813E-4FA0-B394-821A565ABF34}" srcId="{FB2BB4CE-7B51-4A5E-8E44-481C6D93F9C6}" destId="{C7228E1A-EC2D-4E8B-A13E-C759E06B24C0}" srcOrd="2" destOrd="0" parTransId="{03C35786-F53E-401D-B677-B534AC9C845F}" sibTransId="{7BC404A6-C48B-4DEC-9687-DFFDCD2ECEF5}"/>
    <dgm:cxn modelId="{C7C35700-1B48-47AA-B865-6C53D1795C4E}" type="presOf" srcId="{FB2BB4CE-7B51-4A5E-8E44-481C6D93F9C6}" destId="{12817C77-F2FE-4344-932D-B56F257A5FAC}" srcOrd="0" destOrd="0" presId="urn:microsoft.com/office/officeart/2005/8/layout/default#1"/>
    <dgm:cxn modelId="{6487990E-4B4B-4463-BEA0-16C46AB64EFE}" srcId="{FB2BB4CE-7B51-4A5E-8E44-481C6D93F9C6}" destId="{90D9F0F5-9E53-4DEC-875E-B3FD0641A48D}" srcOrd="1" destOrd="0" parTransId="{C7FDAEAE-E7AE-420A-8344-DF281F6F04F5}" sibTransId="{7F1FA8F7-1EFA-47B4-94B2-33464F8EEF66}"/>
    <dgm:cxn modelId="{AADD47F0-0063-439D-8373-5710BA84EFB6}" type="presOf" srcId="{E2A7B355-6A71-4998-BA7D-458CA65CDF93}" destId="{7AC2DBFD-95C6-448F-A485-822431947DCF}" srcOrd="0" destOrd="0" presId="urn:microsoft.com/office/officeart/2005/8/layout/default#1"/>
    <dgm:cxn modelId="{486F20F9-46BA-4FC5-B246-49E09F1B2574}" srcId="{FB2BB4CE-7B51-4A5E-8E44-481C6D93F9C6}" destId="{E2A7B355-6A71-4998-BA7D-458CA65CDF93}" srcOrd="3" destOrd="0" parTransId="{2DBD59D2-7E67-4F9B-B6B4-35C8D3EF4915}" sibTransId="{F9B04845-2407-456E-BF02-C2A417927200}"/>
    <dgm:cxn modelId="{08A00CF0-2541-4C0D-844A-498A0C1C01E3}" srcId="{FB2BB4CE-7B51-4A5E-8E44-481C6D93F9C6}" destId="{C2D76004-A2DB-48E0-9FB2-0101340ACDC0}" srcOrd="0" destOrd="0" parTransId="{2067B2F1-9764-4F16-8ABB-7D006EBA9CBD}" sibTransId="{136295AE-55EE-405B-B3D0-69AD16B55C6D}"/>
    <dgm:cxn modelId="{E4125E42-AF34-4955-AC2E-8E836CBEFB4D}" type="presOf" srcId="{009D33CA-82D0-483B-9124-18C75011BE80}" destId="{38F355A7-5224-4F14-9F92-C66E0E7E50A0}" srcOrd="0" destOrd="0" presId="urn:microsoft.com/office/officeart/2005/8/layout/default#1"/>
    <dgm:cxn modelId="{BF0A379F-FC40-4E67-B3E6-EF8E40ED452C}" type="presOf" srcId="{90D9F0F5-9E53-4DEC-875E-B3FD0641A48D}" destId="{4688DBCD-112C-47F7-AD06-B23CB001BCA7}" srcOrd="0" destOrd="0" presId="urn:microsoft.com/office/officeart/2005/8/layout/default#1"/>
    <dgm:cxn modelId="{68157920-5056-407A-B03B-DC7A8DDF44D1}" type="presOf" srcId="{C7228E1A-EC2D-4E8B-A13E-C759E06B24C0}" destId="{DDD44F31-AA52-41F5-B010-E9B65A1DDE07}" srcOrd="0" destOrd="0" presId="urn:microsoft.com/office/officeart/2005/8/layout/default#1"/>
    <dgm:cxn modelId="{31199697-EDBD-40A6-9550-196A824CB06A}" srcId="{FB2BB4CE-7B51-4A5E-8E44-481C6D93F9C6}" destId="{009D33CA-82D0-483B-9124-18C75011BE80}" srcOrd="4" destOrd="0" parTransId="{6C63A162-BB34-497F-B868-57B450532CE5}" sibTransId="{8E42E565-17AD-45C4-8F4E-8686737175AF}"/>
    <dgm:cxn modelId="{7F74CEE3-90FF-4173-A834-987D7ECF23BD}" type="presOf" srcId="{C2D76004-A2DB-48E0-9FB2-0101340ACDC0}" destId="{C3DB6D6A-24A2-4F88-8309-6C0D3EA405B2}" srcOrd="0" destOrd="0" presId="urn:microsoft.com/office/officeart/2005/8/layout/default#1"/>
    <dgm:cxn modelId="{3A12E633-3856-4A8E-91F2-5AF35ED40DFB}" type="presParOf" srcId="{12817C77-F2FE-4344-932D-B56F257A5FAC}" destId="{C3DB6D6A-24A2-4F88-8309-6C0D3EA405B2}" srcOrd="0" destOrd="0" presId="urn:microsoft.com/office/officeart/2005/8/layout/default#1"/>
    <dgm:cxn modelId="{A9E0D737-68CE-4650-BF17-4BB0FFE5D939}" type="presParOf" srcId="{12817C77-F2FE-4344-932D-B56F257A5FAC}" destId="{D0144268-ACEC-4F55-8770-54DE66B109A7}" srcOrd="1" destOrd="0" presId="urn:microsoft.com/office/officeart/2005/8/layout/default#1"/>
    <dgm:cxn modelId="{FF0FD6A4-0909-4CA6-AC13-77658744ACDC}" type="presParOf" srcId="{12817C77-F2FE-4344-932D-B56F257A5FAC}" destId="{4688DBCD-112C-47F7-AD06-B23CB001BCA7}" srcOrd="2" destOrd="0" presId="urn:microsoft.com/office/officeart/2005/8/layout/default#1"/>
    <dgm:cxn modelId="{9B5CECAC-39B2-49F8-A92E-CCD7FC714696}" type="presParOf" srcId="{12817C77-F2FE-4344-932D-B56F257A5FAC}" destId="{A4CC44A2-CA3C-4565-BE98-9E10D0976070}" srcOrd="3" destOrd="0" presId="urn:microsoft.com/office/officeart/2005/8/layout/default#1"/>
    <dgm:cxn modelId="{EAC98B81-3BDB-491B-BD35-63618E9BEBEE}" type="presParOf" srcId="{12817C77-F2FE-4344-932D-B56F257A5FAC}" destId="{DDD44F31-AA52-41F5-B010-E9B65A1DDE07}" srcOrd="4" destOrd="0" presId="urn:microsoft.com/office/officeart/2005/8/layout/default#1"/>
    <dgm:cxn modelId="{FEED440B-5774-4F4C-A50A-96E4623740E3}" type="presParOf" srcId="{12817C77-F2FE-4344-932D-B56F257A5FAC}" destId="{B0BFF16E-9E44-4D76-9190-09AC9A041E46}" srcOrd="5" destOrd="0" presId="urn:microsoft.com/office/officeart/2005/8/layout/default#1"/>
    <dgm:cxn modelId="{19D985FD-DB08-47B5-9AA2-A950EB38ECAF}" type="presParOf" srcId="{12817C77-F2FE-4344-932D-B56F257A5FAC}" destId="{7AC2DBFD-95C6-448F-A485-822431947DCF}" srcOrd="6" destOrd="0" presId="urn:microsoft.com/office/officeart/2005/8/layout/default#1"/>
    <dgm:cxn modelId="{DD3A7CDC-DFCA-42E2-9AB8-1445F3F7558C}" type="presParOf" srcId="{12817C77-F2FE-4344-932D-B56F257A5FAC}" destId="{31376859-2336-4BC8-B374-E0EF54426C91}" srcOrd="7" destOrd="0" presId="urn:microsoft.com/office/officeart/2005/8/layout/default#1"/>
    <dgm:cxn modelId="{474D8165-9A72-4563-9E88-812FA6F9977A}" type="presParOf" srcId="{12817C77-F2FE-4344-932D-B56F257A5FAC}" destId="{38F355A7-5224-4F14-9F92-C66E0E7E50A0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DF243ED-B7E1-45C7-9888-6E52278516C6}" type="doc">
      <dgm:prSet loTypeId="urn:microsoft.com/office/officeart/2005/8/layout/default#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0062F1F-7FED-408C-8412-7AD3581FAC4C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Taşınmaza Sayfa Açılması İlkesi</a:t>
          </a:r>
          <a:endParaRPr lang="tr-TR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9BC66FF-DAFC-447C-9FB5-5F49751D30A0}" type="parTrans" cxnId="{F2CD41EC-8F48-4352-BB98-605A442DD058}">
      <dgm:prSet/>
      <dgm:spPr/>
      <dgm:t>
        <a:bodyPr/>
        <a:lstStyle/>
        <a:p>
          <a:endParaRPr lang="tr-TR"/>
        </a:p>
      </dgm:t>
    </dgm:pt>
    <dgm:pt modelId="{28861D7B-4975-477C-A73D-0608A2254B93}" type="sibTrans" cxnId="{F2CD41EC-8F48-4352-BB98-605A442DD058}">
      <dgm:prSet/>
      <dgm:spPr/>
      <dgm:t>
        <a:bodyPr/>
        <a:lstStyle/>
        <a:p>
          <a:endParaRPr lang="tr-TR"/>
        </a:p>
      </dgm:t>
    </dgm:pt>
    <dgm:pt modelId="{94FF5C34-C03E-46A7-97F9-D6242A2D5AA4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Tescilin Sebebe Bağlılığı İlkesi</a:t>
          </a:r>
          <a:endParaRPr lang="tr-TR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B27BB4F-D59B-4422-B5D7-4108C6D7398A}" type="parTrans" cxnId="{169DBFA3-4B08-4ECF-A643-2008CD3FCEFA}">
      <dgm:prSet/>
      <dgm:spPr/>
      <dgm:t>
        <a:bodyPr/>
        <a:lstStyle/>
        <a:p>
          <a:endParaRPr lang="tr-TR"/>
        </a:p>
      </dgm:t>
    </dgm:pt>
    <dgm:pt modelId="{FF0F5697-C058-41D8-B245-B26F9D293425}" type="sibTrans" cxnId="{169DBFA3-4B08-4ECF-A643-2008CD3FCEFA}">
      <dgm:prSet/>
      <dgm:spPr/>
      <dgm:t>
        <a:bodyPr/>
        <a:lstStyle/>
        <a:p>
          <a:endParaRPr lang="tr-TR"/>
        </a:p>
      </dgm:t>
    </dgm:pt>
    <dgm:pt modelId="{FE6B71C8-93D6-4FC6-A773-26D750D65B07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Tapu Siciline Güven İlkesi</a:t>
          </a:r>
          <a:endParaRPr lang="tr-TR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2E4B6DE-A8AD-4783-B546-8C722FC61B22}" type="parTrans" cxnId="{677397B1-EEB5-4342-8F18-4DF488FA6CB7}">
      <dgm:prSet/>
      <dgm:spPr/>
      <dgm:t>
        <a:bodyPr/>
        <a:lstStyle/>
        <a:p>
          <a:endParaRPr lang="tr-TR"/>
        </a:p>
      </dgm:t>
    </dgm:pt>
    <dgm:pt modelId="{2B6CAE63-9B40-4617-888C-894CA111DC5B}" type="sibTrans" cxnId="{677397B1-EEB5-4342-8F18-4DF488FA6CB7}">
      <dgm:prSet/>
      <dgm:spPr/>
      <dgm:t>
        <a:bodyPr/>
        <a:lstStyle/>
        <a:p>
          <a:endParaRPr lang="tr-TR"/>
        </a:p>
      </dgm:t>
    </dgm:pt>
    <dgm:pt modelId="{91E30E90-5330-49CA-9240-F267C9127FBF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Tescil İlkesi </a:t>
          </a:r>
        </a:p>
      </dgm:t>
    </dgm:pt>
    <dgm:pt modelId="{329DAA66-CA77-49AC-9ED5-13A60A41B14E}" type="parTrans" cxnId="{609162B3-8B0B-4418-B5A0-D8B9C0092338}">
      <dgm:prSet/>
      <dgm:spPr/>
      <dgm:t>
        <a:bodyPr/>
        <a:lstStyle/>
        <a:p>
          <a:endParaRPr lang="tr-TR"/>
        </a:p>
      </dgm:t>
    </dgm:pt>
    <dgm:pt modelId="{A7AF77C4-6436-4B7F-8B2F-6387073FF79E}" type="sibTrans" cxnId="{609162B3-8B0B-4418-B5A0-D8B9C0092338}">
      <dgm:prSet/>
      <dgm:spPr/>
      <dgm:t>
        <a:bodyPr/>
        <a:lstStyle/>
        <a:p>
          <a:endParaRPr lang="tr-TR"/>
        </a:p>
      </dgm:t>
    </dgm:pt>
    <dgm:pt modelId="{8365628A-27BE-43CA-9A9D-3A0AD623D45D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Tapu Sicilinin  Açıklığı İlkesi</a:t>
          </a:r>
          <a:endParaRPr lang="tr-TR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352A1AB-3D76-4049-B4F9-5F8D05629535}" type="parTrans" cxnId="{574C5458-A5FB-4638-9859-34B61F2801BF}">
      <dgm:prSet/>
      <dgm:spPr/>
      <dgm:t>
        <a:bodyPr/>
        <a:lstStyle/>
        <a:p>
          <a:endParaRPr lang="tr-TR"/>
        </a:p>
      </dgm:t>
    </dgm:pt>
    <dgm:pt modelId="{25EF0749-D297-497F-AE00-093F3858DA30}" type="sibTrans" cxnId="{574C5458-A5FB-4638-9859-34B61F2801BF}">
      <dgm:prSet/>
      <dgm:spPr/>
      <dgm:t>
        <a:bodyPr/>
        <a:lstStyle/>
        <a:p>
          <a:endParaRPr lang="tr-TR"/>
        </a:p>
      </dgm:t>
    </dgm:pt>
    <dgm:pt modelId="{D3E7F233-4761-4850-AD95-B3BFCF47C528}" type="pres">
      <dgm:prSet presAssocID="{EDF243ED-B7E1-45C7-9888-6E52278516C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6F1C276-C4A8-47E1-8B05-D43E457EAECC}" type="pres">
      <dgm:prSet presAssocID="{E0062F1F-7FED-408C-8412-7AD3581FAC4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9E02CF6-7CFD-4D51-BD77-4193B29760DA}" type="pres">
      <dgm:prSet presAssocID="{28861D7B-4975-477C-A73D-0608A2254B93}" presName="sibTrans" presStyleCnt="0"/>
      <dgm:spPr/>
      <dgm:t>
        <a:bodyPr/>
        <a:lstStyle/>
        <a:p>
          <a:endParaRPr lang="tr-TR"/>
        </a:p>
      </dgm:t>
    </dgm:pt>
    <dgm:pt modelId="{CA16B03D-8155-4D3A-9008-0374FD9E3F7B}" type="pres">
      <dgm:prSet presAssocID="{94FF5C34-C03E-46A7-97F9-D6242A2D5AA4}" presName="node" presStyleLbl="node1" presStyleIdx="1" presStyleCnt="5" custScaleY="163423" custLinFactNeighborX="-399" custLinFactNeighborY="6999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E40CF16-2783-4E28-A5B6-40DDB92E715D}" type="pres">
      <dgm:prSet presAssocID="{FF0F5697-C058-41D8-B245-B26F9D293425}" presName="sibTrans" presStyleCnt="0"/>
      <dgm:spPr/>
      <dgm:t>
        <a:bodyPr/>
        <a:lstStyle/>
        <a:p>
          <a:endParaRPr lang="tr-TR"/>
        </a:p>
      </dgm:t>
    </dgm:pt>
    <dgm:pt modelId="{9D90D1BB-F5D9-4C9F-B3F3-2CEB0274E0A3}" type="pres">
      <dgm:prSet presAssocID="{FE6B71C8-93D6-4FC6-A773-26D750D65B0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2611D91-8479-421E-8079-327D863E6F3E}" type="pres">
      <dgm:prSet presAssocID="{2B6CAE63-9B40-4617-888C-894CA111DC5B}" presName="sibTrans" presStyleCnt="0"/>
      <dgm:spPr/>
      <dgm:t>
        <a:bodyPr/>
        <a:lstStyle/>
        <a:p>
          <a:endParaRPr lang="tr-TR"/>
        </a:p>
      </dgm:t>
    </dgm:pt>
    <dgm:pt modelId="{AE003865-A06A-434A-91E5-D298031101AC}" type="pres">
      <dgm:prSet presAssocID="{91E30E90-5330-49CA-9240-F267C9127FBF}" presName="node" presStyleLbl="node1" presStyleIdx="3" presStyleCnt="5" custLinFactNeighborX="-51798" custLinFactNeighborY="-3075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5002636-93C8-416F-BC81-055101F10834}" type="pres">
      <dgm:prSet presAssocID="{A7AF77C4-6436-4B7F-8B2F-6387073FF79E}" presName="sibTrans" presStyleCnt="0"/>
      <dgm:spPr/>
      <dgm:t>
        <a:bodyPr/>
        <a:lstStyle/>
        <a:p>
          <a:endParaRPr lang="tr-TR"/>
        </a:p>
      </dgm:t>
    </dgm:pt>
    <dgm:pt modelId="{54EA869C-8BF8-4E52-B0E7-99BE9BEA2EFD}" type="pres">
      <dgm:prSet presAssocID="{8365628A-27BE-43CA-9A9D-3A0AD623D45D}" presName="node" presStyleLbl="node1" presStyleIdx="4" presStyleCnt="5" custLinFactNeighborX="53799" custLinFactNeighborY="-3075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74C5458-A5FB-4638-9859-34B61F2801BF}" srcId="{EDF243ED-B7E1-45C7-9888-6E52278516C6}" destId="{8365628A-27BE-43CA-9A9D-3A0AD623D45D}" srcOrd="4" destOrd="0" parTransId="{9352A1AB-3D76-4049-B4F9-5F8D05629535}" sibTransId="{25EF0749-D297-497F-AE00-093F3858DA30}"/>
    <dgm:cxn modelId="{7581592B-0FA7-4C58-8CE1-BD803C3D7B30}" type="presOf" srcId="{91E30E90-5330-49CA-9240-F267C9127FBF}" destId="{AE003865-A06A-434A-91E5-D298031101AC}" srcOrd="0" destOrd="0" presId="urn:microsoft.com/office/officeart/2005/8/layout/default#3"/>
    <dgm:cxn modelId="{FAEE87FD-46B2-4AEF-816D-62BAD19F288F}" type="presOf" srcId="{EDF243ED-B7E1-45C7-9888-6E52278516C6}" destId="{D3E7F233-4761-4850-AD95-B3BFCF47C528}" srcOrd="0" destOrd="0" presId="urn:microsoft.com/office/officeart/2005/8/layout/default#3"/>
    <dgm:cxn modelId="{609162B3-8B0B-4418-B5A0-D8B9C0092338}" srcId="{EDF243ED-B7E1-45C7-9888-6E52278516C6}" destId="{91E30E90-5330-49CA-9240-F267C9127FBF}" srcOrd="3" destOrd="0" parTransId="{329DAA66-CA77-49AC-9ED5-13A60A41B14E}" sibTransId="{A7AF77C4-6436-4B7F-8B2F-6387073FF79E}"/>
    <dgm:cxn modelId="{BCE93C6B-75B2-41D4-B7E8-F99E731F7AFD}" type="presOf" srcId="{FE6B71C8-93D6-4FC6-A773-26D750D65B07}" destId="{9D90D1BB-F5D9-4C9F-B3F3-2CEB0274E0A3}" srcOrd="0" destOrd="0" presId="urn:microsoft.com/office/officeart/2005/8/layout/default#3"/>
    <dgm:cxn modelId="{169DBFA3-4B08-4ECF-A643-2008CD3FCEFA}" srcId="{EDF243ED-B7E1-45C7-9888-6E52278516C6}" destId="{94FF5C34-C03E-46A7-97F9-D6242A2D5AA4}" srcOrd="1" destOrd="0" parTransId="{DB27BB4F-D59B-4422-B5D7-4108C6D7398A}" sibTransId="{FF0F5697-C058-41D8-B245-B26F9D293425}"/>
    <dgm:cxn modelId="{FB4B9D95-ADBD-45C9-9872-461FDC4574A4}" type="presOf" srcId="{8365628A-27BE-43CA-9A9D-3A0AD623D45D}" destId="{54EA869C-8BF8-4E52-B0E7-99BE9BEA2EFD}" srcOrd="0" destOrd="0" presId="urn:microsoft.com/office/officeart/2005/8/layout/default#3"/>
    <dgm:cxn modelId="{BAA9FF60-D336-4F53-B90E-21F26A6266B1}" type="presOf" srcId="{E0062F1F-7FED-408C-8412-7AD3581FAC4C}" destId="{56F1C276-C4A8-47E1-8B05-D43E457EAECC}" srcOrd="0" destOrd="0" presId="urn:microsoft.com/office/officeart/2005/8/layout/default#3"/>
    <dgm:cxn modelId="{F2CD41EC-8F48-4352-BB98-605A442DD058}" srcId="{EDF243ED-B7E1-45C7-9888-6E52278516C6}" destId="{E0062F1F-7FED-408C-8412-7AD3581FAC4C}" srcOrd="0" destOrd="0" parTransId="{69BC66FF-DAFC-447C-9FB5-5F49751D30A0}" sibTransId="{28861D7B-4975-477C-A73D-0608A2254B93}"/>
    <dgm:cxn modelId="{677397B1-EEB5-4342-8F18-4DF488FA6CB7}" srcId="{EDF243ED-B7E1-45C7-9888-6E52278516C6}" destId="{FE6B71C8-93D6-4FC6-A773-26D750D65B07}" srcOrd="2" destOrd="0" parTransId="{82E4B6DE-A8AD-4783-B546-8C722FC61B22}" sibTransId="{2B6CAE63-9B40-4617-888C-894CA111DC5B}"/>
    <dgm:cxn modelId="{007D15AD-1477-4C23-A3B7-C90162E739A8}" type="presOf" srcId="{94FF5C34-C03E-46A7-97F9-D6242A2D5AA4}" destId="{CA16B03D-8155-4D3A-9008-0374FD9E3F7B}" srcOrd="0" destOrd="0" presId="urn:microsoft.com/office/officeart/2005/8/layout/default#3"/>
    <dgm:cxn modelId="{AB41851F-8D1C-4F7D-8132-4EFB47B27526}" type="presParOf" srcId="{D3E7F233-4761-4850-AD95-B3BFCF47C528}" destId="{56F1C276-C4A8-47E1-8B05-D43E457EAECC}" srcOrd="0" destOrd="0" presId="urn:microsoft.com/office/officeart/2005/8/layout/default#3"/>
    <dgm:cxn modelId="{6EB454FF-3A4A-4A2E-8FCC-3D1EA2936FA9}" type="presParOf" srcId="{D3E7F233-4761-4850-AD95-B3BFCF47C528}" destId="{99E02CF6-7CFD-4D51-BD77-4193B29760DA}" srcOrd="1" destOrd="0" presId="urn:microsoft.com/office/officeart/2005/8/layout/default#3"/>
    <dgm:cxn modelId="{23BF4E47-0FD7-4FE9-AC9A-4AFCAF9E43FB}" type="presParOf" srcId="{D3E7F233-4761-4850-AD95-B3BFCF47C528}" destId="{CA16B03D-8155-4D3A-9008-0374FD9E3F7B}" srcOrd="2" destOrd="0" presId="urn:microsoft.com/office/officeart/2005/8/layout/default#3"/>
    <dgm:cxn modelId="{94646507-2E67-43A5-9F77-AE9FCE4B7017}" type="presParOf" srcId="{D3E7F233-4761-4850-AD95-B3BFCF47C528}" destId="{2E40CF16-2783-4E28-A5B6-40DDB92E715D}" srcOrd="3" destOrd="0" presId="urn:microsoft.com/office/officeart/2005/8/layout/default#3"/>
    <dgm:cxn modelId="{569BAC7B-9E41-4152-B2C9-94A1D9D2B0BA}" type="presParOf" srcId="{D3E7F233-4761-4850-AD95-B3BFCF47C528}" destId="{9D90D1BB-F5D9-4C9F-B3F3-2CEB0274E0A3}" srcOrd="4" destOrd="0" presId="urn:microsoft.com/office/officeart/2005/8/layout/default#3"/>
    <dgm:cxn modelId="{2C6AD623-A3D2-4A35-B99B-C2634C49D58E}" type="presParOf" srcId="{D3E7F233-4761-4850-AD95-B3BFCF47C528}" destId="{42611D91-8479-421E-8079-327D863E6F3E}" srcOrd="5" destOrd="0" presId="urn:microsoft.com/office/officeart/2005/8/layout/default#3"/>
    <dgm:cxn modelId="{6A7D333B-4D7D-4E9C-A732-B678D3C2FEF0}" type="presParOf" srcId="{D3E7F233-4761-4850-AD95-B3BFCF47C528}" destId="{AE003865-A06A-434A-91E5-D298031101AC}" srcOrd="6" destOrd="0" presId="urn:microsoft.com/office/officeart/2005/8/layout/default#3"/>
    <dgm:cxn modelId="{BC1265B3-3A16-4F7C-8446-AE843DE4F8E9}" type="presParOf" srcId="{D3E7F233-4761-4850-AD95-B3BFCF47C528}" destId="{15002636-93C8-416F-BC81-055101F10834}" srcOrd="7" destOrd="0" presId="urn:microsoft.com/office/officeart/2005/8/layout/default#3"/>
    <dgm:cxn modelId="{C092EB0B-24B6-4A7F-9315-F28F065E1CF8}" type="presParOf" srcId="{D3E7F233-4761-4850-AD95-B3BFCF47C528}" destId="{54EA869C-8BF8-4E52-B0E7-99BE9BEA2EFD}" srcOrd="8" destOrd="0" presId="urn:microsoft.com/office/officeart/2005/8/layout/default#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C0FEFA-EF17-46BB-88C0-7A4FAE9B170E}">
      <dsp:nvSpPr>
        <dsp:cNvPr id="0" name=""/>
        <dsp:cNvSpPr/>
      </dsp:nvSpPr>
      <dsp:spPr>
        <a:xfrm>
          <a:off x="108508" y="0"/>
          <a:ext cx="8192529" cy="5429279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chemeClr val="accent1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b="0" u="sng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0" u="none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           </a:t>
          </a:r>
          <a:r>
            <a:rPr lang="tr-TR" sz="2400" b="0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1. </a:t>
          </a:r>
          <a:r>
            <a:rPr lang="tr-TR" sz="24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Geri Verme Yükümlülüğünün Kapsamı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0" u="none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                           </a:t>
          </a:r>
          <a:r>
            <a:rPr lang="tr-TR" sz="2400" b="1" u="none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 </a:t>
          </a:r>
          <a:r>
            <a:rPr lang="tr-TR" sz="24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MK. m. 993)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       </a:t>
          </a:r>
          <a:r>
            <a:rPr lang="tr-TR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İyiniyetli Zilyet, Eşyanın kısmen veya tamamen kaybedilmesinden, yok olmasından veya hasara uğramasından sorumlu olmaz</a:t>
          </a:r>
          <a:r>
            <a:rPr lang="tr-TR" sz="2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0" kern="1200" dirty="0" smtClean="0">
              <a:latin typeface="Times New Roman" pitchFamily="18" charset="0"/>
              <a:cs typeface="Times New Roman" pitchFamily="18" charset="0"/>
            </a:rPr>
            <a:t>        </a:t>
          </a:r>
          <a:r>
            <a:rPr lang="tr-TR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Yararlanma nedeni ile herhangi bir Tazminat ödemek zorunda değildir.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0" kern="1200" dirty="0" smtClean="0">
              <a:latin typeface="Times New Roman" pitchFamily="18" charset="0"/>
              <a:cs typeface="Times New Roman" pitchFamily="18" charset="0"/>
            </a:rPr>
            <a:t>.</a:t>
          </a:r>
          <a:r>
            <a:rPr lang="tr-TR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İyiniyetli Zilyet, kendisinin Malın Maliki olduğu kanaatinde ise, yani Malik Sıfatı ile İyiniyetli Zilyet ise, Maldan her türlü Yararlanma Yetkisine sahiptir. 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Bu yararlanma, malın özüne müdahale şeklinde veya malın kullanılması tarzında olabileceği gibi, malın doğal ürünlerinden veya kiraya vererek kira bedeli tahsili gibi hukuki ürünlerinden yararlanma tarzında da olabilir.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8508" y="0"/>
        <a:ext cx="8192529" cy="54292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5639F4-9EA9-49DC-8B12-D57595C8CAE8}">
      <dsp:nvSpPr>
        <dsp:cNvPr id="0" name=""/>
        <dsp:cNvSpPr/>
      </dsp:nvSpPr>
      <dsp:spPr>
        <a:xfrm>
          <a:off x="24" y="201626"/>
          <a:ext cx="8229575" cy="45248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i="0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1. Geri Verme Yükümlülüğünün Kapsamı                      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(MK. m. 995/f. 1)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0" i="0" kern="1200" dirty="0" smtClean="0">
              <a:latin typeface="Times New Roman" pitchFamily="18" charset="0"/>
              <a:cs typeface="Times New Roman" pitchFamily="18" charset="0"/>
            </a:rPr>
            <a:t>      </a:t>
          </a:r>
          <a:r>
            <a:rPr lang="tr-TR" sz="2400" b="0" i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*</a:t>
          </a:r>
          <a:r>
            <a:rPr lang="tr-TR" sz="2400" b="1" i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Geri   vermekle      yükümlü     </a:t>
          </a:r>
          <a:r>
            <a:rPr lang="tr-TR" sz="2400" b="1" i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Kötüniyetli</a:t>
          </a:r>
          <a:r>
            <a:rPr lang="tr-TR" sz="2400" b="1" i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Zilyet,   eşyayı zilyetliğinde tutmuş olmakla hak sahibine verdiği tüm Dolaysız ve Dolaylı    Zararları    gidermekle   yükümlüdür.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0" i="0" kern="1200" dirty="0" smtClean="0">
              <a:latin typeface="Times New Roman" pitchFamily="18" charset="0"/>
              <a:cs typeface="Times New Roman" pitchFamily="18" charset="0"/>
            </a:rPr>
            <a:t>       </a:t>
          </a:r>
          <a:r>
            <a:rPr lang="tr-TR" sz="2400" b="0" i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*</a:t>
          </a:r>
          <a:r>
            <a:rPr lang="tr-TR" sz="2400" b="1" i="0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Dolaysız Zarar:</a:t>
          </a:r>
          <a:r>
            <a:rPr lang="tr-TR" sz="2400" b="1" i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Eşyanın        hasar      görmesi,  yıpranması, kaybedilmesi,   çaldırılması vb. zararlardır.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0" i="0" kern="1200" dirty="0" smtClean="0">
              <a:latin typeface="Times New Roman" pitchFamily="18" charset="0"/>
              <a:cs typeface="Times New Roman" pitchFamily="18" charset="0"/>
            </a:rPr>
            <a:t>      </a:t>
          </a:r>
          <a:r>
            <a:rPr lang="tr-TR" sz="2400" b="1" i="0" kern="1200" dirty="0" smtClean="0">
              <a:latin typeface="Times New Roman" pitchFamily="18" charset="0"/>
              <a:cs typeface="Times New Roman" pitchFamily="18" charset="0"/>
            </a:rPr>
            <a:t>* </a:t>
          </a:r>
          <a:r>
            <a:rPr lang="tr-TR" sz="2400" b="1" i="0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Dolaylı Zarar:</a:t>
          </a:r>
          <a:r>
            <a:rPr lang="tr-TR" sz="2400" b="1" i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Eşyanın    kullanılmaması,     ondan yararlanılmaması yüzünden doğmuş kazanç yoksunluklarıdır.</a:t>
          </a:r>
        </a:p>
      </dsp:txBody>
      <dsp:txXfrm>
        <a:off x="24" y="201626"/>
        <a:ext cx="8229575" cy="45248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C4827E-C1F5-4803-B314-9767C42B33DE}">
      <dsp:nvSpPr>
        <dsp:cNvPr id="0" name=""/>
        <dsp:cNvSpPr/>
      </dsp:nvSpPr>
      <dsp:spPr>
        <a:xfrm>
          <a:off x="0" y="5693"/>
          <a:ext cx="8213526" cy="58347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200" b="0" u="sng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İyiniyetli Haksız Zilyedin  Yaptığı giderler bakımından talep hakkı                                              </a:t>
          </a:r>
          <a:r>
            <a:rPr lang="tr-TR" sz="2800" b="0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(MK. m. 994)</a:t>
          </a:r>
        </a:p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</a:t>
          </a:r>
        </a:p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</a:t>
          </a:r>
          <a:r>
            <a:rPr lang="tr-TR" sz="28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Zorunlu Giderler:</a:t>
          </a:r>
          <a:r>
            <a:rPr lang="tr-TR" sz="2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tr-TR" sz="28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Malın korunması </a:t>
          </a:r>
          <a:r>
            <a:rPr lang="tr-TR" sz="28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veya iktisadi </a:t>
          </a:r>
          <a:r>
            <a:rPr lang="tr-TR" sz="28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fonksiyonunu </a:t>
          </a:r>
          <a:r>
            <a:rPr lang="tr-TR" sz="28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devam ettirmesi için yapılan giderlerdir. *Malı geri vermekle yükümlü İyiniyetli Zilyet, Zorunlu Giderlerin tamamının tazminini talep edebilir.</a:t>
          </a:r>
        </a:p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0" u="none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</a:t>
          </a:r>
          <a:r>
            <a:rPr lang="tr-TR" sz="28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Yararlı </a:t>
          </a:r>
          <a:r>
            <a:rPr lang="tr-TR" sz="28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Giderler</a:t>
          </a:r>
          <a:r>
            <a:rPr lang="tr-TR" sz="2800" b="1" u="none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:</a:t>
          </a:r>
          <a:r>
            <a:rPr lang="tr-TR" sz="2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</a:t>
          </a:r>
          <a:r>
            <a:rPr lang="tr-TR" sz="28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Malın değerini ve randımanını artırmak için  yapılan giderlerdir. </a:t>
          </a:r>
        </a:p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*Malı  geri   vermekle yükümlü İyiniyetli Zilyet, Yararlı giderlerin  tamamının tazminini talep edebilir</a:t>
          </a:r>
          <a:r>
            <a:rPr lang="tr-TR" sz="2800" b="0" kern="1200" dirty="0" smtClean="0">
              <a:latin typeface="Times New Roman" pitchFamily="18" charset="0"/>
              <a:cs typeface="Times New Roman" pitchFamily="18" charset="0"/>
            </a:rPr>
            <a:t>.</a:t>
          </a:r>
          <a:br>
            <a:rPr lang="tr-TR" sz="2800" b="0" kern="1200" dirty="0" smtClean="0">
              <a:latin typeface="Times New Roman" pitchFamily="18" charset="0"/>
              <a:cs typeface="Times New Roman" pitchFamily="18" charset="0"/>
            </a:rPr>
          </a:br>
          <a:endParaRPr lang="tr-TR" sz="2800" b="0" kern="1200" dirty="0"/>
        </a:p>
      </dsp:txBody>
      <dsp:txXfrm>
        <a:off x="0" y="5693"/>
        <a:ext cx="8213526" cy="583474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D9A03A-2EFE-47A7-A2D6-3B5818B56BA4}">
      <dsp:nvSpPr>
        <dsp:cNvPr id="0" name=""/>
        <dsp:cNvSpPr/>
      </dsp:nvSpPr>
      <dsp:spPr>
        <a:xfrm>
          <a:off x="0" y="7"/>
          <a:ext cx="8229600" cy="57689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0" kern="1200" dirty="0" smtClean="0">
              <a:latin typeface="Times New Roman" pitchFamily="18" charset="0"/>
              <a:cs typeface="Times New Roman" pitchFamily="18" charset="0"/>
            </a:rPr>
            <a:t>     </a:t>
          </a:r>
          <a:r>
            <a:rPr lang="tr-TR" sz="24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Alıkoyma hakkı:</a:t>
          </a:r>
          <a:r>
            <a:rPr lang="tr-TR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tr-TR" sz="2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Geri verme talebi karşısında İyiniyetli Zilyet, zorunlu ve Yararlı Giderlerin tutarı kendisine ödeninceye kadar eşyayı geri vermekten kaçınabilir. </a:t>
          </a:r>
        </a:p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</a:t>
          </a:r>
          <a:r>
            <a:rPr lang="tr-TR" sz="24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Lüks giderler</a:t>
          </a:r>
          <a:r>
            <a:rPr lang="tr-TR" sz="2400" b="0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:</a:t>
          </a:r>
          <a:r>
            <a:rPr lang="tr-TR" sz="2400" b="0" u="none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Eşyanın kıymetini ve verimini artırmayan, sadece keyif ve  zevke hitap eden giderlerdir.   </a:t>
          </a:r>
        </a:p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0" u="none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*</a:t>
          </a:r>
          <a:r>
            <a:rPr lang="tr-TR" sz="2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Malı geri vermekle yükümlü iyiniyetli zilyet lüks giderlerin karşılığını talep edemez. </a:t>
          </a:r>
        </a:p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*Fakat bu giderler sonucu malda meydana gelen ekleri zararsızca söküp alma imkanı varsa bunları söküp alabilir. </a:t>
          </a:r>
        </a:p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*  İyiniyetli Zilyet  malın ürünlerinden yararlanmışsa, bu yararlanması oranında, giderler dolayısıyla sahip olduğu alacaktan indirim yapılır.</a:t>
          </a:r>
          <a:endParaRPr lang="tr-TR" sz="2400" b="0" kern="1200" dirty="0" smtClean="0">
            <a:solidFill>
              <a:schemeClr val="tx1"/>
            </a:solidFill>
          </a:endParaRPr>
        </a:p>
      </dsp:txBody>
      <dsp:txXfrm>
        <a:off x="0" y="7"/>
        <a:ext cx="8229600" cy="576898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A49239-E417-4AB7-9B65-8915B43F2452}">
      <dsp:nvSpPr>
        <dsp:cNvPr id="0" name=""/>
        <dsp:cNvSpPr/>
      </dsp:nvSpPr>
      <dsp:spPr>
        <a:xfrm>
          <a:off x="0" y="14"/>
          <a:ext cx="8229600" cy="57689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İyiniyetli Olmayan (</a:t>
          </a:r>
          <a:r>
            <a:rPr lang="tr-TR" sz="2800" b="1" u="sng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Kötüniyetli</a:t>
          </a:r>
          <a:r>
            <a:rPr lang="tr-TR" sz="28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 Zilyedin Yaptığı Giderler Bakımından Talep Hakkı</a:t>
          </a:r>
          <a:br>
            <a:rPr lang="tr-TR" sz="28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</a:br>
          <a:r>
            <a:rPr lang="tr-TR" sz="2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(MK. m. 995/f. 2)</a:t>
          </a:r>
        </a:p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İyiniyetli olmayan zilyet, hak sahibi için de yapılması zorunlu olan giderlerin karşılığını isteyebilir. *Ancak yararlı ve lüks giderleri isteyemez. </a:t>
          </a:r>
        </a:p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Yaptığı zorunlu giderler içinde gider ödeninceye kadar eşyayı geri vermekten kaçınamaz. </a:t>
          </a:r>
        </a:p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Hak sahibinin giderleri talep hakkı, BK. m. 82’deki iki yıllık zamanaşımına tabi olacaktır.  </a:t>
          </a:r>
          <a:endParaRPr lang="tr-TR" sz="2800" b="0" kern="1200" dirty="0">
            <a:solidFill>
              <a:schemeClr val="tx1"/>
            </a:solidFill>
          </a:endParaRPr>
        </a:p>
      </dsp:txBody>
      <dsp:txXfrm>
        <a:off x="0" y="14"/>
        <a:ext cx="8229600" cy="576898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E2E61E-FBAF-4C82-987E-91D401A896B9}">
      <dsp:nvSpPr>
        <dsp:cNvPr id="0" name=""/>
        <dsp:cNvSpPr/>
      </dsp:nvSpPr>
      <dsp:spPr>
        <a:xfrm>
          <a:off x="0" y="88634"/>
          <a:ext cx="8329642" cy="157428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9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Tapu Sicilinin Unsurları</a:t>
          </a:r>
          <a:endParaRPr lang="tr-TR" sz="59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88634"/>
        <a:ext cx="8329642" cy="1574288"/>
      </dsp:txXfrm>
    </dsp:sp>
    <dsp:sp modelId="{851C9223-BBFA-4EC2-A455-AD7CD1360C94}">
      <dsp:nvSpPr>
        <dsp:cNvPr id="0" name=""/>
        <dsp:cNvSpPr/>
      </dsp:nvSpPr>
      <dsp:spPr>
        <a:xfrm>
          <a:off x="66" y="1671932"/>
          <a:ext cx="4307567" cy="43870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Ana siciller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1. Temel sicil: Tapu kütüğü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2. Kat mülkiyeti kütüğü</a:t>
          </a:r>
        </a:p>
        <a:p>
          <a:pPr lvl="0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  3. Tamamlayıcı siciller</a:t>
          </a:r>
        </a:p>
        <a:p>
          <a:pPr lvl="0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      Yevmiye defteri</a:t>
          </a:r>
        </a:p>
        <a:p>
          <a:pPr lvl="0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      Belgeler</a:t>
          </a:r>
        </a:p>
        <a:p>
          <a:pPr lvl="0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      Planlar</a:t>
          </a:r>
        </a:p>
        <a:p>
          <a:pPr lvl="0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b="1" kern="1200" dirty="0" smtClean="0">
              <a:solidFill>
                <a:schemeClr val="tx1"/>
              </a:solidFill>
            </a:rPr>
            <a:t> </a:t>
          </a:r>
          <a:endParaRPr lang="tr-TR" sz="2500" b="1" kern="1200" dirty="0">
            <a:solidFill>
              <a:schemeClr val="tx1"/>
            </a:solidFill>
          </a:endParaRPr>
        </a:p>
      </dsp:txBody>
      <dsp:txXfrm>
        <a:off x="66" y="1671932"/>
        <a:ext cx="4307567" cy="4387053"/>
      </dsp:txXfrm>
    </dsp:sp>
    <dsp:sp modelId="{F2778834-18CE-4BE3-9236-29B4CC0D34EB}">
      <dsp:nvSpPr>
        <dsp:cNvPr id="0" name=""/>
        <dsp:cNvSpPr/>
      </dsp:nvSpPr>
      <dsp:spPr>
        <a:xfrm>
          <a:off x="4307633" y="1671932"/>
          <a:ext cx="4021941" cy="43870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>
              <a:latin typeface="Times New Roman" pitchFamily="18" charset="0"/>
              <a:cs typeface="Times New Roman" pitchFamily="18" charset="0"/>
            </a:rPr>
            <a:t>               </a:t>
          </a:r>
          <a:r>
            <a:rPr lang="tr-TR" sz="25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Yardımcı siciller</a:t>
          </a:r>
        </a:p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1. Aziller sicili</a:t>
          </a:r>
        </a:p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2. Düzeltmeler sicili</a:t>
          </a:r>
        </a:p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3. Kamu orta malları</a:t>
          </a:r>
        </a:p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 sicili</a:t>
          </a:r>
        </a:p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4.Tapu Envanter Defteri</a:t>
          </a:r>
        </a:p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5. İdari sınırlar kayıt</a:t>
          </a:r>
        </a:p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 defteri</a:t>
          </a:r>
          <a:endParaRPr lang="tr-TR" sz="25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307633" y="1671932"/>
        <a:ext cx="4021941" cy="4387053"/>
      </dsp:txXfrm>
    </dsp:sp>
    <dsp:sp modelId="{58F3FA96-2E9F-4930-9E49-B02BB58FA1EA}">
      <dsp:nvSpPr>
        <dsp:cNvPr id="0" name=""/>
        <dsp:cNvSpPr/>
      </dsp:nvSpPr>
      <dsp:spPr>
        <a:xfrm>
          <a:off x="0" y="5890726"/>
          <a:ext cx="8329642" cy="45005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DB6D6A-24A2-4F88-8309-6C0D3EA405B2}">
      <dsp:nvSpPr>
        <dsp:cNvPr id="0" name=""/>
        <dsp:cNvSpPr/>
      </dsp:nvSpPr>
      <dsp:spPr>
        <a:xfrm>
          <a:off x="0" y="614362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Zabıt Defteri</a:t>
          </a:r>
          <a:endParaRPr lang="tr-TR" sz="27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614362"/>
        <a:ext cx="2571749" cy="1543050"/>
      </dsp:txXfrm>
    </dsp:sp>
    <dsp:sp modelId="{4688DBCD-112C-47F7-AD06-B23CB001BCA7}">
      <dsp:nvSpPr>
        <dsp:cNvPr id="0" name=""/>
        <dsp:cNvSpPr/>
      </dsp:nvSpPr>
      <dsp:spPr>
        <a:xfrm>
          <a:off x="2900342" y="565941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Kat Mülkiyeti Zabıt Defteri</a:t>
          </a:r>
          <a:endParaRPr lang="tr-TR" sz="27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900342" y="565941"/>
        <a:ext cx="2571749" cy="1543050"/>
      </dsp:txXfrm>
    </dsp:sp>
    <dsp:sp modelId="{DDD44F31-AA52-41F5-B010-E9B65A1DDE07}">
      <dsp:nvSpPr>
        <dsp:cNvPr id="0" name=""/>
        <dsp:cNvSpPr/>
      </dsp:nvSpPr>
      <dsp:spPr>
        <a:xfrm>
          <a:off x="5657849" y="614362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İpotek Kayıt Defteri</a:t>
          </a:r>
          <a:endParaRPr lang="tr-TR" sz="27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657849" y="614362"/>
        <a:ext cx="2571749" cy="1543050"/>
      </dsp:txXfrm>
    </dsp:sp>
    <dsp:sp modelId="{7AC2DBFD-95C6-448F-A485-822431947DCF}">
      <dsp:nvSpPr>
        <dsp:cNvPr id="0" name=""/>
        <dsp:cNvSpPr/>
      </dsp:nvSpPr>
      <dsp:spPr>
        <a:xfrm>
          <a:off x="1400163" y="2637635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Fihrist defteri</a:t>
          </a:r>
          <a:endParaRPr lang="tr-TR" sz="27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400163" y="2637635"/>
        <a:ext cx="2571749" cy="1543050"/>
      </dsp:txXfrm>
    </dsp:sp>
    <dsp:sp modelId="{38F355A7-5224-4F14-9F92-C66E0E7E50A0}">
      <dsp:nvSpPr>
        <dsp:cNvPr id="0" name=""/>
        <dsp:cNvSpPr/>
      </dsp:nvSpPr>
      <dsp:spPr>
        <a:xfrm>
          <a:off x="4543433" y="2637635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Diğer Defterler: Yevmiye defteri ve Aziller Sicili</a:t>
          </a:r>
          <a:endParaRPr lang="tr-TR" sz="27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543433" y="2637635"/>
        <a:ext cx="2571749" cy="154305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F1C276-C4A8-47E1-8B05-D43E457EAECC}">
      <dsp:nvSpPr>
        <dsp:cNvPr id="0" name=""/>
        <dsp:cNvSpPr/>
      </dsp:nvSpPr>
      <dsp:spPr>
        <a:xfrm>
          <a:off x="0" y="633337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Taşınmaza Sayfa Açılması İlkesi</a:t>
          </a:r>
          <a:endParaRPr lang="tr-TR" sz="29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633337"/>
        <a:ext cx="2571749" cy="1543050"/>
      </dsp:txXfrm>
    </dsp:sp>
    <dsp:sp modelId="{CA16B03D-8155-4D3A-9008-0374FD9E3F7B}">
      <dsp:nvSpPr>
        <dsp:cNvPr id="0" name=""/>
        <dsp:cNvSpPr/>
      </dsp:nvSpPr>
      <dsp:spPr>
        <a:xfrm>
          <a:off x="2818663" y="1224133"/>
          <a:ext cx="2571749" cy="25216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Tescilin Sebebe Bağlılığı İlkesi</a:t>
          </a:r>
          <a:endParaRPr lang="tr-TR" sz="29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818663" y="1224133"/>
        <a:ext cx="2571749" cy="2521698"/>
      </dsp:txXfrm>
    </dsp:sp>
    <dsp:sp modelId="{9D90D1BB-F5D9-4C9F-B3F3-2CEB0274E0A3}">
      <dsp:nvSpPr>
        <dsp:cNvPr id="0" name=""/>
        <dsp:cNvSpPr/>
      </dsp:nvSpPr>
      <dsp:spPr>
        <a:xfrm>
          <a:off x="5657849" y="633337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Tapu Siciline Güven İlkesi</a:t>
          </a:r>
          <a:endParaRPr lang="tr-TR" sz="29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657849" y="633337"/>
        <a:ext cx="2571749" cy="1543050"/>
      </dsp:txXfrm>
    </dsp:sp>
    <dsp:sp modelId="{AE003865-A06A-434A-91E5-D298031101AC}">
      <dsp:nvSpPr>
        <dsp:cNvPr id="0" name=""/>
        <dsp:cNvSpPr/>
      </dsp:nvSpPr>
      <dsp:spPr>
        <a:xfrm>
          <a:off x="82347" y="2448275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Tescil İlkesi </a:t>
          </a:r>
        </a:p>
      </dsp:txBody>
      <dsp:txXfrm>
        <a:off x="82347" y="2448275"/>
        <a:ext cx="2571749" cy="1543050"/>
      </dsp:txXfrm>
    </dsp:sp>
    <dsp:sp modelId="{54EA869C-8BF8-4E52-B0E7-99BE9BEA2EFD}">
      <dsp:nvSpPr>
        <dsp:cNvPr id="0" name=""/>
        <dsp:cNvSpPr/>
      </dsp:nvSpPr>
      <dsp:spPr>
        <a:xfrm>
          <a:off x="5626963" y="2448275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Tapu Sicilinin  Açıklığı İlkesi</a:t>
          </a:r>
          <a:endParaRPr lang="tr-TR" sz="29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626963" y="2448275"/>
        <a:ext cx="2571749" cy="1543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5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#4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#7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2C0B2-C794-450C-BE62-0135D96BBF41}" type="datetimeFigureOut">
              <a:rPr lang="tr-TR" smtClean="0"/>
              <a:t>19.11.2019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92D829-4D63-4B87-8872-C1E40B504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520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F459-9255-439D-A96D-A12481E56ED4}" type="datetimeFigureOut">
              <a:rPr lang="tr-TR" smtClean="0"/>
              <a:t>19.11.2019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BC21D-6485-4BCC-87D9-CBF48D9DFF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5776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F459-9255-439D-A96D-A12481E56ED4}" type="datetimeFigureOut">
              <a:rPr lang="tr-TR" smtClean="0"/>
              <a:t>19.11.2019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BC21D-6485-4BCC-87D9-CBF48D9DFF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9013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F459-9255-439D-A96D-A12481E56ED4}" type="datetimeFigureOut">
              <a:rPr lang="tr-TR" smtClean="0"/>
              <a:t>19.11.2019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BC21D-6485-4BCC-87D9-CBF48D9DFF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6717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F459-9255-439D-A96D-A12481E56ED4}" type="datetimeFigureOut">
              <a:rPr lang="tr-TR" smtClean="0"/>
              <a:t>19.11.2019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BC21D-6485-4BCC-87D9-CBF48D9DFF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874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F459-9255-439D-A96D-A12481E56ED4}" type="datetimeFigureOut">
              <a:rPr lang="tr-TR" smtClean="0"/>
              <a:t>19.11.2019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BC21D-6485-4BCC-87D9-CBF48D9DFF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8726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F459-9255-439D-A96D-A12481E56ED4}" type="datetimeFigureOut">
              <a:rPr lang="tr-TR" smtClean="0"/>
              <a:t>19.11.2019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BC21D-6485-4BCC-87D9-CBF48D9DFF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3719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F459-9255-439D-A96D-A12481E56ED4}" type="datetimeFigureOut">
              <a:rPr lang="tr-TR" smtClean="0"/>
              <a:t>19.11.2019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BC21D-6485-4BCC-87D9-CBF48D9DFF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660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F459-9255-439D-A96D-A12481E56ED4}" type="datetimeFigureOut">
              <a:rPr lang="tr-TR" smtClean="0"/>
              <a:t>19.11.2019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BC21D-6485-4BCC-87D9-CBF48D9DFF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4265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F459-9255-439D-A96D-A12481E56ED4}" type="datetimeFigureOut">
              <a:rPr lang="tr-TR" smtClean="0"/>
              <a:t>19.11.2019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BC21D-6485-4BCC-87D9-CBF48D9DFF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3271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F459-9255-439D-A96D-A12481E56ED4}" type="datetimeFigureOut">
              <a:rPr lang="tr-TR" smtClean="0"/>
              <a:t>19.11.2019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BC21D-6485-4BCC-87D9-CBF48D9DFF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7110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F459-9255-439D-A96D-A12481E56ED4}" type="datetimeFigureOut">
              <a:rPr lang="tr-TR" smtClean="0"/>
              <a:t>19.11.2019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BC21D-6485-4BCC-87D9-CBF48D9DFF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0607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DF459-9255-439D-A96D-A12481E56ED4}" type="datetimeFigureOut">
              <a:rPr lang="tr-TR" smtClean="0"/>
              <a:t>19.11.2019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BC21D-6485-4BCC-87D9-CBF48D9DFF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1235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5400" dirty="0" smtClean="0"/>
              <a:t/>
            </a:r>
            <a:br>
              <a:rPr lang="tr-TR" sz="5400" dirty="0" smtClean="0"/>
            </a:br>
            <a:r>
              <a:rPr lang="tr-TR" sz="5400" dirty="0"/>
              <a:t/>
            </a:r>
            <a:br>
              <a:rPr lang="tr-TR" sz="5400" dirty="0"/>
            </a:br>
            <a:r>
              <a:rPr lang="tr-TR" sz="3600" dirty="0" smtClean="0"/>
              <a:t>A.Ü.H.F. </a:t>
            </a:r>
            <a:r>
              <a:rPr lang="tr-TR" sz="5400" dirty="0" smtClean="0"/>
              <a:t/>
            </a:r>
            <a:br>
              <a:rPr lang="tr-TR" sz="5400" dirty="0" smtClean="0"/>
            </a:br>
            <a:r>
              <a:rPr lang="tr-TR" sz="5400" b="1" dirty="0" smtClean="0"/>
              <a:t>3/A EŞYA HUKUKU DERS NOTLARI</a:t>
            </a:r>
            <a:r>
              <a:rPr lang="tr-TR" sz="4900" dirty="0" smtClean="0"/>
              <a:t/>
            </a:r>
            <a:br>
              <a:rPr lang="tr-TR" sz="4900" dirty="0" smtClean="0"/>
            </a:br>
            <a:r>
              <a:rPr lang="tr-TR" sz="3600" dirty="0" smtClean="0"/>
              <a:t>(</a:t>
            </a:r>
            <a:r>
              <a:rPr lang="tr-TR" sz="4400" u="sng" dirty="0" smtClean="0">
                <a:latin typeface="+mn-lt"/>
              </a:rPr>
              <a:t>10.Hafta</a:t>
            </a:r>
            <a:r>
              <a:rPr lang="tr-TR" sz="4400" dirty="0" smtClean="0">
                <a:latin typeface="+mn-lt"/>
              </a:rPr>
              <a:t>- 20.11.2019</a:t>
            </a:r>
            <a:r>
              <a:rPr lang="tr-TR" sz="4400" dirty="0" smtClean="0"/>
              <a:t>)</a:t>
            </a:r>
            <a:br>
              <a:rPr lang="tr-TR" sz="4400" dirty="0" smtClean="0"/>
            </a:b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600" b="1" i="1" dirty="0" smtClean="0"/>
              <a:t>Zilyetliğin Geri Verilmesinde Uygulanacak Hükümler </a:t>
            </a:r>
          </a:p>
          <a:p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Doç. Dr. Yıldız ABİK </a:t>
            </a:r>
            <a:endParaRPr lang="tr-TR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456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 sahibi olmayan Zilyedin İradesi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Zilyetliği kazanmış olan Kimsenin,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Kazanmaya yol açan Sebebin geçerli olmaması durumunda,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geri vermesi ise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Sebepsiz Zenginleşme Hükümlerine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tabidir. </a:t>
            </a:r>
          </a:p>
          <a:p>
            <a:pPr marL="0" indent="0">
              <a:buNone/>
            </a:pPr>
            <a:endParaRPr lang="tr-TR" sz="4400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2822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Kanun’un yaptığı yollama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gereği,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Gaibe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Atanmış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irasçıya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aylarının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erilmesinde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585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/1, 599 / III)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Miras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ebebiyle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stihkak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avasında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638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1),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ilyetlikteki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erme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ükümleri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993-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995)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uygulanır. </a:t>
            </a:r>
          </a:p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993-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995 hükümleri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allarda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hem de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allarda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verilmesinde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uygulanır.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hükümler,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yalnız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Asli Zilyetlik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iddia eden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Haksız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ilyetlere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değil,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Fer’i Zilyetlik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iddia eden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Haksız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ilyetlere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uygulanır. </a:t>
            </a:r>
          </a:p>
          <a:p>
            <a:pPr marL="0" indent="0">
              <a:buNone/>
            </a:pP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6183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167311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982 hükmü uyarınca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açılan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erme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avasında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Gasıbın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bulunup bulunmadığı tartışması yapılmayacağı için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Geri Vermede,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993-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995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hükümleri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uygulanmaz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Eğer Davacı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Gasıbın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haksız olduğunu iddia ve ispat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ediyorsa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bu durumda,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gerçekte ya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dayanan bir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stihkak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Davası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arinesine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dayanan bir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olur ve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993- 995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hükümleri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uygulanır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sz="4500" dirty="0" smtClean="0"/>
          </a:p>
          <a:p>
            <a:endParaRPr lang="tr-TR" sz="4500" dirty="0"/>
          </a:p>
        </p:txBody>
      </p:sp>
    </p:spTree>
    <p:extLst>
      <p:ext uri="{BB962C8B-B14F-4D97-AF65-F5344CB8AC3E}">
        <p14:creationId xmlns:p14="http://schemas.microsoft.com/office/powerpoint/2010/main" val="2536526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993- 995 hükümleri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Haksız Zilyedin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yiniyetli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ötüniyetli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olmasına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göre,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eri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erme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ükümünün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apsamını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farklı hükümlere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tabi kılmıştır.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Haksız Zilyedin geri verme yükümünün kapsamı,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m.993 ve 994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hükümlerinde düzenlenmiştir. </a:t>
            </a:r>
          </a:p>
          <a:p>
            <a:pPr algn="just"/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Olmayan)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Haksız Zilyedin Geri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erme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ükümünün Kapsamı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995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hükmünde düzenlenmiştir. </a:t>
            </a:r>
          </a:p>
          <a:p>
            <a:pPr marL="0" indent="0" algn="just">
              <a:buNone/>
            </a:pPr>
            <a:endParaRPr lang="tr-TR" sz="3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18517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Zilyetliğin Geri Verilmesine Uygulanacak Hükümler</a:t>
            </a:r>
            <a:endParaRPr lang="tr-TR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0845076"/>
              </p:ext>
            </p:extLst>
          </p:nvPr>
        </p:nvGraphicFramePr>
        <p:xfrm>
          <a:off x="1981200" y="1882775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05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rmAutofit fontScale="90000"/>
          </a:bodyPr>
          <a:lstStyle/>
          <a:p>
            <a:pPr algn="just"/>
            <a:r>
              <a:rPr lang="tr-TR" sz="3600" b="1" dirty="0">
                <a:latin typeface="+mn-lt"/>
              </a:rPr>
              <a:t>İyiniyetli Zilyedin Geri Verme Yükümünün Kapsamı</a:t>
            </a:r>
            <a:r>
              <a:rPr lang="tr-TR" dirty="0"/>
              <a:t/>
            </a:r>
            <a:br>
              <a:rPr lang="tr-TR" dirty="0"/>
            </a:br>
            <a:r>
              <a:rPr lang="tr-TR" sz="2200" i="1" dirty="0" smtClean="0"/>
              <a:t>(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</a:t>
            </a:r>
            <a:r>
              <a:rPr lang="tr-TR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Hukuku, 7. B., s. 99 vd.; 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sz="27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Şekli Eşya H., 9. B., s. 250 vd.; 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Ertaş</a:t>
            </a:r>
            <a:r>
              <a:rPr lang="tr-TR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H.,14. B., s. 74 vd.; </a:t>
            </a:r>
            <a:r>
              <a:rPr lang="tr-TR" sz="27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27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</a:t>
            </a:r>
            <a:r>
              <a:rPr lang="tr-TR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Kısaltılmış Ders Kitabı, 1. B., s. 65 vd.; 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Özen, </a:t>
            </a:r>
            <a:r>
              <a:rPr lang="tr-TR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Burak; Haksız Zilyetlikte İade, İstanbul 2003, s. 91 vd., 121 vd.)</a:t>
            </a:r>
            <a:endParaRPr lang="tr-TR" sz="27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haksız olduğunu bilmeyen veya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bilmesi gerekmeyen Zilyet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Zilyet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sayılır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Kural olarak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Haksız Zilyet, 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bütün </a:t>
            </a:r>
            <a:r>
              <a:rPr lang="tr-TR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süresince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yiniyetli olmalıdır.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Başlangıçta İyiniyetli olan Zilyet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sonradan Zilyetliğinin haksız olduğunu öğrenirse,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Zilyetliğinin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yiniyetle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sürdüğü devre için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Zilyetlik hükümlerine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tabi olur.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Aynı Zilyet,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sonradan Zilyetliğinin haksız olduğunu öğrenirse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öğrendikten sonrası için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Zilyetlik hükümlerine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tabi olur. </a:t>
            </a:r>
          </a:p>
          <a:p>
            <a:pPr marL="0" indent="0" algn="just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0892568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73985" y="500062"/>
            <a:ext cx="10515600" cy="1325563"/>
          </a:xfrm>
        </p:spPr>
        <p:txBody>
          <a:bodyPr>
            <a:normAutofit/>
          </a:bodyPr>
          <a:lstStyle/>
          <a:p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 aleyhine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açılmasının onu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olmaktan çıkarıp çıkarmayacağı tartışmalıdır. </a:t>
            </a:r>
            <a:endParaRPr lang="tr-T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Yargıtay,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sadece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 açılmasının,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 </a:t>
            </a:r>
            <a:r>
              <a:rPr lang="tr-TR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ötüniyetli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kılmayacağını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kabul etmektedir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Fakat,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kendisine karşı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açılan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Haksız Zilyedin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avanın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açılmasıyla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birlikte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geniş kapsamlı bir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Araştırma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Bilgi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dinme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aaliyetine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girmesi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gerekecektir. 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1097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Aksi halde,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Haksız Zilyet,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Durumun Gereği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kendisinden beklenen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Özeni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göstermiş olmayacağı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İyiniyet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İddiasında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bulunamayacaktır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3 / 2).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Yaptığı bütün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Araştırma ve Bilgi Toplama Faaliyetine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rağmen,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 Sahibi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 konusunda hiçbir şüphesi bulunmayan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Haksız Zilyedin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İyiniyetinin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sürdüğü kabul edilecek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ancak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Dava aleyhe sonuçlanır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Hüküm kesinleşir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 artık onun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kabul edilmesi mümkün olmayacaktır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5893049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TMK m. 993 ve 994 hükümleri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taraftan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Haksız Zilyedin İade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Tazmin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ükümlülüğü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bakımından,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durumunu hafifletirken,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diğer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taraftan,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Eşyaya yaptığı Masrafları talep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bakımından,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geniş olanaklar tanımaktadır.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durum,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Haksız Zilyedin İade ve Tazmin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ükümlülüğü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yaptığı Masrafları talep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bakımından ayrı ayrı ele almayı gerektirmektedir. 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Şekli Eşya H., 9. B., s. 250)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45563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latin typeface="+mn-lt"/>
              </a:rPr>
              <a:t>İade ve Tazmin Yükümlülüğü </a:t>
            </a:r>
            <a:r>
              <a:rPr lang="tr-TR" sz="3600" b="1" dirty="0" smtClean="0">
                <a:latin typeface="+mn-lt"/>
              </a:rPr>
              <a:t>Bakımından </a:t>
            </a:r>
            <a:r>
              <a:rPr lang="tr-TR" sz="3600" dirty="0"/>
              <a:t/>
            </a:r>
            <a:br>
              <a:rPr lang="tr-TR" sz="3600" dirty="0"/>
            </a:b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aksız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Karineyle mevcut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varlığına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inandığı)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Hakkına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uygun bir surette Zilyetliğinde bulundurduğu Eşyayı kullanıp ondan yararlanabileceği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gibi,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onun üzerinde Tasarrufta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bulunabilir.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Özetle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kendini Malik sanıyorsa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Eşyayı bir Malik gibi dilediği şekilde kullanabilir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ondan serbestçe yararlanabilir;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özellikle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Hukuki Semereleri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Tabii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emereleri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toplayabilir; keza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Haksız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 konusu Eşyayı satıp devredebilir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hatta tahrip ve imha dahi edebilir. 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4889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Zilyetliğin Geri Verilmesinde Uygulanacak Hükümler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7. B., s. 98 vd.;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Şekli Eşya H., 9.B., s. 247 vd.;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Ertaş,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Eşya H., 14. B., s. 73 vd.; </a:t>
            </a:r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20. B., s. 114 vd.; </a:t>
            </a:r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 Kısaltılmış Ders Kitabı, 1.B., s. 64 vd.;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Antalya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C. II, Zilyetlik, s.283 vd.; </a:t>
            </a:r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Nomer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Haluk N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Eşya H., (Zilyetlik- Tapu Sicili- Rehin Hakları- Paylı Mülkiyet), 5.B., İstanbul 2017, s. 83 vd.</a:t>
            </a:r>
            <a:endParaRPr lang="tr-TR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0233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Eğer bir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ise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Zilyet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Arazinin Üretim Kabiliyetinin Kaybından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ne de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Üretim Tarzının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İşleme Şeklinin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değiştirilmesinden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sorumludur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Çünkü bütün bu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Yetkiler,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Haksız Zilyedin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varlığına inandığı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Hakkının Muhtevasına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dahil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yetkilerdendir.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6009241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Buna karşılık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kendini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Sınırlı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Hak veya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ahsi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ahibi sanıyor ise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o, ancak,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elverdiği oranda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Eşyadan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yararlanabilir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ınırları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aştığı oranda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Eşyayı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Yükümlü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Kişiye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 sorumlu olur.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Öyleyse,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Haksız Zilyedin İade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Tazmin Yükümlülüğünün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bu esaslar dahilinde ele alınması gerekir. </a:t>
            </a:r>
          </a:p>
          <a:p>
            <a:pPr marL="0" indent="0" algn="just">
              <a:buNone/>
            </a:pP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Şekli Eşya H.,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s.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250- 251). </a:t>
            </a: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2627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dirty="0" smtClean="0"/>
              <a:t>*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 durumda ise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hali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geri vermekle yükümlüdür. </a:t>
            </a:r>
            <a:endParaRPr lang="tr-T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kısmen elinde çıkmış ise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kalanı geri verecektir. </a:t>
            </a:r>
            <a:endParaRPr lang="tr-TR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993 </a:t>
            </a:r>
            <a:r>
              <a:rPr lang="tr-T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hükmünde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ifade edildiği gibi,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</a:t>
            </a:r>
            <a:r>
              <a:rPr lang="tr-TR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 şeyin, kaybedilmesinden, yok olmasından veya hasara uğramasından sorumlu olmaz.” </a:t>
            </a:r>
          </a:p>
          <a:p>
            <a:pPr marL="0" indent="0" algn="just">
              <a:buNone/>
            </a:pP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13295089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Öyleyse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 Kaybedilmesi, Yok Olması </a:t>
            </a:r>
            <a:r>
              <a:rPr lang="tr-TR" sz="4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tr-TR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Hasara Uğraması durumunda,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İyiniyetli Zilyedin Geri Verme Yükümü  sona erer. </a:t>
            </a:r>
            <a:endParaRPr lang="tr-T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*İyiniyetli Zilyet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hasara uğramasından 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dolayı da 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tazminat ödemeye zorlanamaz. </a:t>
            </a:r>
            <a:endParaRPr lang="tr-TR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75718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 yok olmasında, kaybedilmesinde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hasara uğraması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durumunda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Zilyedin kusurlu olup olmaması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önem taşımaz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Burada aranacak şart,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Malda varlığına inanılan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Hakkın Sınırları içinde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tasarruf edilmiş olmasıdır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m.993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1). </a:t>
            </a:r>
          </a:p>
          <a:p>
            <a:pPr marL="0" indent="0" algn="just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*Bu bağlamda,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 Maliki olduğu inancı ile hareket eden İyiniyetli Zilyet,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 kasten hasara uğratmış olsa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dahi,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sorumlu tutulamaz.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8880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29544" y="218369"/>
            <a:ext cx="10515600" cy="1325563"/>
          </a:xfrm>
        </p:spPr>
        <p:txBody>
          <a:bodyPr>
            <a:normAutofit/>
          </a:bodyPr>
          <a:lstStyle/>
          <a:p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29544" y="1572154"/>
            <a:ext cx="10732911" cy="500926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dirty="0" smtClean="0"/>
              <a:t>*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Buna karşılık,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Rehin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ahibi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sıfatı ile elinde bulundurduğu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ullanma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etkisi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yoktur.</a:t>
            </a:r>
          </a:p>
          <a:p>
            <a:pPr marL="0" indent="0" algn="just">
              <a:buNone/>
            </a:pP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*Dolayısıyla,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ahibi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ıfatı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elinde bulundurduğu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kullanan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bu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nedenle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asara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uğramasına sebebiyet veren </a:t>
            </a:r>
            <a:r>
              <a:rPr lang="tr-TR" sz="32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Zilyet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aynen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Rehin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ahibi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gibi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sorumlu olur 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945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tr-TR" sz="3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Zilyet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iracı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 inancında ise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kullanabilir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kötü kullanırsa,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yine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Kiracı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gibi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sorumlu olur 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BK m.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334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0670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993/1 hükmüne </a:t>
            </a:r>
            <a:r>
              <a:rPr lang="tr-T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</a:t>
            </a:r>
            <a:r>
              <a:rPr lang="tr-TR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tr-TR" sz="40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tr-TR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İyiniyetle</a:t>
            </a:r>
            <a:r>
              <a:rPr lang="tr-TR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zilyedi bulunduğu şeyi, karineyle </a:t>
            </a:r>
            <a:r>
              <a:rPr lang="tr-TR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mevcut hakkına </a:t>
            </a:r>
            <a:r>
              <a:rPr lang="tr-TR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uygun şekilde kullanan veya ondan yararlanan zilyet, o şeyi </a:t>
            </a:r>
            <a:r>
              <a:rPr lang="tr-TR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geri vermekle </a:t>
            </a:r>
            <a:r>
              <a:rPr lang="tr-TR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yükümlü olduğu kimseye karşı bu yüzden herhangi bir </a:t>
            </a:r>
            <a:r>
              <a:rPr lang="tr-TR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tazminat ödemek </a:t>
            </a:r>
            <a:r>
              <a:rPr lang="tr-TR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zorunda değildir." </a:t>
            </a:r>
            <a:endParaRPr lang="tr-TR" sz="4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6166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Öyleyse,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Karine ile mevcut Hakkına uygun şekilde Malı Kullanan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Maldan Yararlanan İyiniyetli Zilyet,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nedenle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Tazminat ödemek zorunda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değildir.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Zilyet,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 Malik Sıfatıyla elinde bulundurmuş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Maldan her türlü Yararlanma Yetkisine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sahiptir.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Yararlanma,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 Kullanma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Fiilen Tüketme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biçiminde olabileceği gibi,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Doğal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Ürünlerinden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 da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Hukuki Ürünlerinden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Yararlanma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biçiminde de olabilir. </a:t>
            </a:r>
          </a:p>
          <a:p>
            <a:pPr marL="0" indent="0" algn="just">
              <a:buNone/>
            </a:pP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79779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Malın Doğal Ürünlerinden yararlanmaya,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ğacın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meyvelerini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toplama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örnek gösterilebilir.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Hukuki Ürünlerinden yararlanmaya,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kiraya verip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Kira Bedelini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tahsil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etme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örnek gösterilebilir.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Fakat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Zilyet,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varlığına inandığı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ınırlarını aşarak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aldan yararlanmış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Rehin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ahibi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ıfatıyla Malı elinde bulunduran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iraya vermiş ise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tahsil ettiği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Kira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edellerini tazmin etmek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zorundadır.</a:t>
            </a:r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7159847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*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Malik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 inancında olan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Zilyet,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başkasına bağışlamak suretiyle elden çıkarmışsa,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Geri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erme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ükümünden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kurtulur. 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Fakat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atmak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trampa etmek suretiyle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elinden çıkaran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onun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karşılığında bir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Değer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edinmiş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Değer,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ebepsiz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enginleşme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oluşturduğu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ölçüde,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kendisinden istenebilir. </a:t>
            </a:r>
          </a:p>
          <a:p>
            <a:pPr marL="0" indent="0">
              <a:buNone/>
            </a:pPr>
            <a:endParaRPr lang="tr-TR" sz="3600" dirty="0"/>
          </a:p>
          <a:p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068677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+mn-lt"/>
              </a:rPr>
              <a:t>Zilyetliğin Geri Verilmesinde Uygulanacak Hükümler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Haksız Zilyet, 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ilyetliğindeki 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 (</a:t>
            </a:r>
            <a:r>
              <a:rPr lang="tr-TR" sz="3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Eşyayı</a:t>
            </a:r>
            <a:r>
              <a:rPr lang="tr-T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İstihkak Davası </a:t>
            </a:r>
            <a:r>
              <a:rPr lang="tr-T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</a:t>
            </a:r>
            <a:r>
              <a:rPr lang="tr-T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Davası </a:t>
            </a:r>
            <a:r>
              <a:rPr lang="tr-T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sonucunda geri vermek zorunda kalır ve geri vereceği mala yaptığı giderlere ilişkin bazı taleplerde bulunur. </a:t>
            </a:r>
          </a:p>
          <a:p>
            <a:pPr algn="just"/>
            <a:r>
              <a:rPr lang="tr-TR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Hakka dayanan İstihkak Davası </a:t>
            </a:r>
            <a:r>
              <a:rPr lang="tr-T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Karinesine dayanan Taşınır Davası</a:t>
            </a:r>
            <a:r>
              <a:rPr lang="tr-T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sonunda Zilyet 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 </a:t>
            </a:r>
            <a:r>
              <a:rPr lang="tr-T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Eşyayı 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iade etmek zorunda kalan </a:t>
            </a:r>
            <a:r>
              <a:rPr lang="tr-TR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Haksız Zilyedin </a:t>
            </a:r>
            <a:r>
              <a:rPr lang="tr-TR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Geri Verme Borcunun Kapsamı 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geri vereceği </a:t>
            </a:r>
            <a:r>
              <a:rPr lang="tr-TR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Mala </a:t>
            </a:r>
            <a:r>
              <a:rPr lang="tr-TR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yaptığı </a:t>
            </a:r>
            <a:r>
              <a:rPr lang="tr-TR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Giderlere </a:t>
            </a:r>
            <a:r>
              <a:rPr lang="tr-TR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ilişkin </a:t>
            </a:r>
            <a:r>
              <a:rPr lang="tr-TR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Talepleri,</a:t>
            </a:r>
            <a:r>
              <a:rPr lang="tr-T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993- 995 hükümlerinde 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Sorumluluk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başlığı altında </a:t>
            </a:r>
            <a:r>
              <a:rPr lang="tr-TR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düzenlenmiştir. </a:t>
            </a:r>
          </a:p>
          <a:p>
            <a:pPr marL="0" indent="0" algn="just">
              <a:buNone/>
            </a:pPr>
            <a:r>
              <a:rPr lang="tr-T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3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21135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14290"/>
            <a:ext cx="8229600" cy="785818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Geri Vermekle Yükümlü İyiniyetli Zilyedin Durumu</a:t>
            </a:r>
            <a:endParaRPr lang="tr-TR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  <p:extLst/>
          </p:nvPr>
        </p:nvGraphicFramePr>
        <p:xfrm>
          <a:off x="1881158" y="1214422"/>
          <a:ext cx="8301038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Sağ Ok"/>
          <p:cNvSpPr/>
          <p:nvPr/>
        </p:nvSpPr>
        <p:spPr>
          <a:xfrm>
            <a:off x="2166910" y="4000504"/>
            <a:ext cx="406904" cy="214314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5" name="4 Sağ Ok"/>
          <p:cNvSpPr/>
          <p:nvPr/>
        </p:nvSpPr>
        <p:spPr>
          <a:xfrm>
            <a:off x="2166910" y="3357562"/>
            <a:ext cx="406904" cy="214314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Sağ Ok"/>
          <p:cNvSpPr/>
          <p:nvPr/>
        </p:nvSpPr>
        <p:spPr>
          <a:xfrm>
            <a:off x="2166910" y="2107397"/>
            <a:ext cx="406904" cy="214314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91068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1154" y="112889"/>
            <a:ext cx="10473267" cy="1517474"/>
          </a:xfrm>
        </p:spPr>
        <p:txBody>
          <a:bodyPr>
            <a:normAutofit fontScale="90000"/>
          </a:bodyPr>
          <a:lstStyle/>
          <a:p>
            <a:pPr algn="just"/>
            <a:r>
              <a:rPr lang="tr-TR" sz="3100" b="1" dirty="0" smtClean="0">
                <a:latin typeface="+mn-lt"/>
              </a:rPr>
              <a:t>İyiniyetli Olmayan (</a:t>
            </a:r>
            <a:r>
              <a:rPr lang="tr-TR" sz="3100" b="1" dirty="0" err="1" smtClean="0">
                <a:latin typeface="+mn-lt"/>
              </a:rPr>
              <a:t>Kötüniyetli</a:t>
            </a:r>
            <a:r>
              <a:rPr lang="tr-TR" sz="3100" b="1" dirty="0" smtClean="0">
                <a:latin typeface="+mn-lt"/>
              </a:rPr>
              <a:t>) Zilyedin İade Yükümünün Kapsamı</a:t>
            </a:r>
            <a:br>
              <a:rPr lang="tr-TR" sz="3100" b="1" dirty="0" smtClean="0">
                <a:latin typeface="+mn-lt"/>
              </a:rPr>
            </a:br>
            <a:r>
              <a:rPr lang="tr-TR" sz="3100" b="1" dirty="0" smtClean="0">
                <a:latin typeface="+mn-lt"/>
              </a:rPr>
              <a:t> </a:t>
            </a:r>
            <a:br>
              <a:rPr lang="tr-TR" sz="3100" b="1" dirty="0" smtClean="0">
                <a:latin typeface="+mn-lt"/>
              </a:rPr>
            </a:br>
            <a:r>
              <a:rPr lang="tr-TR" sz="2200" b="1" dirty="0" smtClean="0"/>
              <a:t>(</a:t>
            </a:r>
            <a:r>
              <a:rPr lang="tr-T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Sirmen, 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B., s. 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101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vd</a:t>
            </a:r>
            <a:r>
              <a:rPr lang="tr-T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.; Ünal / </a:t>
            </a:r>
            <a:r>
              <a:rPr lang="tr-TR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Şekli Eşya H., 9. B., s. 257 vd.; </a:t>
            </a:r>
            <a:r>
              <a:rPr lang="tr-TR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/ </a:t>
            </a:r>
            <a:r>
              <a:rPr lang="tr-TR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Özdemir, 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Kısaltılmış Ders Kitabı, 1. B., s. 69 vd.; </a:t>
            </a:r>
            <a:r>
              <a:rPr lang="tr-T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Özen, Burak, 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Haksız Zilyetlikte İade, İstanbul 2003</a:t>
            </a:r>
            <a:r>
              <a:rPr lang="tr-T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s. 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 vd., 268 vd.; </a:t>
            </a:r>
            <a:r>
              <a:rPr lang="tr-T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Ertaş, 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14. B., s.77 vd</a:t>
            </a:r>
            <a:r>
              <a:rPr lang="tr-T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)</a:t>
            </a:r>
            <a:endParaRPr lang="tr-TR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olmayan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yani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Zilyet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haksız olduğunu bilen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gerekli özeni sarf etmiş olsa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bunu öğrenebilecek olan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Zilyettir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Hırsız,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ötüniyetli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ırsızdan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gerekli dikkati gösterseydi,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çalınmış olduğunu anlayabilecek olan kimse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de,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ötüniyetli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ilyettir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Başlangıçta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sonradan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ötüniyetli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durumuna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girer ise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andan itibaren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ötüniyetli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Zilyetlik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hükümlerine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tabi olur.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6094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983346"/>
            <a:ext cx="10588978" cy="4874654"/>
          </a:xfrm>
        </p:spPr>
        <p:txBody>
          <a:bodyPr>
            <a:noAutofit/>
          </a:bodyPr>
          <a:lstStyle/>
          <a:p>
            <a:pPr lvl="1" algn="just"/>
            <a:r>
              <a:rPr lang="tr-TR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Haksız Zilyedin İade Yükümlülüğü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bu nedenle doğan Sorumluluğu,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TMK m.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995 hükmünde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düzenlenmiştir. </a:t>
            </a:r>
          </a:p>
          <a:p>
            <a:pPr lvl="1"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TMK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995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hükmüne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göre,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just">
              <a:buNone/>
            </a:pP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olmayan zilyet, geri vermekle yükümlü olduğu şeyi haksız alıkoymuş olması yüzünden hak sahibine verdiği zararlar ve elde ettiği veya elde etmeyi ihmal eylediği ürünler karşılığında tazminat ödemek zorundadır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17144540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madde hükmünden açıkça anlaşıldığı gibi,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Haksız Zilyedin durumu,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Haksız Zilyedin durumuna oranla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ağır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takdir edilmiştir. </a:t>
            </a:r>
          </a:p>
          <a:p>
            <a:pPr lvl="1"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Kanun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Koyucu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suretle,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Haksız Zilyedin içinde bulunduğu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durumdan,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herhangi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şekilde menfaat sağlamasının önüne geçmek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istemiştir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lvl="1" indent="0" algn="just">
              <a:buNone/>
            </a:pP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(Ünal</a:t>
            </a: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Şekli Eşya H., 9. B., s. 257-258) </a:t>
            </a:r>
          </a:p>
          <a:p>
            <a:pPr marL="457200" lvl="1" indent="0" algn="just">
              <a:buNone/>
            </a:pPr>
            <a:endParaRPr lang="tr-TR" sz="4400" dirty="0"/>
          </a:p>
          <a:p>
            <a:pPr marL="457200" lvl="1" indent="0" algn="just">
              <a:buNone/>
            </a:pP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just">
              <a:buNone/>
            </a:pP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3600" dirty="0"/>
          </a:p>
          <a:p>
            <a:pPr marL="457200" lvl="1" indent="0" algn="just">
              <a:buNone/>
            </a:pP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91059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algn="just"/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995 hükmünde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Haksız Zilyet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için,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iki türlü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Sorumluluk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öngörülmüştür. </a:t>
            </a:r>
          </a:p>
          <a:p>
            <a:pPr lvl="1" algn="just"/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Bunlardan birisi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Eşyayı İade</a:t>
            </a:r>
            <a:r>
              <a:rPr lang="tr-TR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diğeri ise,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Uğranılan Zararı Tazmin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Yükümlülüğü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hususudur. </a:t>
            </a:r>
          </a:p>
          <a:p>
            <a:pPr marL="457200" lvl="1" indent="0" algn="just">
              <a:buNone/>
            </a:pP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(Ünal</a:t>
            </a: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Şekli Eşya H., 9. B., s. </a:t>
            </a:r>
            <a: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258</a:t>
            </a:r>
            <a:r>
              <a:rPr lang="tr-T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457200" lvl="1" indent="0" algn="just">
              <a:buNone/>
            </a:pP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2102890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öncelikle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 geçirdiği haliyle geri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vermek zorundadır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Eğer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elinden çıkmışsa,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Değerini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tazmin etmekle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yükümlü olur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durumda,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ötüniyetli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Davacının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elinde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bulunduran Üçüncü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işiye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avası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İstihkak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avası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açıp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verilmesini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sağlayabileceğini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ileri süremez.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bağlamda, 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Zilyet,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kendisi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aleyhine açılan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Tazminat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avasının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eddi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gerektiğini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Savunma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ileri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süremez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8616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Ancak,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Zilyetten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 Değerini tahsil eden Hak Sahibi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artık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 elinde bulunduran Kişiye karşı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 geri verilmesi için Dava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açamaz.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Zilyet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 değerini tazmine mahkum edilmişse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takdirde,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Malı, Üçüncü Kişiden alabilmesi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Mahkemenin,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geçmesine karar vermesi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gerekir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Ayrıca,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Zilyet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Malı haksız alıkoymuş olmasından dolayı Hak Sahibine verdiği Zararları ödemek zorundadır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995/1).</a:t>
            </a:r>
          </a:p>
          <a:p>
            <a:pPr marL="0" indent="0" algn="just">
              <a:buNone/>
            </a:pP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96372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b="1" dirty="0" err="1" smtClean="0">
                <a:latin typeface="+mn-lt"/>
              </a:rPr>
              <a:t>Kötüniyetli</a:t>
            </a:r>
            <a:r>
              <a:rPr lang="tr-TR" sz="3600" b="1" dirty="0" smtClean="0">
                <a:latin typeface="+mn-lt"/>
              </a:rPr>
              <a:t> Zilyedin Malı Haksız Alıkoymuş Olmasından Dolayı Hak Sahibine Verdiği Zararların Kapsamı </a:t>
            </a:r>
            <a:endParaRPr lang="tr-TR" sz="36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ararların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kapsamına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şu Zararlar girer:</a:t>
            </a:r>
          </a:p>
          <a:p>
            <a:pPr algn="just"/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verdiği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Zararlar </a:t>
            </a: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ınırlı Ayni 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aklarla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yüklemesi sonucu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ahibinin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uğradığı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Zararlar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ahibinin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kullanmasını engellemiş olmasından doğan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Zararlar </a:t>
            </a: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İrade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ışı elden çıkmış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azardan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rtırmadan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Benzeri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şya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satan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yerden satın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Zilyede,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ahibinin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ödediği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Satış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edeli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989/II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</a:p>
        </p:txBody>
      </p:sp>
    </p:spTree>
    <p:extLst>
      <p:ext uri="{BB962C8B-B14F-4D97-AF65-F5344CB8AC3E}">
        <p14:creationId xmlns:p14="http://schemas.microsoft.com/office/powerpoint/2010/main" val="6683970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olmayan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Zilyedin Sorumluluğu,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Haksız Fiil Esasına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dayanırsa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Kusur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aranmaz. </a:t>
            </a:r>
            <a:endParaRPr lang="tr-T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Zilyet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yok olmasından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Hasara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uğramasından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Kusuru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olmasa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dahi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sorumludur. </a:t>
            </a:r>
            <a:endParaRPr lang="tr-T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Yeter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ötüniyetli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Zilyetlik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İlliyet Bağı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bulunsun. </a:t>
            </a:r>
            <a:endParaRPr lang="tr-T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9566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bağlamda,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Zilyet,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 iadeyi talep edenin Zilyetliğinde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Kayba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Hasara uğramış olacağını ispat eder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Zarardan sorumlu olmaz. </a:t>
            </a:r>
          </a:p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Zilyedin evinde çıkan yangında Mal yansa,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Zilyet bunun değerini  tazmin edecektir.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Buna karşılık,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 bir Hayvan olup,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Yaşlılığı nedeniyle ölse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Zilyetten bunun Değerini tazmin etmesi istenemeyecektir.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3747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hükümler,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Önceki Zilyedin Rızası dışında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kazanılan bütün Haksız Zilyetlik Hallerinde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uygulanır.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hükümler,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İstihkak Davasında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uygulanır.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Davaların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yanısıra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hükümler,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geçerli olmayan Hukuki İşlemlere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özellikle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Şekil ve İrade Bozukluğuna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Ehliyetsizlik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sebebine dayanan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İade Yükümlülükleri Hallerinde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uygulanır. 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2780520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buradaki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Kusursuz Sorumluluk İlkesine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stisna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getirmiştir.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 koyucu, Kusursuzluk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sasına dayandırdığı bu ağır sorumluluğu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Haksız Zilyedin, İadeyi kime yapacağını bilip bilmemesine göre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Ayırım yaparak biraz hafifletmek istemiştir. 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Sirmen,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7. B., s. 102;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Şekli Eşya H., 9. B., s. 260)</a:t>
            </a:r>
            <a:endParaRPr lang="tr-TR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945161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Ayrımı düzenleyen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995 / son hükmüne göre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Zilyet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«…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şeyi kime vereceğini bilmediği sürece ancak kusuru ile verdiği zarardan sorumludur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Buna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Hırsızdan bir Mal satın alan ve Malın Çalıntı olduğunu öğrenen, fakat gerekli araştırmayı yapmış olduğu halde, kimden çalındığını bilemeyen Zilyedin durumu böyledir.</a:t>
            </a: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6032223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Diğer bir deyişle,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Çalınmış Eşyayı satın alan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durumu başlangıçta bilmeyen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 süre geçtikten sonra öğrenen, fakat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gerekli Araştırmayı yapmış olduğu halde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Eşyanın gerçek sahibinin kim olduğunu öğrenemeyen ve bu sebeple bilmeyen </a:t>
            </a:r>
            <a:r>
              <a:rPr lang="tr-T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Haksız Zilyedin durumu böyledir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Şekli Eşya H., 9. B., s. 260 – 261)</a:t>
            </a:r>
          </a:p>
          <a:p>
            <a:pPr marL="0" indent="0" algn="just">
              <a:buNone/>
            </a:pPr>
            <a:endParaRPr lang="tr-TR" dirty="0"/>
          </a:p>
          <a:p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2613759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Keza bir 	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Lukata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Kaybolmuş Eşyayı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bulan kimsenin durumu da aynıdır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gibi hallerde,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Haksız Zilyet,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hükümden yararlanabilmek için,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Eşyanın sahibini öğrenme konusunda kendisine düşen bütün görevleri yapmış olması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gerekir. </a:t>
            </a:r>
          </a:p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Eğer o kendisine düşen görevi yerine getirdiği halde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Eşyanın sahibinin kim olduğunu öğrenememişse,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artık Eşyaya sadece kendi kusuru ile verdiği zarardan sorumlu olur.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Şekli Eşya H., 9. B., s. 261)</a:t>
            </a:r>
            <a:endParaRPr lang="tr-T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5226757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Buna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karşılık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ötüniyetli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Zilyet,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Eşyayı kime iade edeceğini biliyorsa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artık onun Sorumluluğu için Kusur şartı aranmaz.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halde o,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TBK m.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119 hükmünde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olduğu gibi,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şyayı alıkoymuş olmasından doğan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Mücbir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ebep de dahil olmak üzere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bütün Zararlardan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sorumlu olur. </a:t>
            </a:r>
          </a:p>
          <a:p>
            <a:pPr marL="0" indent="0" algn="just">
              <a:buNone/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Şekli Eşya H., 9. B., s. 261)</a:t>
            </a:r>
            <a:endParaRPr lang="tr-TR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021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Birbirini izleyen </a:t>
            </a:r>
            <a:r>
              <a:rPr lang="tr-TR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Zilyetler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elden çıkarılması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yok olması 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Hasara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uğraması nedeniyle gerçekleşen 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Zararlardan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Şartları varsa, 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BK m. 61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hükmüne 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göre, </a:t>
            </a:r>
            <a:r>
              <a:rPr lang="tr-TR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Müteselsilen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sorumlu 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olurlar.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79983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Ürünleri Tazmin Yükümlülüğü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Zilyet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Malı,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ahibine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geri verdiği tarihe kadar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elde ettiği,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 de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elde etmeyi ihmal ettiği Ürünlerden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dolayı Tazminat ödemekle yükümlü olur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995 / I).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Zilyedin tarladan topladığı ürünü (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oğal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rün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veya tahsil ettiği Kira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edelini (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ukuki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rün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tazmin etmesi,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Elde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dilen Ürünün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azmini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niteliğindedir. </a:t>
            </a:r>
          </a:p>
          <a:p>
            <a:pPr marL="0" indent="0" algn="just">
              <a:buNone/>
            </a:pP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5375177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Doğal Ürünler mevcutsa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Hak Sahibinin Talebi,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Ayni nitelikte olduğu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bunların aynen geri verilmesi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gerekir. </a:t>
            </a:r>
          </a:p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Doğal Ürünleri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toplamamış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Kira Bedellerini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tahsil etmeyerek bunların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Zamanaşımına uğramasına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neden olmuş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Kiraya verilebilecek bir Malı, Kiraya vermemiş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Elde Etmeyi İhmal etmiş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 bu Ürünleri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tazmin edecektir. 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3763408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Zilyedin Ürünlerden dolayı Sorumluluğu,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ahibinin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arara uğraması Şartına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bağlı değildir. </a:t>
            </a: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Sahibi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Maldan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ürün elde etmeyi düşünmemiş olsa dahi,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Zilyedin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elde ettiği ve elde etmeyi ihmal ettiği Ürünlerin tazminini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isteyebilir. </a:t>
            </a:r>
            <a:endParaRPr lang="tr-T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6893264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Zilyedin Tazmin Yükümlülüğünün kapsamına,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sadece elde ettiği Semereler değil,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elde etmeyi ihmal ettiği Semereler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dahildir. </a:t>
            </a:r>
          </a:p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Böylece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Haksız Zilyet, semereleri bir ihmal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sonucu elde etmemiş olsa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onların tazmininden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sorumludur. </a:t>
            </a: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360344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993- 995 hükümlerinde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düzenlenmiş bulunan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Sorumluluk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nedeni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Haksız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yöneltilebilecek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Talepler,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kural olarak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Ayni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akka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arinesine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erme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alebine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bağlı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alepler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ortaya çıkar.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Eğer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 Haksız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elinde yok olmuş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erme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talebinde bulunan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ahibi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değersiz hale gelen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Maldan vazgeçmiş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aksız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 bir başkasına verilmiş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olsa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dahi,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aksız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993- 995 hükümlerinden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kaynaklanan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Sorumluluğu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sona ermiş olmaz.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509979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İhmal Edilen Semereler,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yerin Emsaline oranla, Normal bir İşletme sonucu elde edilmesi mümkün olan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Semerelerdir.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Zilyet, normal bir idarenin gerektirdiği şekilde işletmemişse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yüzden de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daha az semere elde etmiş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emere almayı ihmal etmiş sayılır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Burada aranacak tek şart,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Zilyedin elinde bulunan Eşyanın Doğası bakımından o Semerelerin elde edilmesine elverişli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olmasıdır. </a:t>
            </a:r>
          </a:p>
          <a:p>
            <a:pPr algn="just"/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9882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tarlada yetişen mahsulün toplanmayarak çürümeye terk edilmesinde veya Kiraya verilebilecek bir Malın kiraya verilmeyerek boş bırakılmasında veya tahakkuk etmiş Kira Gelirlerinin vaktinde toplanmayarak Zamanaşımına uğramasına sebep olunmasında durum böyledir.  </a:t>
            </a:r>
          </a:p>
          <a:p>
            <a:pPr marL="0" indent="0" algn="just">
              <a:buNone/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Şekli Eşya H., 9. B., s.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261-262)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5856441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 böyle olmakla birlikte, Yargıtay’ın bu konudaki görüşleri farklıdır.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Yargıtay’a göre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Asıl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ahibinin Eşyayı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semerelendirmekte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olduğu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emerlerendirme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niyetinde bulunduğu hallerde ancak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ötüniyetli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aksız Zilyet,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emereleri tazminle yükümlü tutulabilir.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durumda, tarlasını boş bırakan ve ekmeyen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Önceki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onu kiraya veren veya eken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ötüniyetli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aksız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ilyetten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elde ettiği mahsulü veya kira gelirini isteyemeyecek demektir. </a:t>
            </a: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7862280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Böylece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Yargıtay</a:t>
            </a:r>
            <a:r>
              <a:rPr lang="tr-T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Haksız Zilyedin Semerelerden Sorumluluğunu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 Sahibinin Zarara Uğraması Şartına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bağlamıştır. </a:t>
            </a:r>
          </a:p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Yargıtay bir başka Kararında ise,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tahsil edilen Kiralar için MK m.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995 hükmünden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başka,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Vekâletsiz İş Görmeye ilişkin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TBK m.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530 hükmünün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uygulanabileceğ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ve bu halde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talebin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yıllık Zamanaşımı Süresine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tabi olacağına hükmetmiştir.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836300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sz="2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Başpınar’a</a:t>
            </a:r>
            <a:r>
              <a:rPr lang="tr-TR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göre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Yargıtay’ın her iki kararı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da, 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isabetli değildir. </a:t>
            </a:r>
          </a:p>
          <a:p>
            <a:pPr marL="0" indent="0" algn="just">
              <a:buNone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Ünal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Şekli Eşya H., 9. B., s. 263)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Yazarlara göre, </a:t>
            </a:r>
            <a:r>
              <a:rPr lang="tr-TR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Yargıtay’ın söz konusu ilk kararı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 menfaatler durumuna, ne de MK m.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995 hükmünün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lafız ve ruhuna uygundur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Gerçekten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993 ve müteakip maddelerindeki hükümlerin dayanağını,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sadece basit bir 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Haksız </a:t>
            </a:r>
            <a:r>
              <a:rPr lang="tr-T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iil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ona ilişkin Sorumluluk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oluşturmamaktadır. 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65411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maddelerde öngörülen Sorumluluk,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Haksız Fiil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yanında,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ve Bütünleyici Parça Esasına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Kendine Özgü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generis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Sorumluluk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halidir.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 nedeni, Semerelerin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Zilyet tarafından yetiştirilmiş olsa bile,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Mülkiyetin,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asıl Eşyanın Mülkiyetine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tabi olması ve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dolayısıyla Asıl Eşyanın Sahibine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ait olmasıdır.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takdirde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Semere her kim tarafından yetiştirilmiş olursa olsun, onun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Mülkiyeti,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Asıl Eşya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birlikte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Malike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aittir;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dolayısıyla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Malikin bu sebeple uğradığı Zararın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tazmini gerekir.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40053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Başpınar’a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Yargıtay’ın ikinci kararı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Pozitif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ukuka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Yorum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urallarına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uygun düşmemektedir. 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 nedeni,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MK. m.993 ve 995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hükümlerinin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TBK m.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530 hükmünde düzenlenmiş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olan caiz olmayan Vekâletsiz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örmenin özel bir çeşidini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oluşturmasıdır.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Özel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üküm dururken,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enel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üküm uygulanmaz. </a:t>
            </a:r>
          </a:p>
        </p:txBody>
      </p:sp>
    </p:spTree>
    <p:extLst>
      <p:ext uri="{BB962C8B-B14F-4D97-AF65-F5344CB8AC3E}">
        <p14:creationId xmlns:p14="http://schemas.microsoft.com/office/powerpoint/2010/main" val="407370849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Bununla birlikte,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TBK m. 530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 uygulansa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Zamanaşımı Süresi yönünden bir değişiklik de meydana gelmez.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Çünkü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Haksız Fiil Sorumluluğu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olan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Haksız Zilyedin Sorumluluğu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yıllık Zamanaşımına tabidir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TBK m. 72).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 var ki, yukarıdaki  düşüncelerle Kararın dayandığı Gerekçe, sonuca uygun düşmemektedir. </a:t>
            </a:r>
          </a:p>
          <a:p>
            <a:pPr marL="0" indent="0" algn="just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Şekli Eşya H., 9. B., s. 263)</a:t>
            </a:r>
            <a:endParaRPr lang="tr-TR" sz="3200" i="1" dirty="0"/>
          </a:p>
          <a:p>
            <a:pPr algn="just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9811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51267" y="0"/>
            <a:ext cx="10515600" cy="1325563"/>
          </a:xfrm>
        </p:spPr>
        <p:txBody>
          <a:bodyPr/>
          <a:lstStyle/>
          <a:p>
            <a:r>
              <a:rPr lang="tr-TR" b="1" dirty="0" err="1" smtClean="0">
                <a:latin typeface="+mn-lt"/>
              </a:rPr>
              <a:t>Ecrimisil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1267" y="1394474"/>
            <a:ext cx="10515600" cy="5320242"/>
          </a:xfrm>
        </p:spPr>
        <p:txBody>
          <a:bodyPr>
            <a:noAutofit/>
          </a:bodyPr>
          <a:lstStyle/>
          <a:p>
            <a:pPr algn="just"/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 bizzat kullanarak maldan yararlanmışsa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bunun bir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Tazminatı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gerektirip gerektirmeyeceği,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Tazminatı gerektirirse,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Tazminatın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ukuki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ayanağının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 olduğu gerek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Yargıtay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İçtihatlarında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Doktrinde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tartışma konusudur.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Hukukta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haksız olarak el konulması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Fuzuli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haksız) 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İşgal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deyimiyle ifade edilmiş, bu durumda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ullanılması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karşılığı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Haksız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 ödenmesi gereken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Tazminat,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tür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Kira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edeli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sayılmış ve buna da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Ecrimisil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denilmiştir. 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7. B., s. 103)</a:t>
            </a:r>
            <a:endParaRPr lang="tr-TR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33548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Eskiden gelen alışkanlık Medeni Kanun’un kabulünden sonra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 sürdürülmüş ve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Yargıtay’ın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çeşitli 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ararlarında,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ötüniyetli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Zilyedin,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ullanma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karşılığında ödeyeceği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Tazminat,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niteliği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bakımından,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edeline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benzetilmiştir.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Gerçekten,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Yargıtay’ın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25.5.1938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tarihli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29 / 10 sayılı bir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İçtihadı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irleştirme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ararında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Ecrimisilin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Kira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edeli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gibi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eBK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126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BK 147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gereğince,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beş senelik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amanaşımına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tabi olduğu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kabul edilmiştir.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3600" dirty="0" smtClean="0"/>
          </a:p>
          <a:p>
            <a:pPr marL="0" indent="0" algn="just">
              <a:buNone/>
            </a:pPr>
            <a:endParaRPr lang="tr-TR" sz="3600" dirty="0"/>
          </a:p>
          <a:p>
            <a:pPr algn="just"/>
            <a:endParaRPr lang="tr-TR" sz="3600" dirty="0"/>
          </a:p>
          <a:p>
            <a:endParaRPr lang="tr-TR" sz="36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9508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31258"/>
            <a:ext cx="10515600" cy="1325563"/>
          </a:xfrm>
        </p:spPr>
        <p:txBody>
          <a:bodyPr>
            <a:normAutofit/>
          </a:bodyPr>
          <a:lstStyle/>
          <a:p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MK m. 993- 995 hükümlerinden kaynaklanan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alepler,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gerçek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anlamda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alep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değil, 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alep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enzeri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aleplerdir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Fakat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Haksız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elindeki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kendisine ait bir başka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Bütünleyici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arçası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haline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getirmiş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takdirde,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ona karşı artık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İstihkak Talebinde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bulunulamaz.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durumda, sadece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aksız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iil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 da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Sebepsiz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enginleşme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hükümlerine dayanılarak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açılabilecektir.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78728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Yargıtay,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8.3.1950 tarihli ve 22/ 4 sayılı İçtihadı Birleştirme Kararı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bu görüşünden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dönmüştür. </a:t>
            </a:r>
          </a:p>
          <a:p>
            <a:pPr algn="just"/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Yargıtay</a:t>
            </a:r>
            <a:r>
              <a:rPr lang="tr-TR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Karara göre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Fuzuli İşgalin,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iraya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benzetilemeyeceğini,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bunun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Haksız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iil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nitelenmesi gerektiğini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bu nedenle de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meydana gelirse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tazmin ettirilebileceğini kabul etmiştir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36266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Buna göre,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kimsenin Kiraya vermeyeceği bir Taşınmazı işgal ederek kullanan kişi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ortada bir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Zarar bulunmadığından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Taşınmazın Malikine bundan dolayı bir Tazminat ödemeyecektir.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Ayrıca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Yargıtay’ın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Ecrimisil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Talebinin Haksız Fiil esasına dayanan bir Tazminat Talebi olduğunu kabul etmesine rağmen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Kira Bedeline ilişkin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beş yıllık Zamanaşımını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uygulamayı sürdürdüğü görülmektedir.</a:t>
            </a:r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5384876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780999"/>
            <a:ext cx="11136489" cy="4924601"/>
          </a:xfrm>
        </p:spPr>
        <p:txBody>
          <a:bodyPr>
            <a:noAutofit/>
          </a:bodyPr>
          <a:lstStyle/>
          <a:p>
            <a:pPr algn="just"/>
            <a:r>
              <a:rPr lang="tr-T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haksız zilyedin malı bizzat kullanmak suretiyle maldan yararlanması halinde tazminatın gerekip gerekmediği konusu, doktrinde de tartışmalıdır. </a:t>
            </a:r>
          </a:p>
          <a:p>
            <a:pPr algn="just"/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görüşe göre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burada Kanunun ruhu yararlanmanın tazminini gerektirmektedir;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amanaşımı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bakımından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oşluğu,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 hükmüne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dayanarak doldurulmalı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aksız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iil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amanaşımı 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(BK 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72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uygulanmalıdır. </a:t>
            </a:r>
          </a:p>
          <a:p>
            <a:pPr marL="0" indent="0" algn="just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48123200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Buna karşılık,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bazı yazarlar,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Haksız Fiil,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bazıları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Sebepsiz Zenginleşme hükümlerinin uygulanması,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bazıları da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konunun elde edilen veya elde edilmesi ihmal edilen ürün kavramı içinde ele alınması gerektiğini savunurlar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Gerçekten bir görüş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Ürün kavramını daha geniş yorumlayarak şeyi kullanma yoluyla elde edilen yararları bu kavrama sokmaktadır.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Bunun sonucu olarak da,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Zilyedin şeyi bizzat  kullanmak suretiyle elde ettiği yarar da, elde edilen Ürün kavramı içinde düşünülmektedir. 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980516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Bizim de katıldığımız görüşe göre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Zilyedin bizzat kullanarak sağladığı yararın tazmininin istenebilmesi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 Kiraya verilebilecek bir Mal olup olmadığına bakılması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gerekir. </a:t>
            </a:r>
            <a:endParaRPr lang="tr-T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Sirmen,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6. B.,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s.102; </a:t>
            </a:r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Özdemir,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N. 585)</a:t>
            </a:r>
            <a:endParaRPr lang="tr-TR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3200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93074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Eğer kiraya verilebilecek bir mal söz konusu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ötüniyetli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Zilyet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 kiraya vermeyip bizzat kullanmakla bu ürünü elde etmeyi ihmal etmiş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olacağı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995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I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 uyarınca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 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tazmin etmekle yükümlü olur.</a:t>
            </a:r>
          </a:p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durumda, 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Hâkim Görüş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özgülenme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amacına göre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Piyasadaki Kira Bedelinin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ödenmesi gerektiği biçimindedir. </a:t>
            </a: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11636011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Buna karşılık, </a:t>
            </a:r>
            <a:r>
              <a:rPr lang="tr-T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Kiraya verilmeye elverişli olmayan bir Mal</a:t>
            </a:r>
            <a:r>
              <a:rPr lang="tr-TR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4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ötüniyetli</a:t>
            </a:r>
            <a:r>
              <a:rPr lang="tr-TR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 tarafından bizzat kullanılmışsa, </a:t>
            </a:r>
            <a:r>
              <a:rPr lang="tr-TR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takdirde, </a:t>
            </a:r>
            <a:r>
              <a:rPr lang="tr-TR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ötüniyetli</a:t>
            </a:r>
            <a:r>
              <a:rPr lang="tr-T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ilyetten </a:t>
            </a:r>
            <a:r>
              <a:rPr lang="tr-TR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tazminat </a:t>
            </a:r>
            <a:r>
              <a:rPr lang="tr-T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istenememelidir.  </a:t>
            </a:r>
          </a:p>
          <a:p>
            <a:pPr marL="0" indent="0" algn="just">
              <a:buNone/>
            </a:pPr>
            <a:endParaRPr lang="tr-TR" sz="4800" dirty="0" smtClean="0"/>
          </a:p>
          <a:p>
            <a:pPr marL="0" indent="0" algn="just">
              <a:buNone/>
            </a:pPr>
            <a:endParaRPr lang="tr-TR" sz="3200" dirty="0" smtClean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78400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Bunun bazı Gerekçeleri vardır</a:t>
            </a:r>
            <a:r>
              <a:rPr lang="tr-TR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Öncelikle, Kullanma, Ürün olarak nitelendirilemez.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Ayrıca,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kimseden Malı izinsiz de olsa zarar vermeden kullanması karşılığında bir Bedel istenebilmesi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sadece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Kanunun öngördüğü hallerde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olabilir.  </a:t>
            </a:r>
          </a:p>
          <a:p>
            <a:pPr algn="just"/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995 hükmünde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Elde edilmesi ihmal edilen Ürün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oluşturmadığı sürece,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 bizzat kullanılmasından dolayı bir Tazminat Yükümü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öngörülmemiştir.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377119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Malik, 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 kendi elinde 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olsaydı, 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maldan daha çok ürün elde etmiş olacağını ispat 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edip,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 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tazminini 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isteyebilir.</a:t>
            </a:r>
          </a:p>
          <a:p>
            <a:pPr algn="just"/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Ancak bu durumda,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alın haksız alıkonulmasından doğan bir Zararın tazmini 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olur. </a:t>
            </a:r>
          </a:p>
          <a:p>
            <a:pPr marL="0" indent="0" algn="just">
              <a:buNone/>
            </a:pP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115452005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Zarar aranmamasına rağmen, </a:t>
            </a:r>
            <a:r>
              <a:rPr lang="tr-TR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Ecrimisil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Davalarında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m.995 hükmüne dayanan diğer Tazminat Davalarında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 gibi,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Haksız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Fiil Tazminatına ait Zamanaşımının (</a:t>
            </a:r>
            <a:r>
              <a:rPr lang="tr-TR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BK m. 72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kıyasen uygulanması,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Kanunun ruhuna ve Kurumun Bünyesine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uygun düşer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3319791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Zilyedin zilyetliği haksız olmakla beraber,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nceki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radesi ile Zilyetliği kazanan bir kimse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olabilir.</a:t>
            </a:r>
          </a:p>
          <a:p>
            <a:pPr algn="just"/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kimse </a:t>
            </a:r>
            <a:r>
              <a:rPr lang="tr-TR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azanmaya yol açan Hukuki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ebebin sona ermesi sonucu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geri vermek zorunda kalmış olabilir.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979919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kullanma dışında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Özel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ecerisi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Yeteneği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aldan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sahibinin elde etmeyeceği veya edemeyeceği 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bazı Kazançlar sağlamışsa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konunun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 995 hükmünün kapsamı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dışında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olduğu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kabul edilir. </a:t>
            </a:r>
            <a:endParaRPr lang="tr-T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tür Kazançlar hakkında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995 hükmü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değil,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BK m. 530 hükmü  uygulanmalıdır.</a:t>
            </a:r>
          </a:p>
          <a:p>
            <a:pPr marL="0" indent="0" algn="just">
              <a:buNone/>
            </a:pPr>
            <a:endParaRPr lang="tr-T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36577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ticaretten hiç anlamayan bir kimsenin Eşyasını çalan Hırsız, o Eşyayı önce pahalıya satsa, sonra da ucuza geri alsa, bu suretle elde ettiği kâr ne olacaktır?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gibi hallerde Eşyanın Sahibine iade edilmesi ve Tazmin Yükümlülüğünün yerine getirilmesiyle yetinilecek midir?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Böylece,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Zilyetliğindeki şeyi değeri yükselince satıp tekrar ucuza satın alarak kâr sağlayan 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Zilyet, bu parayı malike devretmekle yükümlü olur. 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959709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Öyleyse, </a:t>
            </a:r>
            <a:r>
              <a:rPr lang="tr-TR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Haksız Zilyedin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Eşyayı ticarette kullanarak Haksız Zilyet olma hali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İlliyet Bağı içinde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olan elde ettiği Kârı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varsa diğer Yararlanmaları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 Sahibine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iade etmek zorunda bırakılması gerekir. </a:t>
            </a:r>
            <a:endParaRPr lang="tr-T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Şekli Eşya H., 9. B., s. 268)</a:t>
            </a:r>
            <a:endParaRPr lang="tr-TR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21031224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Geri Vermekle Yükümlü Kötüniyetli Haksız Zilyetlerin Durumu</a:t>
            </a:r>
            <a:endParaRPr lang="tr-TR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/>
          </p:nvPr>
        </p:nvGraphicFramePr>
        <p:xfrm>
          <a:off x="2024034" y="1571612"/>
          <a:ext cx="8229600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8515339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3732" y="101070"/>
            <a:ext cx="10371667" cy="1724555"/>
          </a:xfrm>
        </p:spPr>
        <p:txBody>
          <a:bodyPr>
            <a:normAutofit fontScale="90000"/>
          </a:bodyPr>
          <a:lstStyle/>
          <a:p>
            <a:r>
              <a:rPr lang="tr-TR" sz="3600" b="1" dirty="0">
                <a:latin typeface="+mn-lt"/>
              </a:rPr>
              <a:t>Geri Vermekle Yükümlü Olan Zilyedin Yaptığı Giderlere İlişkin Talepleri </a:t>
            </a:r>
            <a:r>
              <a:rPr lang="tr-TR" sz="3600" b="1" dirty="0" smtClean="0">
                <a:latin typeface="+mn-lt"/>
              </a:rPr>
              <a:t/>
            </a:r>
            <a:br>
              <a:rPr lang="tr-TR" sz="3600" b="1" dirty="0" smtClean="0">
                <a:latin typeface="+mn-lt"/>
              </a:rPr>
            </a:br>
            <a:r>
              <a:rPr lang="tr-TR" sz="2200" b="1" dirty="0" smtClean="0"/>
              <a:t>(</a:t>
            </a:r>
            <a:r>
              <a:rPr lang="tr-TR" sz="2200" b="1" i="1" dirty="0" smtClean="0">
                <a:latin typeface="+mn-lt"/>
              </a:rPr>
              <a:t>Sirmen</a:t>
            </a:r>
            <a:r>
              <a:rPr lang="tr-TR" sz="2200" i="1" dirty="0" smtClean="0">
                <a:latin typeface="+mn-lt"/>
              </a:rPr>
              <a:t>, Eşya H., </a:t>
            </a:r>
            <a:r>
              <a:rPr lang="tr-TR" sz="2200" i="1" dirty="0" smtClean="0">
                <a:latin typeface="+mn-lt"/>
              </a:rPr>
              <a:t>7. </a:t>
            </a:r>
            <a:r>
              <a:rPr lang="tr-TR" sz="2200" i="1" dirty="0" smtClean="0">
                <a:latin typeface="+mn-lt"/>
              </a:rPr>
              <a:t>B, s. </a:t>
            </a:r>
            <a:r>
              <a:rPr lang="tr-TR" sz="2200" i="1" dirty="0" smtClean="0">
                <a:latin typeface="+mn-lt"/>
              </a:rPr>
              <a:t>105 </a:t>
            </a:r>
            <a:r>
              <a:rPr lang="tr-TR" sz="2200" i="1" dirty="0" smtClean="0">
                <a:latin typeface="+mn-lt"/>
              </a:rPr>
              <a:t>vd</a:t>
            </a:r>
            <a:r>
              <a:rPr lang="tr-TR" sz="2200" b="1" i="1" dirty="0" smtClean="0">
                <a:latin typeface="+mn-lt"/>
              </a:rPr>
              <a:t>.; Ünal / </a:t>
            </a:r>
            <a:r>
              <a:rPr lang="tr-TR" sz="2200" b="1" i="1" dirty="0" err="1" smtClean="0">
                <a:latin typeface="+mn-lt"/>
              </a:rPr>
              <a:t>Başpınar</a:t>
            </a:r>
            <a:r>
              <a:rPr lang="tr-TR" sz="2200" b="1" i="1" dirty="0" smtClean="0">
                <a:latin typeface="+mn-lt"/>
              </a:rPr>
              <a:t>, </a:t>
            </a:r>
            <a:r>
              <a:rPr lang="tr-TR" sz="2200" i="1" dirty="0" smtClean="0">
                <a:latin typeface="+mn-lt"/>
              </a:rPr>
              <a:t>Şekli Eşya H., </a:t>
            </a:r>
            <a:r>
              <a:rPr lang="tr-TR" sz="2200" i="1" dirty="0" smtClean="0">
                <a:latin typeface="+mn-lt"/>
              </a:rPr>
              <a:t>9. </a:t>
            </a:r>
            <a:r>
              <a:rPr lang="tr-TR" sz="2200" i="1" dirty="0" smtClean="0">
                <a:latin typeface="+mn-lt"/>
              </a:rPr>
              <a:t>B., s. </a:t>
            </a:r>
            <a:r>
              <a:rPr lang="tr-TR" sz="2200" i="1" dirty="0">
                <a:latin typeface="+mn-lt"/>
              </a:rPr>
              <a:t> </a:t>
            </a:r>
            <a:r>
              <a:rPr lang="tr-TR" sz="2200" i="1" dirty="0" smtClean="0">
                <a:latin typeface="+mn-lt"/>
              </a:rPr>
              <a:t>253 </a:t>
            </a:r>
            <a:r>
              <a:rPr lang="tr-TR" sz="2200" i="1" dirty="0" smtClean="0">
                <a:latin typeface="+mn-lt"/>
              </a:rPr>
              <a:t>vd., </a:t>
            </a:r>
            <a:r>
              <a:rPr lang="tr-TR" sz="2200" i="1" dirty="0" smtClean="0">
                <a:latin typeface="+mn-lt"/>
              </a:rPr>
              <a:t>268 vd.; </a:t>
            </a:r>
            <a:r>
              <a:rPr lang="tr-TR" sz="2200" b="1" i="1" dirty="0" err="1" smtClean="0">
                <a:latin typeface="+mn-lt"/>
              </a:rPr>
              <a:t>Oğuzman</a:t>
            </a:r>
            <a:r>
              <a:rPr lang="tr-TR" sz="2200" b="1" i="1" dirty="0" smtClean="0">
                <a:latin typeface="+mn-lt"/>
              </a:rPr>
              <a:t> / </a:t>
            </a:r>
            <a:r>
              <a:rPr lang="tr-TR" sz="2200" b="1" i="1" dirty="0" err="1" smtClean="0">
                <a:latin typeface="+mn-lt"/>
              </a:rPr>
              <a:t>Seliçi</a:t>
            </a:r>
            <a:r>
              <a:rPr lang="tr-TR" sz="2200" b="1" i="1" dirty="0" smtClean="0">
                <a:latin typeface="+mn-lt"/>
              </a:rPr>
              <a:t> / Oktay- Özdemir, </a:t>
            </a:r>
            <a:r>
              <a:rPr lang="tr-TR" sz="2200" i="1" dirty="0" smtClean="0">
                <a:latin typeface="+mn-lt"/>
              </a:rPr>
              <a:t>Eşya </a:t>
            </a:r>
            <a:r>
              <a:rPr lang="tr-TR" sz="2200" i="1" dirty="0" smtClean="0">
                <a:latin typeface="+mn-lt"/>
              </a:rPr>
              <a:t>H., </a:t>
            </a:r>
            <a:r>
              <a:rPr lang="tr-TR" sz="2200" i="1" dirty="0" smtClean="0">
                <a:latin typeface="+mn-lt"/>
              </a:rPr>
              <a:t>17. B., s. 118 vd.). </a:t>
            </a:r>
            <a:r>
              <a:rPr lang="tr-TR" sz="2200" i="1" dirty="0">
                <a:latin typeface="+mn-lt"/>
              </a:rPr>
              <a:t/>
            </a:r>
            <a:br>
              <a:rPr lang="tr-TR" sz="2200" i="1" dirty="0">
                <a:latin typeface="+mn-lt"/>
              </a:rPr>
            </a:br>
            <a:endParaRPr lang="tr-TR" sz="2200" i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 malı hak sahibine geri vermek zorunda kalan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Haksız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mal için birtakım giderler yapmış olabilir.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haksız zilyet geri verilmesi gereken hayvanı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beslemiş,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hastalığını tedavi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ettirmiş,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geri verilecek olan evin duvarlarını boyamış, bahçesinde havuz yaptırmıştır. </a:t>
            </a:r>
          </a:p>
          <a:p>
            <a:pPr algn="just"/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Giderlerin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geri verme yükümlülüğü bulunan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 üstlenilip üstlenilmeyeceği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sorununu,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iderlerin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niteliğine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iyiniyetli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olmasına göre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farklı hükümler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koymak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suretiyle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çözmüştür. </a:t>
            </a:r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22888019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532643"/>
          </a:xfrm>
        </p:spPr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8622" y="1622424"/>
            <a:ext cx="10834512" cy="5235575"/>
          </a:xfrm>
        </p:spPr>
        <p:txBody>
          <a:bodyPr>
            <a:noAutofit/>
          </a:bodyPr>
          <a:lstStyle/>
          <a:p>
            <a:pPr algn="just"/>
            <a:r>
              <a:rPr lang="tr-TR" sz="3200" b="1" dirty="0"/>
              <a:t>“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Gider”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kastedilen mal yararına yapılan her türlü harcamadır.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harcama şeyin onarımı, korunması, yönetimi, bakımı için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doğrudan doğruya mal yararına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yapılmış olabileceği gibi, vergilerin ödenmesi şeklinde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dolayısıyla mal yararına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yapılmış olabilir.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Gider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ödenmemiş bir borç olabileceği gibi, sarf edilmiş tohum, gübre gibi para dışında bir şey de olabilir. </a:t>
            </a:r>
          </a:p>
          <a:p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Giderler üçlü bir ayırıma tabi tutulur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Zorunlu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iderler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tr-TR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Yararlı Giderler,</a:t>
            </a:r>
          </a:p>
          <a:p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üks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iderler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adlandırılan diğer giderler. 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54867376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80623"/>
            <a:ext cx="10515600" cy="1551340"/>
          </a:xfrm>
        </p:spPr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Zorunlu 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Giderler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malın korunması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ekonomik işlevini sürdürebilmesi için yapılan giderlerdir.  </a:t>
            </a:r>
          </a:p>
          <a:p>
            <a:pPr algn="just"/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Yararlı 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Giderler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tedbirli bir işletmenin gereği olarak yapılan ve malın değerini veya verimini arttıran giderlerdir. </a:t>
            </a:r>
          </a:p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Zorunlu ve yararlı sayılmayan, sırf zevk için yapılan giderler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üks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iderler</a:t>
            </a:r>
            <a:r>
              <a:rPr lang="tr-T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sayılır.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hayvanın beslenmesi, tedavisi için yapılan giderler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Zorunlu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iderlerdir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6677033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59555" y="1"/>
            <a:ext cx="10408355" cy="1690688"/>
          </a:xfrm>
        </p:spPr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Giderin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üç kategori giderlerden hangisine girdiği 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hususu,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omut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layın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özelliğine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erel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rfe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bakılarak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objektif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tayin edilir. </a:t>
            </a:r>
          </a:p>
          <a:p>
            <a:pPr algn="just"/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otomobilin parçalanan lastiğinin yerine yenisinin alınması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orunlu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Giderdir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otomobilin eskiyen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boyasının yenilenmesi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Yararlı Giderdir.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Otomobilin boyası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eskimeden renginin değiştirilmesi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üks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sayılabilir.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Yine otomobile ilave far taktırmak ise,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Lüks Giderdir. 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946414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4404" y="115910"/>
            <a:ext cx="10464800" cy="1825625"/>
          </a:xfrm>
        </p:spPr>
        <p:txBody>
          <a:bodyPr>
            <a:normAutofit fontScale="90000"/>
          </a:bodyPr>
          <a:lstStyle/>
          <a:p>
            <a:r>
              <a:rPr lang="tr-TR" sz="4000" b="1" dirty="0" smtClean="0">
                <a:latin typeface="+mn-lt"/>
              </a:rPr>
              <a:t>İyiniyetli Zilyedin Yaptığı Giderlere İlişkin Talepleri </a:t>
            </a:r>
            <a:r>
              <a:rPr lang="tr-TR" b="1" dirty="0" smtClean="0">
                <a:latin typeface="+mn-lt"/>
              </a:rPr>
              <a:t/>
            </a:r>
            <a:br>
              <a:rPr lang="tr-TR" b="1" dirty="0" smtClean="0">
                <a:latin typeface="+mn-lt"/>
              </a:rPr>
            </a:br>
            <a:r>
              <a:rPr lang="tr-TR" b="1" dirty="0"/>
              <a:t>(</a:t>
            </a:r>
            <a:r>
              <a:rPr lang="tr-TR" sz="2700" b="1" i="1" dirty="0">
                <a:latin typeface="+mn-lt"/>
              </a:rPr>
              <a:t>Sirmen</a:t>
            </a:r>
            <a:r>
              <a:rPr lang="tr-TR" sz="2700" i="1" dirty="0">
                <a:latin typeface="+mn-lt"/>
              </a:rPr>
              <a:t>, Eşya H., </a:t>
            </a:r>
            <a:r>
              <a:rPr lang="tr-TR" sz="2700" i="1" dirty="0">
                <a:latin typeface="+mn-lt"/>
              </a:rPr>
              <a:t>7</a:t>
            </a:r>
            <a:r>
              <a:rPr lang="tr-TR" sz="2700" i="1" dirty="0" smtClean="0">
                <a:latin typeface="+mn-lt"/>
              </a:rPr>
              <a:t>. </a:t>
            </a:r>
            <a:r>
              <a:rPr lang="tr-TR" sz="2700" i="1" dirty="0">
                <a:latin typeface="+mn-lt"/>
              </a:rPr>
              <a:t>B, s. </a:t>
            </a:r>
            <a:r>
              <a:rPr lang="tr-TR" sz="2700" i="1" dirty="0" smtClean="0">
                <a:latin typeface="+mn-lt"/>
              </a:rPr>
              <a:t>106 </a:t>
            </a:r>
            <a:r>
              <a:rPr lang="tr-TR" sz="2700" i="1" dirty="0">
                <a:latin typeface="+mn-lt"/>
              </a:rPr>
              <a:t>vd.; </a:t>
            </a:r>
            <a:r>
              <a:rPr lang="tr-TR" sz="2700" b="1" i="1" dirty="0">
                <a:latin typeface="+mn-lt"/>
              </a:rPr>
              <a:t>Ünal / </a:t>
            </a:r>
            <a:r>
              <a:rPr lang="tr-TR" sz="2700" i="1" dirty="0" err="1">
                <a:latin typeface="+mn-lt"/>
              </a:rPr>
              <a:t>Başpınar</a:t>
            </a:r>
            <a:r>
              <a:rPr lang="tr-TR" sz="2700" i="1" dirty="0">
                <a:latin typeface="+mn-lt"/>
              </a:rPr>
              <a:t>, Şekli Eşya H., </a:t>
            </a:r>
            <a:r>
              <a:rPr lang="tr-TR" sz="2700" i="1" dirty="0">
                <a:latin typeface="+mn-lt"/>
              </a:rPr>
              <a:t>9</a:t>
            </a:r>
            <a:r>
              <a:rPr lang="tr-TR" sz="2700" i="1" dirty="0" smtClean="0">
                <a:latin typeface="+mn-lt"/>
              </a:rPr>
              <a:t>. </a:t>
            </a:r>
            <a:r>
              <a:rPr lang="tr-TR" sz="2700" i="1" dirty="0">
                <a:latin typeface="+mn-lt"/>
              </a:rPr>
              <a:t>B., s. </a:t>
            </a:r>
            <a:r>
              <a:rPr lang="tr-TR" sz="2700" i="1" dirty="0" smtClean="0">
                <a:latin typeface="+mn-lt"/>
              </a:rPr>
              <a:t>253 vd</a:t>
            </a:r>
            <a:r>
              <a:rPr lang="tr-TR" sz="2700" i="1" dirty="0">
                <a:latin typeface="+mn-lt"/>
              </a:rPr>
              <a:t>., .; </a:t>
            </a:r>
            <a:r>
              <a:rPr lang="tr-TR" sz="2700" b="1" i="1" dirty="0" err="1">
                <a:latin typeface="+mn-lt"/>
              </a:rPr>
              <a:t>Oğuzman</a:t>
            </a:r>
            <a:r>
              <a:rPr lang="tr-TR" sz="2700" b="1" i="1" dirty="0">
                <a:latin typeface="+mn-lt"/>
              </a:rPr>
              <a:t> / </a:t>
            </a:r>
            <a:r>
              <a:rPr lang="tr-TR" sz="2700" b="1" i="1" dirty="0" err="1">
                <a:latin typeface="+mn-lt"/>
              </a:rPr>
              <a:t>Seliçi</a:t>
            </a:r>
            <a:r>
              <a:rPr lang="tr-TR" sz="2700" b="1" i="1" dirty="0">
                <a:latin typeface="+mn-lt"/>
              </a:rPr>
              <a:t> </a:t>
            </a:r>
            <a:r>
              <a:rPr lang="tr-TR" sz="2700" i="1" dirty="0">
                <a:latin typeface="+mn-lt"/>
              </a:rPr>
              <a:t>/ </a:t>
            </a:r>
            <a:r>
              <a:rPr lang="tr-TR" sz="2700" b="1" i="1" dirty="0">
                <a:latin typeface="+mn-lt"/>
              </a:rPr>
              <a:t>Oktay- Özdemir</a:t>
            </a:r>
            <a:r>
              <a:rPr lang="tr-TR" sz="2700" i="1" dirty="0">
                <a:latin typeface="+mn-lt"/>
              </a:rPr>
              <a:t>, Eşya H</a:t>
            </a:r>
            <a:r>
              <a:rPr lang="tr-TR" sz="2700" i="1" dirty="0" smtClean="0">
                <a:latin typeface="+mn-lt"/>
              </a:rPr>
              <a:t>,, </a:t>
            </a:r>
            <a:r>
              <a:rPr lang="tr-TR" sz="2700" i="1" dirty="0">
                <a:latin typeface="+mn-lt"/>
              </a:rPr>
              <a:t>17. B., s. 118 vd.). </a:t>
            </a:r>
            <a:br>
              <a:rPr lang="tr-TR" sz="2700" i="1" dirty="0">
                <a:latin typeface="+mn-lt"/>
              </a:rPr>
            </a:br>
            <a:endParaRPr lang="tr-TR" sz="2700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994 </a:t>
            </a:r>
            <a:r>
              <a:rPr lang="tr-T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I </a:t>
            </a:r>
            <a:r>
              <a:rPr lang="tr-T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 gereğince</a:t>
            </a:r>
            <a:r>
              <a:rPr lang="tr-TR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tr-TR" sz="40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zilyet, geri vermeyi isteyen kimseden şey için yapmış olduğu zorunlu ve yararlı giderleri tazmin etmesini isteyebilir ve bu tazminat ödeninceye kadar şeyi  geri vermekten kaçınabilir.” </a:t>
            </a:r>
            <a:endParaRPr lang="tr-TR" sz="4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53562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hükme göre, malı geri vermekle yükümlü olan iyiniyetli zilyet, zorunlu ve yararlı giderlerinin karşılığını talep edebilir.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Fakat iyiniyetli zilyet bu hakkı ancak kendisinden şeyin geri verilmesi talep edilince, geri vermeyi talep eden kimseye karşı kullanabilir.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Geri verme talebinde bulunmamış olan bir kimseden giderlerin talep edilmesi hukuken mümkün değildir.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Eğer malın geri verilmesi mümkün olmuyorsa, mal için yapılmış gider de istenemez. 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5469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takdirde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MK m. 993- 995 hükümleri değil,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Hukuki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İlişkinin  buna ait hükümleri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yoksa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Sebepsiz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Zenginleşme hükümleri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BK m. 79 vd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uygulanır.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Hukuki İlişkinin buna ait hükümlerine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Kira Sözleşmesinde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BK m. 334, 372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374, 375, 377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Ödünç Sözleşmesinde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BK m. 381),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Saklama Sözleşmesindeki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BK m. 564 vd.)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hükümler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örnek olarak gösterilmektedir. 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90127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Geri vermeyi talep eden kimseden yaptığı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Zorunlu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Yararlı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iderleri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talep edebilen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994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1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hükmüne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giderlerin tutarı kendisine ödeninceye kadar şeyi geri vermekten kaçınabilir.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Burada, diğer bir deyişle, 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994 / 1 hükmünde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MK m. 950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anlamında bir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Hapis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değil,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geri vermekten kaçınma yetkisi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konusudur.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yetkinin hapis hakkından en önemli farkı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giderlerini tahsil edemeyen zilyedin malı sattırarak bunların karşılığını elde edebilme imkânının bulunmamasıdır. </a:t>
            </a:r>
          </a:p>
        </p:txBody>
      </p:sp>
    </p:spTree>
    <p:extLst>
      <p:ext uri="{BB962C8B-B14F-4D97-AF65-F5344CB8AC3E}">
        <p14:creationId xmlns:p14="http://schemas.microsoft.com/office/powerpoint/2010/main" val="309605310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 malı geri verirken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Zorunlu Giderleri 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ararlı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iderleri istememiş 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sonradan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bunlar için dava açabilir. </a:t>
            </a:r>
          </a:p>
          <a:p>
            <a:pPr algn="just"/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Lüks 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Giderlere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gelince,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bunların karşılığını isteme hakkı tanınmamıştır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Fakat,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yapılan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Gider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sonucu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 ile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birleştirdiği eklemeleri zararsızca ayırma imkanı varsa,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yiniyetli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bunları ayırıp alabilir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tr-TR" dirty="0"/>
          </a:p>
          <a:p>
            <a:pPr algn="just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080565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Eğer, geri vermeyi talep eden hak sahibi lüks giderlerin karşılığını ödemeyi önerir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 bu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takdirde,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Zilyet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eklemeleri ayırıp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alamaz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Giderlerin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karşılığını kabul etmek zorundadır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994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/II). </a:t>
            </a:r>
          </a:p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elde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ettiği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ürünleri tazmin etmekle yükümlü değildir.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Fakat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bunların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bedeli,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talep edebileceği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Giderler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dolayısıyla sahip olduğu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Alacağa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mahsup edebilir 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994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III).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316373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285729"/>
          <a:ext cx="8229600" cy="5840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5 Sağ Ok"/>
          <p:cNvSpPr/>
          <p:nvPr/>
        </p:nvSpPr>
        <p:spPr>
          <a:xfrm flipV="1">
            <a:off x="2095472" y="2500306"/>
            <a:ext cx="406904" cy="214314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Sağ Ok"/>
          <p:cNvSpPr/>
          <p:nvPr/>
        </p:nvSpPr>
        <p:spPr>
          <a:xfrm>
            <a:off x="2095472" y="4143380"/>
            <a:ext cx="406904" cy="214314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277014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357167"/>
          <a:ext cx="8229600" cy="57689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Sağ Ok"/>
          <p:cNvSpPr/>
          <p:nvPr/>
        </p:nvSpPr>
        <p:spPr>
          <a:xfrm>
            <a:off x="2024034" y="2428868"/>
            <a:ext cx="406904" cy="214314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116649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52152" y="500062"/>
            <a:ext cx="10515600" cy="1325563"/>
          </a:xfrm>
        </p:spPr>
        <p:txBody>
          <a:bodyPr>
            <a:normAutofit/>
          </a:bodyPr>
          <a:lstStyle/>
          <a:p>
            <a:pPr algn="just"/>
            <a:r>
              <a:rPr lang="tr-TR" sz="2700" b="1" u="sng" dirty="0">
                <a:latin typeface="+mn-lt"/>
              </a:rPr>
              <a:t>İyiniyetli </a:t>
            </a:r>
            <a:r>
              <a:rPr lang="tr-TR" sz="2700" b="1" u="sng" dirty="0" smtClean="0">
                <a:latin typeface="+mn-lt"/>
              </a:rPr>
              <a:t>Olmayan (</a:t>
            </a:r>
            <a:r>
              <a:rPr lang="tr-TR" sz="2700" b="1" u="sng" dirty="0" err="1" smtClean="0">
                <a:latin typeface="+mn-lt"/>
              </a:rPr>
              <a:t>Kötüniyetli</a:t>
            </a:r>
            <a:r>
              <a:rPr lang="tr-TR" sz="2700" b="1" u="sng" dirty="0" smtClean="0">
                <a:latin typeface="+mn-lt"/>
              </a:rPr>
              <a:t>) Zilyedin </a:t>
            </a:r>
            <a:r>
              <a:rPr lang="tr-TR" sz="2700" b="1" u="sng" dirty="0">
                <a:latin typeface="+mn-lt"/>
              </a:rPr>
              <a:t>Yaptığı Giderlere İlişkin </a:t>
            </a:r>
            <a:r>
              <a:rPr lang="tr-TR" sz="2700" b="1" u="sng" dirty="0" smtClean="0">
                <a:latin typeface="+mn-lt"/>
              </a:rPr>
              <a:t>Talepleri </a:t>
            </a:r>
            <a:br>
              <a:rPr lang="tr-TR" sz="2700" b="1" u="sng" dirty="0" smtClean="0">
                <a:latin typeface="+mn-lt"/>
              </a:rPr>
            </a:br>
            <a:r>
              <a:rPr lang="tr-TR" sz="2000" i="1" dirty="0" smtClean="0"/>
              <a:t>(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Sirmen,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B., s.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107, 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Şekli Eşya H.,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B., s.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268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vd.; </a:t>
            </a:r>
            <a:r>
              <a:rPr lang="tr-TR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17. B., s. 130)</a:t>
            </a:r>
            <a:endParaRPr lang="tr-T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yalnız hak sahibi için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yapılması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Zorunlu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olan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Giderlerin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karşılığını isteyebilir (</a:t>
            </a:r>
            <a:r>
              <a:rPr lang="tr-TR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995 </a:t>
            </a:r>
            <a:r>
              <a:rPr lang="tr-TR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II),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ararlı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Lüks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iderleri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isteyemez. </a:t>
            </a:r>
          </a:p>
          <a:p>
            <a:pPr algn="just"/>
            <a:r>
              <a:rPr lang="tr-TR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Zilyedin,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isteyebileceği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Giderler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kendisine ödeninceye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kadar,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geri vermekten kaçınma hakkı </a:t>
            </a:r>
            <a:r>
              <a:rPr lang="tr-TR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yoktur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86869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Öğretide, yapılan lüks giderler sonucu malla birleştirilen eklemeleri mala zarar vermeden ayırmak mümkün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Zilyedin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aynen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Zilyet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gibi ayırma yetkisine sahip olması gerektiği görüşü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savunulmaktadır.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Buna göre, </a:t>
            </a:r>
            <a:r>
              <a:rPr lang="tr-TR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Zilyedin malda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meydana gelen eklemeyi zararsızca ayırma imkanı varsa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geri vermeyi talep eden hak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sahibi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Lüks Giderlerin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karşılığını ödemeyi teklif etmiyorsa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Zilyet,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eklemeleri ayırıp alabilecektir.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737848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9412899"/>
              </p:ext>
            </p:extLst>
          </p:nvPr>
        </p:nvGraphicFramePr>
        <p:xfrm>
          <a:off x="1981200" y="357167"/>
          <a:ext cx="8229600" cy="57689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5 Sağ Ok"/>
          <p:cNvSpPr/>
          <p:nvPr/>
        </p:nvSpPr>
        <p:spPr>
          <a:xfrm>
            <a:off x="2309786" y="2285992"/>
            <a:ext cx="406904" cy="285752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Sağ Ok"/>
          <p:cNvSpPr/>
          <p:nvPr/>
        </p:nvSpPr>
        <p:spPr>
          <a:xfrm>
            <a:off x="2238348" y="3500438"/>
            <a:ext cx="406904" cy="285752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Sağ Ok"/>
          <p:cNvSpPr/>
          <p:nvPr/>
        </p:nvSpPr>
        <p:spPr>
          <a:xfrm>
            <a:off x="2166910" y="4429132"/>
            <a:ext cx="478342" cy="285752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925236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Haksız Zilyedin Giderleri Talebinde Zamanaşımı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 hak sahibine geri vermek zorunda kalan 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Zilyetlerin 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ötüniyetli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ilyetlerin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talep etmeye haklı oldukları 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Giderler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nedeniyle doğan 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Alacaklar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Sebepsiz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enginleşmeye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ilişkin 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Zamanaşımına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tabi olur 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BK m. 82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tr-TR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272291261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Gider Alacağı, hak sahibi tarafından malın geri verilmesi dava edildiği  tarihte doğar </a:t>
            </a:r>
            <a:r>
              <a:rPr lang="tr-T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BK m. 82 hükmünde </a:t>
            </a:r>
            <a:r>
              <a:rPr lang="tr-T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kabul edilen </a:t>
            </a:r>
            <a:r>
              <a:rPr lang="tr-TR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iki yıllık Süre </a:t>
            </a:r>
            <a:r>
              <a:rPr lang="tr-T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tarihte işlemeye başlar. </a:t>
            </a:r>
          </a:p>
          <a:p>
            <a:pPr marL="0" indent="0">
              <a:buNone/>
            </a:pPr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val="1580021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ahibinin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radesi ile Devren kazanılmış olmasına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rağmen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kazanılamadığı için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İstihkak Davası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açılan durumlarda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eri Verilmesine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MK m. 993- 995 hükümleri uygulanır.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Buna örnek olarak, Kazanmanın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ukuki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ebebini meydana getiren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şlemin geçersiz olması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nedeniyle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llilik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İlkesi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Sebebe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Bağlılık İlkesi)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sonucu Hakkın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azanılmaması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verilmektedir.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durumda,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İstihkak Davası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açılarak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Geri Verilmesine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993- 995 hükümleri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uygulanır.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842448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TAPU SİCİLİ</a:t>
            </a:r>
            <a:endParaRPr lang="tr-T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1952596" y="1571613"/>
            <a:ext cx="8229600" cy="4525963"/>
          </a:xfrm>
          <a:solidFill>
            <a:schemeClr val="accent1"/>
          </a:solidFill>
        </p:spPr>
        <p:txBody>
          <a:bodyPr/>
          <a:lstStyle/>
          <a:p>
            <a:pPr>
              <a:buNone/>
            </a:pPr>
            <a:endParaRPr lang="tr-TR" sz="3600" dirty="0"/>
          </a:p>
          <a:p>
            <a:pPr algn="just">
              <a:buNone/>
            </a:pPr>
            <a:r>
              <a:rPr lang="tr-TR" sz="3600" u="sng" dirty="0">
                <a:latin typeface="Times New Roman" pitchFamily="18" charset="0"/>
                <a:cs typeface="Times New Roman" pitchFamily="18" charset="0"/>
              </a:rPr>
              <a:t>Tapu sicili</a:t>
            </a:r>
            <a:r>
              <a:rPr lang="tr-TR" sz="3600" dirty="0">
                <a:latin typeface="Times New Roman" pitchFamily="18" charset="0"/>
                <a:cs typeface="Times New Roman" pitchFamily="18" charset="0"/>
              </a:rPr>
              <a:t>, taşınmazlar üzerindeki hakların </a:t>
            </a:r>
          </a:p>
          <a:p>
            <a:pPr algn="just">
              <a:buNone/>
            </a:pPr>
            <a:r>
              <a:rPr lang="tr-TR" sz="3600" dirty="0">
                <a:latin typeface="Times New Roman" pitchFamily="18" charset="0"/>
                <a:cs typeface="Times New Roman" pitchFamily="18" charset="0"/>
              </a:rPr>
              <a:t>kamuya açıklanmasını sağlamak amacına </a:t>
            </a:r>
          </a:p>
          <a:p>
            <a:pPr algn="just">
              <a:buNone/>
            </a:pPr>
            <a:r>
              <a:rPr lang="tr-TR" sz="3600" dirty="0">
                <a:latin typeface="Times New Roman" pitchFamily="18" charset="0"/>
                <a:cs typeface="Times New Roman" pitchFamily="18" charset="0"/>
              </a:rPr>
              <a:t>hizmet eden çeşitli defter ve belgelerin </a:t>
            </a:r>
          </a:p>
          <a:p>
            <a:pPr algn="just">
              <a:buNone/>
            </a:pPr>
            <a:r>
              <a:rPr lang="tr-TR" sz="3600" dirty="0">
                <a:latin typeface="Times New Roman" pitchFamily="18" charset="0"/>
                <a:cs typeface="Times New Roman" pitchFamily="18" charset="0"/>
              </a:rPr>
              <a:t>meydana getirdiği bir bütündür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464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1584312"/>
              </p:ext>
            </p:extLst>
          </p:nvPr>
        </p:nvGraphicFramePr>
        <p:xfrm>
          <a:off x="1881158" y="285728"/>
          <a:ext cx="8329642" cy="6429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6 Sağ Ok"/>
          <p:cNvSpPr/>
          <p:nvPr/>
        </p:nvSpPr>
        <p:spPr>
          <a:xfrm>
            <a:off x="2666976" y="4286256"/>
            <a:ext cx="264028" cy="214314"/>
          </a:xfrm>
          <a:prstGeom prst="rightArrow">
            <a:avLst/>
          </a:prstGeom>
          <a:solidFill>
            <a:schemeClr val="tx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 Sağ Ok"/>
          <p:cNvSpPr/>
          <p:nvPr/>
        </p:nvSpPr>
        <p:spPr>
          <a:xfrm>
            <a:off x="2666976" y="4643446"/>
            <a:ext cx="264028" cy="214314"/>
          </a:xfrm>
          <a:prstGeom prst="rightArrow">
            <a:avLst/>
          </a:prstGeom>
          <a:solidFill>
            <a:schemeClr val="tx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Sağ Ok"/>
          <p:cNvSpPr/>
          <p:nvPr/>
        </p:nvSpPr>
        <p:spPr>
          <a:xfrm>
            <a:off x="2666976" y="5072074"/>
            <a:ext cx="264028" cy="214314"/>
          </a:xfrm>
          <a:prstGeom prst="rightArrow">
            <a:avLst/>
          </a:prstGeom>
          <a:solidFill>
            <a:schemeClr val="tx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51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Kadastro Yapılmamış</a:t>
            </a:r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Yerlerde Tutulan Defterler</a:t>
            </a:r>
            <a:endParaRPr lang="tr-T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6693992"/>
              </p:ext>
            </p:extLst>
          </p:nvPr>
        </p:nvGraphicFramePr>
        <p:xfrm>
          <a:off x="1981200" y="1882775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303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Tapu Sicili Sistemine Hakim Olan İlkeler </a:t>
            </a:r>
            <a:endParaRPr lang="tr-T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0640583"/>
              </p:ext>
            </p:extLst>
          </p:nvPr>
        </p:nvGraphicFramePr>
        <p:xfrm>
          <a:off x="1981200" y="1844825"/>
          <a:ext cx="8229600" cy="4609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320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1800</TotalTime>
  <Words>5536</Words>
  <Application>Microsoft Office PowerPoint</Application>
  <PresentationFormat>Geniş ekran</PresentationFormat>
  <Paragraphs>327</Paragraphs>
  <Slides>93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93</vt:i4>
      </vt:variant>
    </vt:vector>
  </HeadingPairs>
  <TitlesOfParts>
    <vt:vector size="98" baseType="lpstr">
      <vt:lpstr>Arial</vt:lpstr>
      <vt:lpstr>Calibri</vt:lpstr>
      <vt:lpstr>Calibri Light</vt:lpstr>
      <vt:lpstr>Times New Roman</vt:lpstr>
      <vt:lpstr>Office Teması</vt:lpstr>
      <vt:lpstr>  A.Ü.H.F.  3/A EŞYA HUKUKU DERS NOTLARI (10.Hafta- 20.11.2019) </vt:lpstr>
      <vt:lpstr>Zilyetliğin Geri Verilmesinde Uygulanacak Hükümler </vt:lpstr>
      <vt:lpstr>Zilyetliğin Geri Verilmesinde Uygulanacak Hükümler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Zilyetliğin Geri Verilmesine Uygulanacak Hükümler</vt:lpstr>
      <vt:lpstr>İyiniyetli Zilyedin Geri Verme Yükümünün Kapsamı (Sirmen, Eşya Hukuku, 7. B., s. 99 vd.; Ünal / Başpınar, Şekli Eşya H., 9. B., s. 250 vd.; Ertaş, Eşya H.,14. B., s. 74 vd.; Oğuzman / Seliçi / Oktay- Özdemir, Eşya H., Kısaltılmış Ders Kitabı, 1. B., s. 65 vd.; Özen, Burak; Haksız Zilyetlikte İade, İstanbul 2003, s. 91 vd., 121 vd.)</vt:lpstr>
      <vt:lpstr>PowerPoint Sunusu</vt:lpstr>
      <vt:lpstr>PowerPoint Sunusu</vt:lpstr>
      <vt:lpstr>PowerPoint Sunusu</vt:lpstr>
      <vt:lpstr>İade ve Tazmin Yükümlülüğü Bakımından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Geri Vermekle Yükümlü İyiniyetli Zilyedin Durumu</vt:lpstr>
      <vt:lpstr>İyiniyetli Olmayan (Kötüniyetli) Zilyedin İade Yükümünün Kapsamı   (Sirmen, Eşya H., 7 B., s. 101 vd.; Ünal / Başpınar, Şekli Eşya H., 9. B., s. 257 vd.; Oğuzman  / Seliçi / Oktay- Özdemir, Kısaltılmış Ders Kitabı, 1. B., s. 69 vd.; Özen, Burak, Haksız Zilyetlikte İade, İstanbul 2003, s. 191 vd., 268 vd.; Ertaş, Eşya H., 14. B., s.77 vd. )</vt:lpstr>
      <vt:lpstr>PowerPoint Sunusu</vt:lpstr>
      <vt:lpstr>PowerPoint Sunusu</vt:lpstr>
      <vt:lpstr>PowerPoint Sunusu</vt:lpstr>
      <vt:lpstr>PowerPoint Sunusu</vt:lpstr>
      <vt:lpstr>PowerPoint Sunusu</vt:lpstr>
      <vt:lpstr>Kötüniyetli Zilyedin Malı Haksız Alıkoymuş Olmasından Dolayı Hak Sahibine Verdiği Zararların Kapsamı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Ürünleri Tazmin Yükümlülüğü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Ecrimisil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Geri Vermekle Yükümlü Kötüniyetli Haksız Zilyetlerin Durumu</vt:lpstr>
      <vt:lpstr>Geri Vermekle Yükümlü Olan Zilyedin Yaptığı Giderlere İlişkin Talepleri  (Sirmen, Eşya H., 7. B, s. 105 vd.; Ünal / Başpınar, Şekli Eşya H., 9. B., s.  253 vd., 268 vd.; Oğuzman / Seliçi / Oktay- Özdemir, Eşya H., 17. B., s. 118 vd.).  </vt:lpstr>
      <vt:lpstr>PowerPoint Sunusu</vt:lpstr>
      <vt:lpstr>PowerPoint Sunusu</vt:lpstr>
      <vt:lpstr>PowerPoint Sunusu</vt:lpstr>
      <vt:lpstr>İyiniyetli Zilyedin Yaptığı Giderlere İlişkin Talepleri  (Sirmen, Eşya H., 7. B, s. 106 vd.; Ünal / Başpınar, Şekli Eşya H., 9. B., s. 253 vd., .; Oğuzman / Seliçi / Oktay- Özdemir, Eşya H,, 17. B., s. 118 vd.).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İyiniyetli Olmayan (Kötüniyetli) Zilyedin Yaptığı Giderlere İlişkin Talepleri  (Sirmen, Eşya H., 7. B., s. 107, Ünal / Başpınar, Şekli Eşya H., 9. B., s. 268 vd.; Oğuzman / Seliçi / Oktay- Özdemir, Eşya H., 17. B., s. 130)</vt:lpstr>
      <vt:lpstr>PowerPoint Sunusu</vt:lpstr>
      <vt:lpstr>PowerPoint Sunusu</vt:lpstr>
      <vt:lpstr>Haksız Zilyedin Giderleri Talebinde Zamanaşımı</vt:lpstr>
      <vt:lpstr>PowerPoint Sunusu</vt:lpstr>
      <vt:lpstr> TAPU SİCİLİ</vt:lpstr>
      <vt:lpstr>PowerPoint Sunusu</vt:lpstr>
      <vt:lpstr>Kadastro Yapılmamış Yerlerde Tutulan Defterler</vt:lpstr>
      <vt:lpstr>Tapu Sicili Sistemine Hakim Olan İlkeler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Zilyetliğin Geri Verilmesinde Uygulanacak Hükümler</dc:title>
  <dc:creator>user</dc:creator>
  <cp:lastModifiedBy>user</cp:lastModifiedBy>
  <cp:revision>624</cp:revision>
  <cp:lastPrinted>2019-11-19T23:18:10Z</cp:lastPrinted>
  <dcterms:created xsi:type="dcterms:W3CDTF">2014-12-01T16:05:45Z</dcterms:created>
  <dcterms:modified xsi:type="dcterms:W3CDTF">2019-11-19T23:24:18Z</dcterms:modified>
</cp:coreProperties>
</file>