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p:scale>
          <a:sx n="81" d="100"/>
          <a:sy n="81" d="100"/>
        </p:scale>
        <p:origin x="-17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4/1/2020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4/1/2020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4/1/2020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2638" y="1630303"/>
            <a:ext cx="8346852" cy="3047131"/>
          </a:xfrm>
        </p:spPr>
        <p:txBody>
          <a:bodyPr/>
          <a:lstStyle/>
          <a:p>
            <a:r>
              <a:rPr lang="en-US" dirty="0" err="1">
                <a:solidFill>
                  <a:srgbClr val="FF0000"/>
                </a:solidFill>
                <a:latin typeface="Calibri" panose="020F0502020204030204" pitchFamily="34" charset="0"/>
              </a:rPr>
              <a:t>Kuşaklar</a:t>
            </a:r>
            <a:r>
              <a:rPr lang="en-US" dirty="0">
                <a:solidFill>
                  <a:srgbClr val="FF0000"/>
                </a:solidFill>
                <a:latin typeface="Calibri" panose="020F0502020204030204" pitchFamily="34" charset="0"/>
              </a:rPr>
              <a:t> </a:t>
            </a:r>
            <a:r>
              <a:rPr lang="en-US" dirty="0" err="1" smtClean="0">
                <a:solidFill>
                  <a:srgbClr val="FF0000"/>
                </a:solidFill>
                <a:latin typeface="Calibri" panose="020F0502020204030204" pitchFamily="34" charset="0"/>
              </a:rPr>
              <a:t>aras</a:t>
            </a:r>
            <a:r>
              <a:rPr lang="tr-TR" dirty="0" smtClean="0">
                <a:solidFill>
                  <a:srgbClr val="FF0000"/>
                </a:solidFill>
                <a:latin typeface="Calibri" panose="020F0502020204030204" pitchFamily="34" charset="0"/>
              </a:rPr>
              <a:t>I</a:t>
            </a:r>
            <a:r>
              <a:rPr lang="en-US" dirty="0" smtClean="0">
                <a:solidFill>
                  <a:srgbClr val="FF0000"/>
                </a:solidFill>
                <a:latin typeface="Calibri" panose="020F0502020204030204" pitchFamily="34" charset="0"/>
              </a:rPr>
              <a:t> </a:t>
            </a:r>
            <a:r>
              <a:rPr lang="tr-TR" dirty="0">
                <a:solidFill>
                  <a:srgbClr val="FF0000"/>
                </a:solidFill>
                <a:latin typeface="Calibri" panose="020F0502020204030204" pitchFamily="34" charset="0"/>
              </a:rPr>
              <a:t>İ</a:t>
            </a:r>
            <a:r>
              <a:rPr lang="en-US" dirty="0" smtClean="0">
                <a:solidFill>
                  <a:srgbClr val="FF0000"/>
                </a:solidFill>
                <a:latin typeface="Calibri" panose="020F0502020204030204" pitchFamily="34" charset="0"/>
              </a:rPr>
              <a:t>l</a:t>
            </a:r>
            <a:r>
              <a:rPr lang="tr-TR" dirty="0" smtClean="0">
                <a:solidFill>
                  <a:srgbClr val="FF0000"/>
                </a:solidFill>
                <a:latin typeface="Calibri" panose="020F0502020204030204" pitchFamily="34" charset="0"/>
              </a:rPr>
              <a:t>İ</a:t>
            </a:r>
            <a:r>
              <a:rPr lang="en-US" dirty="0" err="1" smtClean="0">
                <a:solidFill>
                  <a:srgbClr val="FF0000"/>
                </a:solidFill>
                <a:latin typeface="Calibri" panose="020F0502020204030204" pitchFamily="34" charset="0"/>
              </a:rPr>
              <a:t>şk</a:t>
            </a:r>
            <a:r>
              <a:rPr lang="tr-TR" dirty="0" smtClean="0">
                <a:solidFill>
                  <a:srgbClr val="FF0000"/>
                </a:solidFill>
                <a:latin typeface="Calibri" panose="020F0502020204030204" pitchFamily="34" charset="0"/>
              </a:rPr>
              <a:t>İ</a:t>
            </a:r>
            <a:r>
              <a:rPr lang="en-US" dirty="0" err="1" smtClean="0">
                <a:solidFill>
                  <a:srgbClr val="FF0000"/>
                </a:solidFill>
                <a:latin typeface="Calibri" panose="020F0502020204030204" pitchFamily="34" charset="0"/>
              </a:rPr>
              <a:t>ler</a:t>
            </a:r>
            <a:r>
              <a:rPr lang="en-US" dirty="0">
                <a:latin typeface="Calibri" panose="020F0502020204030204" pitchFamily="34" charset="0"/>
              </a:rPr>
              <a:t> </a:t>
            </a:r>
          </a:p>
        </p:txBody>
      </p:sp>
    </p:spTree>
    <p:extLst>
      <p:ext uri="{BB962C8B-B14F-4D97-AF65-F5344CB8AC3E}">
        <p14:creationId xmlns:p14="http://schemas.microsoft.com/office/powerpoint/2010/main" val="360108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72AD22C-8895-45B9-919D-FB33AB82C44B}"/>
              </a:ext>
            </a:extLst>
          </p:cNvPr>
          <p:cNvSpPr>
            <a:spLocks noGrp="1"/>
          </p:cNvSpPr>
          <p:nvPr>
            <p:ph type="title"/>
          </p:nvPr>
        </p:nvSpPr>
        <p:spPr>
          <a:xfrm>
            <a:off x="1371600" y="218768"/>
            <a:ext cx="10191135" cy="1031158"/>
          </a:xfrm>
        </p:spPr>
        <p:txBody>
          <a:bodyPr>
            <a:normAutofit/>
          </a:bodyPr>
          <a:lstStyle/>
          <a:p>
            <a:pPr algn="ctr"/>
            <a:r>
              <a:rPr lang="tr-TR" sz="5000" dirty="0">
                <a:latin typeface="Batang"/>
                <a:ea typeface="Batang"/>
              </a:rPr>
              <a:t>Kaynakça</a:t>
            </a:r>
          </a:p>
        </p:txBody>
      </p:sp>
      <p:sp>
        <p:nvSpPr>
          <p:cNvPr id="3" name="İçerik Yer Tutucusu 2">
            <a:extLst>
              <a:ext uri="{FF2B5EF4-FFF2-40B4-BE49-F238E27FC236}">
                <a16:creationId xmlns="" xmlns:a16="http://schemas.microsoft.com/office/drawing/2014/main" id="{C645A8C8-FBFA-427D-9A4C-D36254143962}"/>
              </a:ext>
            </a:extLst>
          </p:cNvPr>
          <p:cNvSpPr>
            <a:spLocks noGrp="1"/>
          </p:cNvSpPr>
          <p:nvPr>
            <p:ph idx="1"/>
          </p:nvPr>
        </p:nvSpPr>
        <p:spPr>
          <a:xfrm>
            <a:off x="1371600" y="1462550"/>
            <a:ext cx="10191135" cy="5007075"/>
          </a:xfrm>
        </p:spPr>
        <p:txBody>
          <a:bodyPr vert="horz" lIns="91440" tIns="45720" rIns="91440" bIns="45720" rtlCol="0" anchor="t">
            <a:normAutofit/>
          </a:bodyPr>
          <a:lstStyle/>
          <a:p>
            <a:pPr marL="383540" indent="-383540"/>
            <a:r>
              <a:rPr lang="tr-TR" dirty="0" smtClean="0">
                <a:ea typeface="+mn-lt"/>
                <a:cs typeface="+mn-lt"/>
              </a:rPr>
              <a:t>Ertuğrul</a:t>
            </a:r>
            <a:r>
              <a:rPr lang="tr-TR" dirty="0">
                <a:ea typeface="+mn-lt"/>
                <a:cs typeface="+mn-lt"/>
              </a:rPr>
              <a:t>, E. A. Jean </a:t>
            </a:r>
            <a:r>
              <a:rPr lang="tr-TR" dirty="0" err="1">
                <a:ea typeface="+mn-lt"/>
                <a:cs typeface="+mn-lt"/>
              </a:rPr>
              <a:t>Genet’ni̇n</a:t>
            </a:r>
            <a:r>
              <a:rPr lang="tr-TR" dirty="0">
                <a:ea typeface="+mn-lt"/>
                <a:cs typeface="+mn-lt"/>
              </a:rPr>
              <a:t> Paravanlar Adlı Oyununa </a:t>
            </a:r>
            <a:r>
              <a:rPr lang="tr-TR" dirty="0" err="1">
                <a:ea typeface="+mn-lt"/>
                <a:cs typeface="+mn-lt"/>
              </a:rPr>
              <a:t>Postkolonyal</a:t>
            </a:r>
            <a:r>
              <a:rPr lang="tr-TR" dirty="0">
                <a:ea typeface="+mn-lt"/>
                <a:cs typeface="+mn-lt"/>
              </a:rPr>
              <a:t> </a:t>
            </a:r>
            <a:r>
              <a:rPr lang="tr-TR" dirty="0" err="1">
                <a:ea typeface="+mn-lt"/>
                <a:cs typeface="+mn-lt"/>
              </a:rPr>
              <a:t>Bi̇r</a:t>
            </a:r>
            <a:r>
              <a:rPr lang="tr-TR" dirty="0">
                <a:ea typeface="+mn-lt"/>
                <a:cs typeface="+mn-lt"/>
              </a:rPr>
              <a:t> Bakış. Tiyatro Eleştirmenliği ve </a:t>
            </a:r>
            <a:r>
              <a:rPr lang="tr-TR" dirty="0" err="1">
                <a:ea typeface="+mn-lt"/>
                <a:cs typeface="+mn-lt"/>
              </a:rPr>
              <a:t>Dramaturji</a:t>
            </a:r>
            <a:r>
              <a:rPr lang="tr-TR" dirty="0">
                <a:ea typeface="+mn-lt"/>
                <a:cs typeface="+mn-lt"/>
              </a:rPr>
              <a:t> Bölümü Dergisi, (28), 55-71</a:t>
            </a:r>
            <a:r>
              <a:rPr lang="tr-TR" dirty="0" smtClean="0">
                <a:ea typeface="+mn-lt"/>
                <a:cs typeface="+mn-lt"/>
              </a:rPr>
              <a:t>.</a:t>
            </a:r>
          </a:p>
          <a:p>
            <a:pPr marL="383540" indent="-383540"/>
            <a:r>
              <a:rPr lang="tr-TR" dirty="0" err="1" smtClean="0">
                <a:ea typeface="+mn-lt"/>
                <a:cs typeface="+mn-lt"/>
              </a:rPr>
              <a:t>Murakami</a:t>
            </a:r>
            <a:r>
              <a:rPr lang="tr-TR" dirty="0">
                <a:ea typeface="+mn-lt"/>
                <a:cs typeface="+mn-lt"/>
              </a:rPr>
              <a:t>, İ. KUŞAKLARARASI İLİŞKİLERİ SAĞLAYACAK UYGULAMALAR: TÜRKİYE VE JAPONYA ÖRNEKLER. Türkiye Sosyal Araştırmalar Dergisi, 21(1), 295-308</a:t>
            </a:r>
            <a:r>
              <a:rPr lang="tr-TR" dirty="0" smtClean="0">
                <a:ea typeface="+mn-lt"/>
                <a:cs typeface="+mn-lt"/>
              </a:rPr>
              <a:t>.</a:t>
            </a:r>
          </a:p>
          <a:p>
            <a:pPr marL="383540" indent="-383540"/>
            <a:r>
              <a:rPr lang="tr-TR" dirty="0" smtClean="0"/>
              <a:t>Web, </a:t>
            </a:r>
            <a:r>
              <a:rPr lang="tr-TR" dirty="0" smtClean="0"/>
              <a:t> https</a:t>
            </a:r>
            <a:r>
              <a:rPr lang="tr-TR" dirty="0"/>
              <a:t>://gorgondergisi.com/travma-kusaklar-arasi-aktarim</a:t>
            </a:r>
            <a:r>
              <a:rPr lang="tr-TR" dirty="0" smtClean="0"/>
              <a:t>/</a:t>
            </a:r>
          </a:p>
          <a:p>
            <a:pPr marL="383540" indent="-383540"/>
            <a:r>
              <a:rPr lang="tr-TR" dirty="0" smtClean="0"/>
              <a:t>Web</a:t>
            </a:r>
            <a:r>
              <a:rPr lang="tr-TR" smtClean="0"/>
              <a:t>, </a:t>
            </a:r>
            <a:r>
              <a:rPr lang="tr-TR" smtClean="0"/>
              <a:t>  https</a:t>
            </a:r>
            <a:r>
              <a:rPr lang="tr-TR" dirty="0"/>
              <a:t>://s3.amazonaws.com/academia.edu.documents/56156651/calisma_2.pdf?response-content-disposition=inline%3B%20filename%3DEgitim_Orgutlerinde_Kusaklar_Arasi_Catis.pdf&amp;X-Amz-Algorithm=AWS4-HMAC-SHA256&amp;X-Amz-Credential=AKIAIWOWYYGZ2Y53UL3A%2F20200305%2Fus-east-1%2Fs3%2Faws4_request&amp;X-Amz-Date=20200305T095926Z&amp;X-Amz-Expires=3600&amp;X-Amz-SignedHeaders=host&amp;X-Amz-Signature=aa0b72b42b088ecb1afdfdf671115003b9ef297ed66c5e18ebfb91e7a701a922</a:t>
            </a:r>
          </a:p>
          <a:p>
            <a:pPr marL="383540" indent="-383540"/>
            <a:endParaRPr lang="tr-TR" dirty="0"/>
          </a:p>
          <a:p>
            <a:pPr marL="383540" indent="-383540"/>
            <a:endParaRPr lang="tr-TR" dirty="0"/>
          </a:p>
        </p:txBody>
      </p:sp>
    </p:spTree>
    <p:extLst>
      <p:ext uri="{BB962C8B-B14F-4D97-AF65-F5344CB8AC3E}">
        <p14:creationId xmlns:p14="http://schemas.microsoft.com/office/powerpoint/2010/main" val="140733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 name="Rectangle 22">
            <a:extLst>
              <a:ext uri="{FF2B5EF4-FFF2-40B4-BE49-F238E27FC236}">
                <a16:creationId xmlns="" xmlns:a16="http://schemas.microsoft.com/office/drawing/2014/main" id="{1D868099-6145-4BC0-A5EA-74BEF1776BA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 xmlns:a16="http://schemas.microsoft.com/office/drawing/2014/main" id="{F89B8924-93F1-47A3-88DB-0D899A56394E}"/>
              </a:ext>
            </a:extLst>
          </p:cNvPr>
          <p:cNvSpPr>
            <a:spLocks noGrp="1"/>
          </p:cNvSpPr>
          <p:nvPr>
            <p:ph type="title"/>
          </p:nvPr>
        </p:nvSpPr>
        <p:spPr>
          <a:xfrm>
            <a:off x="8471424" y="1110882"/>
            <a:ext cx="3053039" cy="1060817"/>
          </a:xfrm>
        </p:spPr>
        <p:txBody>
          <a:bodyPr anchor="b">
            <a:normAutofit/>
          </a:bodyPr>
          <a:lstStyle/>
          <a:p>
            <a:r>
              <a:rPr lang="tr-TR" sz="2800">
                <a:latin typeface="Georgia"/>
              </a:rPr>
              <a:t>Kuşak nedir? </a:t>
            </a:r>
          </a:p>
        </p:txBody>
      </p:sp>
      <p:sp>
        <p:nvSpPr>
          <p:cNvPr id="8" name="Content Placeholder 7">
            <a:extLst>
              <a:ext uri="{FF2B5EF4-FFF2-40B4-BE49-F238E27FC236}">
                <a16:creationId xmlns="" xmlns:a16="http://schemas.microsoft.com/office/drawing/2014/main" id="{E7B04604-EFA4-4E86-A1B5-A5276C14F504}"/>
              </a:ext>
            </a:extLst>
          </p:cNvPr>
          <p:cNvSpPr>
            <a:spLocks noGrp="1"/>
          </p:cNvSpPr>
          <p:nvPr>
            <p:ph idx="1"/>
          </p:nvPr>
        </p:nvSpPr>
        <p:spPr>
          <a:xfrm>
            <a:off x="8471423" y="2286000"/>
            <a:ext cx="3570623" cy="4492636"/>
          </a:xfrm>
        </p:spPr>
        <p:txBody>
          <a:bodyPr vert="horz" lIns="91440" tIns="45720" rIns="91440" bIns="45720" rtlCol="0" anchor="t">
            <a:normAutofit/>
          </a:bodyPr>
          <a:lstStyle/>
          <a:p>
            <a:pPr marL="383540" indent="-383540"/>
            <a:r>
              <a:rPr lang="en-US" sz="1800" dirty="0" err="1">
                <a:latin typeface="Book Antiqua"/>
                <a:ea typeface="+mn-lt"/>
                <a:cs typeface="+mn-lt"/>
              </a:rPr>
              <a:t>Yakın</a:t>
            </a:r>
            <a:r>
              <a:rPr lang="en-US" sz="1800" dirty="0">
                <a:latin typeface="Book Antiqua"/>
                <a:ea typeface="+mn-lt"/>
                <a:cs typeface="+mn-lt"/>
              </a:rPr>
              <a:t> </a:t>
            </a:r>
            <a:r>
              <a:rPr lang="en-US" sz="1800" dirty="0" err="1">
                <a:latin typeface="Book Antiqua"/>
                <a:ea typeface="+mn-lt"/>
                <a:cs typeface="+mn-lt"/>
              </a:rPr>
              <a:t>zamanlarda</a:t>
            </a:r>
            <a:r>
              <a:rPr lang="en-US" sz="1800" dirty="0">
                <a:latin typeface="Book Antiqua"/>
                <a:ea typeface="+mn-lt"/>
                <a:cs typeface="+mn-lt"/>
              </a:rPr>
              <a:t> </a:t>
            </a:r>
            <a:r>
              <a:rPr lang="en-US" sz="1800" dirty="0" err="1">
                <a:latin typeface="Book Antiqua"/>
                <a:ea typeface="+mn-lt"/>
                <a:cs typeface="+mn-lt"/>
              </a:rPr>
              <a:t>doğan</a:t>
            </a:r>
            <a:r>
              <a:rPr lang="en-US" sz="1800" dirty="0">
                <a:latin typeface="Book Antiqua"/>
                <a:ea typeface="+mn-lt"/>
                <a:cs typeface="+mn-lt"/>
              </a:rPr>
              <a:t>, </a:t>
            </a:r>
            <a:r>
              <a:rPr lang="en-US" sz="1800" dirty="0" err="1">
                <a:latin typeface="Book Antiqua"/>
                <a:ea typeface="+mn-lt"/>
                <a:cs typeface="+mn-lt"/>
              </a:rPr>
              <a:t>bir</a:t>
            </a:r>
            <a:r>
              <a:rPr lang="en-US" sz="1800" dirty="0">
                <a:latin typeface="Book Antiqua"/>
                <a:ea typeface="+mn-lt"/>
                <a:cs typeface="+mn-lt"/>
              </a:rPr>
              <a:t> </a:t>
            </a:r>
            <a:r>
              <a:rPr lang="en-US" sz="1800" dirty="0" err="1">
                <a:latin typeface="Book Antiqua"/>
                <a:ea typeface="+mn-lt"/>
                <a:cs typeface="+mn-lt"/>
              </a:rPr>
              <a:t>çok</a:t>
            </a:r>
            <a:r>
              <a:rPr lang="en-US" sz="1800" dirty="0">
                <a:latin typeface="Book Antiqua"/>
                <a:ea typeface="+mn-lt"/>
                <a:cs typeface="+mn-lt"/>
              </a:rPr>
              <a:t> </a:t>
            </a:r>
            <a:r>
              <a:rPr lang="en-US" sz="1800" dirty="0" err="1">
                <a:latin typeface="Book Antiqua"/>
                <a:ea typeface="+mn-lt"/>
                <a:cs typeface="+mn-lt"/>
              </a:rPr>
              <a:t>kritik</a:t>
            </a:r>
            <a:r>
              <a:rPr lang="en-US" sz="1800" dirty="0">
                <a:latin typeface="Book Antiqua"/>
                <a:ea typeface="+mn-lt"/>
                <a:cs typeface="+mn-lt"/>
              </a:rPr>
              <a:t> </a:t>
            </a:r>
            <a:r>
              <a:rPr lang="en-US" sz="1800" dirty="0" err="1">
                <a:latin typeface="Book Antiqua"/>
                <a:ea typeface="+mn-lt"/>
                <a:cs typeface="+mn-lt"/>
              </a:rPr>
              <a:t>faktörü</a:t>
            </a:r>
            <a:r>
              <a:rPr lang="en-US" sz="1800" dirty="0">
                <a:latin typeface="Book Antiqua"/>
                <a:ea typeface="+mn-lt"/>
                <a:cs typeface="+mn-lt"/>
              </a:rPr>
              <a:t> </a:t>
            </a:r>
            <a:r>
              <a:rPr lang="en-US" sz="1800" dirty="0" err="1">
                <a:latin typeface="Book Antiqua"/>
                <a:ea typeface="+mn-lt"/>
                <a:cs typeface="+mn-lt"/>
              </a:rPr>
              <a:t>etkileyen</a:t>
            </a:r>
            <a:r>
              <a:rPr lang="en-US" sz="1800" dirty="0">
                <a:latin typeface="Book Antiqua"/>
                <a:ea typeface="+mn-lt"/>
                <a:cs typeface="+mn-lt"/>
              </a:rPr>
              <a:t> </a:t>
            </a:r>
            <a:r>
              <a:rPr lang="en-US" sz="1800" dirty="0" err="1">
                <a:latin typeface="Book Antiqua"/>
                <a:ea typeface="+mn-lt"/>
                <a:cs typeface="+mn-lt"/>
              </a:rPr>
              <a:t>ve</a:t>
            </a:r>
            <a:r>
              <a:rPr lang="en-US" sz="1800" dirty="0">
                <a:latin typeface="Book Antiqua"/>
                <a:ea typeface="+mn-lt"/>
                <a:cs typeface="+mn-lt"/>
              </a:rPr>
              <a:t> </a:t>
            </a:r>
            <a:r>
              <a:rPr lang="en-US" sz="1800" dirty="0" err="1">
                <a:latin typeface="Book Antiqua"/>
                <a:ea typeface="+mn-lt"/>
                <a:cs typeface="+mn-lt"/>
              </a:rPr>
              <a:t>birçok</a:t>
            </a:r>
            <a:r>
              <a:rPr lang="en-US" sz="1800" dirty="0">
                <a:latin typeface="Book Antiqua"/>
                <a:ea typeface="+mn-lt"/>
                <a:cs typeface="+mn-lt"/>
              </a:rPr>
              <a:t> </a:t>
            </a:r>
            <a:r>
              <a:rPr lang="en-US" sz="1800" dirty="0" err="1">
                <a:latin typeface="Book Antiqua"/>
                <a:ea typeface="+mn-lt"/>
                <a:cs typeface="+mn-lt"/>
              </a:rPr>
              <a:t>kritik</a:t>
            </a:r>
            <a:r>
              <a:rPr lang="en-US" sz="1800" dirty="0">
                <a:latin typeface="Book Antiqua"/>
                <a:ea typeface="+mn-lt"/>
                <a:cs typeface="+mn-lt"/>
              </a:rPr>
              <a:t> </a:t>
            </a:r>
            <a:r>
              <a:rPr lang="en-US" sz="1800" dirty="0" err="1">
                <a:latin typeface="Book Antiqua"/>
                <a:ea typeface="+mn-lt"/>
                <a:cs typeface="+mn-lt"/>
              </a:rPr>
              <a:t>faktörden</a:t>
            </a:r>
            <a:r>
              <a:rPr lang="en-US" sz="1800" dirty="0">
                <a:latin typeface="Book Antiqua"/>
                <a:ea typeface="+mn-lt"/>
                <a:cs typeface="+mn-lt"/>
              </a:rPr>
              <a:t> </a:t>
            </a:r>
            <a:r>
              <a:rPr lang="en-US" sz="1800" dirty="0" err="1">
                <a:latin typeface="Book Antiqua"/>
                <a:ea typeface="+mn-lt"/>
                <a:cs typeface="+mn-lt"/>
              </a:rPr>
              <a:t>etkilenen</a:t>
            </a:r>
            <a:r>
              <a:rPr lang="en-US" sz="1800" dirty="0">
                <a:latin typeface="Book Antiqua"/>
                <a:ea typeface="+mn-lt"/>
                <a:cs typeface="+mn-lt"/>
              </a:rPr>
              <a:t> </a:t>
            </a:r>
            <a:r>
              <a:rPr lang="en-US" sz="1800" dirty="0" err="1">
                <a:latin typeface="Book Antiqua"/>
                <a:ea typeface="+mn-lt"/>
                <a:cs typeface="+mn-lt"/>
              </a:rPr>
              <a:t>ortak</a:t>
            </a:r>
            <a:r>
              <a:rPr lang="en-US" sz="1800" dirty="0">
                <a:latin typeface="Book Antiqua"/>
                <a:ea typeface="+mn-lt"/>
                <a:cs typeface="+mn-lt"/>
              </a:rPr>
              <a:t> </a:t>
            </a:r>
            <a:r>
              <a:rPr lang="en-US" sz="1800" dirty="0" err="1">
                <a:latin typeface="Book Antiqua"/>
                <a:ea typeface="+mn-lt"/>
                <a:cs typeface="+mn-lt"/>
              </a:rPr>
              <a:t>deneyimleri</a:t>
            </a:r>
            <a:r>
              <a:rPr lang="en-US" sz="1800" dirty="0">
                <a:latin typeface="Book Antiqua"/>
                <a:ea typeface="+mn-lt"/>
                <a:cs typeface="+mn-lt"/>
              </a:rPr>
              <a:t> </a:t>
            </a:r>
            <a:r>
              <a:rPr lang="en-US" sz="1800" dirty="0" err="1">
                <a:latin typeface="Book Antiqua"/>
                <a:ea typeface="+mn-lt"/>
                <a:cs typeface="+mn-lt"/>
              </a:rPr>
              <a:t>paylaşan</a:t>
            </a:r>
            <a:r>
              <a:rPr lang="en-US" sz="1800" dirty="0">
                <a:latin typeface="Book Antiqua"/>
                <a:ea typeface="+mn-lt"/>
                <a:cs typeface="+mn-lt"/>
              </a:rPr>
              <a:t> </a:t>
            </a:r>
            <a:r>
              <a:rPr lang="en-US" sz="1800" dirty="0" err="1">
                <a:latin typeface="Book Antiqua"/>
                <a:ea typeface="+mn-lt"/>
                <a:cs typeface="+mn-lt"/>
              </a:rPr>
              <a:t>bir</a:t>
            </a:r>
            <a:r>
              <a:rPr lang="en-US" sz="1800" dirty="0">
                <a:latin typeface="Book Antiqua"/>
                <a:ea typeface="+mn-lt"/>
                <a:cs typeface="+mn-lt"/>
              </a:rPr>
              <a:t> </a:t>
            </a:r>
            <a:r>
              <a:rPr lang="en-US" sz="1800" dirty="0" err="1">
                <a:latin typeface="Book Antiqua"/>
                <a:ea typeface="+mn-lt"/>
                <a:cs typeface="+mn-lt"/>
              </a:rPr>
              <a:t>grup</a:t>
            </a:r>
            <a:r>
              <a:rPr lang="en-US" sz="1800" dirty="0">
                <a:latin typeface="Book Antiqua"/>
                <a:ea typeface="+mn-lt"/>
                <a:cs typeface="+mn-lt"/>
              </a:rPr>
              <a:t> </a:t>
            </a:r>
            <a:r>
              <a:rPr lang="en-US" sz="1800" dirty="0" err="1">
                <a:latin typeface="Book Antiqua"/>
                <a:ea typeface="+mn-lt"/>
                <a:cs typeface="+mn-lt"/>
              </a:rPr>
              <a:t>insan</a:t>
            </a:r>
            <a:r>
              <a:rPr lang="en-US" sz="1800" dirty="0">
                <a:latin typeface="Book Antiqua"/>
                <a:ea typeface="+mn-lt"/>
                <a:cs typeface="+mn-lt"/>
              </a:rPr>
              <a:t> yada </a:t>
            </a:r>
            <a:r>
              <a:rPr lang="en-US" sz="1800" dirty="0" err="1">
                <a:latin typeface="Book Antiqua"/>
                <a:ea typeface="+mn-lt"/>
                <a:cs typeface="+mn-lt"/>
              </a:rPr>
              <a:t>topluluğa</a:t>
            </a:r>
            <a:r>
              <a:rPr lang="en-US" sz="1800" dirty="0">
                <a:latin typeface="Book Antiqua"/>
                <a:ea typeface="+mn-lt"/>
                <a:cs typeface="+mn-lt"/>
              </a:rPr>
              <a:t> </a:t>
            </a:r>
            <a:r>
              <a:rPr lang="en-US" sz="1800" dirty="0" err="1">
                <a:latin typeface="Book Antiqua"/>
                <a:ea typeface="+mn-lt"/>
                <a:cs typeface="+mn-lt"/>
              </a:rPr>
              <a:t>kuşak</a:t>
            </a:r>
            <a:r>
              <a:rPr lang="en-US" sz="1800" dirty="0">
                <a:latin typeface="Book Antiqua"/>
                <a:ea typeface="+mn-lt"/>
                <a:cs typeface="+mn-lt"/>
              </a:rPr>
              <a:t> </a:t>
            </a:r>
            <a:r>
              <a:rPr lang="en-US" sz="1800" dirty="0" err="1">
                <a:latin typeface="Book Antiqua"/>
                <a:ea typeface="+mn-lt"/>
                <a:cs typeface="+mn-lt"/>
              </a:rPr>
              <a:t>denir</a:t>
            </a:r>
            <a:r>
              <a:rPr lang="en-US" sz="1800" dirty="0">
                <a:latin typeface="Book Antiqua"/>
                <a:ea typeface="+mn-lt"/>
                <a:cs typeface="+mn-lt"/>
              </a:rPr>
              <a:t>.</a:t>
            </a:r>
            <a:endParaRPr lang="en-US" sz="1800" dirty="0">
              <a:latin typeface="Book Antiqua"/>
            </a:endParaRPr>
          </a:p>
        </p:txBody>
      </p:sp>
      <p:sp>
        <p:nvSpPr>
          <p:cNvPr id="21" name="Freeform 6">
            <a:extLst>
              <a:ext uri="{FF2B5EF4-FFF2-40B4-BE49-F238E27FC236}">
                <a16:creationId xmlns="" xmlns:a16="http://schemas.microsoft.com/office/drawing/2014/main" id="{CC1026F7-DECB-49B4-A565-518BBA44547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flipH="1" flipV="1">
            <a:off x="7983434" y="640080"/>
            <a:ext cx="2296028" cy="367498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75328692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F4F19D7-AFFA-4462-A40E-CB28DBF5C881}"/>
              </a:ext>
            </a:extLst>
          </p:cNvPr>
          <p:cNvSpPr>
            <a:spLocks noGrp="1"/>
          </p:cNvSpPr>
          <p:nvPr>
            <p:ph type="title"/>
          </p:nvPr>
        </p:nvSpPr>
        <p:spPr>
          <a:xfrm>
            <a:off x="1299713" y="484517"/>
            <a:ext cx="9601200" cy="968316"/>
          </a:xfrm>
        </p:spPr>
        <p:txBody>
          <a:bodyPr/>
          <a:lstStyle/>
          <a:p>
            <a:pPr algn="ctr"/>
            <a:r>
              <a:rPr lang="tr-TR" b="1" dirty="0">
                <a:solidFill>
                  <a:srgbClr val="FF0000"/>
                </a:solidFill>
                <a:latin typeface="Georgia"/>
              </a:rPr>
              <a:t>Kuşaklar Arası Dayanışma</a:t>
            </a:r>
            <a:endParaRPr lang="tr-TR" b="1" dirty="0">
              <a:solidFill>
                <a:srgbClr val="FF0000"/>
              </a:solidFill>
            </a:endParaRPr>
          </a:p>
        </p:txBody>
      </p:sp>
      <p:sp>
        <p:nvSpPr>
          <p:cNvPr id="3" name="İçerik Yer Tutucusu 2">
            <a:extLst>
              <a:ext uri="{FF2B5EF4-FFF2-40B4-BE49-F238E27FC236}">
                <a16:creationId xmlns="" xmlns:a16="http://schemas.microsoft.com/office/drawing/2014/main" id="{3876427A-2F9A-44DE-9EB3-AF03362AAE9B}"/>
              </a:ext>
            </a:extLst>
          </p:cNvPr>
          <p:cNvSpPr>
            <a:spLocks noGrp="1"/>
          </p:cNvSpPr>
          <p:nvPr>
            <p:ph idx="1"/>
          </p:nvPr>
        </p:nvSpPr>
        <p:spPr>
          <a:xfrm>
            <a:off x="1457864" y="1998454"/>
            <a:ext cx="9601200" cy="4904116"/>
          </a:xfrm>
        </p:spPr>
        <p:txBody>
          <a:bodyPr vert="horz" lIns="91440" tIns="45720" rIns="91440" bIns="45720" rtlCol="0" anchor="t">
            <a:normAutofit/>
          </a:bodyPr>
          <a:lstStyle/>
          <a:p>
            <a:pPr marL="383540" indent="-383540" algn="just"/>
            <a:r>
              <a:rPr lang="tr-TR" dirty="0">
                <a:ea typeface="+mn-lt"/>
                <a:cs typeface="+mn-lt"/>
              </a:rPr>
              <a:t>Geniş aile modelinde büyükanne-büyükbaba, çocuklar ve torunlar olmak üzere üç neslin bir arada yaşaması, geçmişten günümüze toplumumuzun önemli değerlerinden biridir. </a:t>
            </a:r>
            <a:endParaRPr lang="tr-TR" dirty="0">
              <a:latin typeface="Georgia"/>
              <a:ea typeface="+mn-lt"/>
              <a:cs typeface="+mn-lt"/>
            </a:endParaRPr>
          </a:p>
          <a:p>
            <a:pPr marL="383540" indent="-383540" algn="just"/>
            <a:r>
              <a:rPr lang="tr-TR" dirty="0">
                <a:ea typeface="+mn-lt"/>
                <a:cs typeface="+mn-lt"/>
              </a:rPr>
              <a:t>Ailede kuşaklararası dayanışmanın sağlanması ve sürdürülmesi hem yaşlanan büyükler, hem de toplumda yetişkin olmaya hazırlanan çocuklar ve gençler için ayrı bir öneme sahiptir. </a:t>
            </a:r>
          </a:p>
          <a:p>
            <a:pPr marL="383540" indent="-383540" algn="just"/>
            <a:r>
              <a:rPr lang="tr-TR" dirty="0">
                <a:ea typeface="+mn-lt"/>
                <a:cs typeface="+mn-lt"/>
              </a:rPr>
              <a:t>Yaşlılar da çocuklarına ve en yakında olan akrabalarına güvenmekte; ömürlerini geçirdikleri evde aile yanında yaşlanmak ve yaşamak istemektedirler. Ve bu bağlantı da yalnızca kuşaklar arası dayanışmaya katkı sağlamakla kalmayıp, yaşlıların yaşam memnuniyetini, gençlerin de bilgi kapasitelerini artırmaktadır.</a:t>
            </a:r>
            <a:endParaRPr lang="tr-TR" dirty="0">
              <a:latin typeface="Franklin Gothic Book"/>
            </a:endParaRPr>
          </a:p>
        </p:txBody>
      </p:sp>
    </p:spTree>
    <p:extLst>
      <p:ext uri="{BB962C8B-B14F-4D97-AF65-F5344CB8AC3E}">
        <p14:creationId xmlns:p14="http://schemas.microsoft.com/office/powerpoint/2010/main" val="3924378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710F106A-F9B0-45C6-B72B-81B81360756E}"/>
              </a:ext>
            </a:extLst>
          </p:cNvPr>
          <p:cNvSpPr>
            <a:spLocks noGrp="1"/>
          </p:cNvSpPr>
          <p:nvPr>
            <p:ph type="title"/>
          </p:nvPr>
        </p:nvSpPr>
        <p:spPr>
          <a:xfrm>
            <a:off x="724619" y="340743"/>
            <a:ext cx="11470256" cy="1485900"/>
          </a:xfrm>
        </p:spPr>
        <p:txBody>
          <a:bodyPr>
            <a:normAutofit/>
          </a:bodyPr>
          <a:lstStyle/>
          <a:p>
            <a:pPr algn="ctr"/>
            <a:r>
              <a:rPr lang="tr-TR" sz="4000" b="1" dirty="0">
                <a:solidFill>
                  <a:srgbClr val="FF0000"/>
                </a:solidFill>
                <a:latin typeface="Georgia"/>
              </a:rPr>
              <a:t>Kuşaklar Arası Dayanışmanın Boyutları </a:t>
            </a:r>
            <a:endParaRPr lang="tr-TR" sz="4000" b="1">
              <a:solidFill>
                <a:srgbClr val="FF0000"/>
              </a:solidFill>
            </a:endParaRPr>
          </a:p>
        </p:txBody>
      </p:sp>
      <p:sp>
        <p:nvSpPr>
          <p:cNvPr id="3" name="İçerik Yer Tutucusu 2">
            <a:extLst>
              <a:ext uri="{FF2B5EF4-FFF2-40B4-BE49-F238E27FC236}">
                <a16:creationId xmlns="" xmlns:a16="http://schemas.microsoft.com/office/drawing/2014/main" id="{831E1064-32E4-4D2A-AB63-E9CF2C34B469}"/>
              </a:ext>
            </a:extLst>
          </p:cNvPr>
          <p:cNvSpPr>
            <a:spLocks noGrp="1"/>
          </p:cNvSpPr>
          <p:nvPr>
            <p:ph idx="1"/>
          </p:nvPr>
        </p:nvSpPr>
        <p:spPr>
          <a:xfrm>
            <a:off x="1299713" y="1710906"/>
            <a:ext cx="10320067" cy="5047890"/>
          </a:xfrm>
        </p:spPr>
        <p:txBody>
          <a:bodyPr vert="horz" lIns="91440" tIns="45720" rIns="91440" bIns="45720" rtlCol="0" anchor="t">
            <a:normAutofit/>
          </a:bodyPr>
          <a:lstStyle/>
          <a:p>
            <a:pPr marL="383540" indent="-383540"/>
            <a:r>
              <a:rPr lang="tr-TR" b="1" dirty="0">
                <a:solidFill>
                  <a:srgbClr val="0070C0"/>
                </a:solidFill>
                <a:ea typeface="+mn-lt"/>
                <a:cs typeface="+mn-lt"/>
              </a:rPr>
              <a:t>1.Yapısal Dayanışma</a:t>
            </a:r>
            <a:r>
              <a:rPr lang="tr-TR" dirty="0">
                <a:ea typeface="+mn-lt"/>
                <a:cs typeface="+mn-lt"/>
              </a:rPr>
              <a:t>: Aile üyeleri arasındaki coğrafik yakınlık nedeniyle yaşlılardan çocuklarına ya da çocuklardan yaşlı ebeveynlerine sunulabilen fırsatların kapsamıdır. </a:t>
            </a:r>
          </a:p>
          <a:p>
            <a:pPr marL="383540" indent="-383540"/>
            <a:r>
              <a:rPr lang="tr-TR" b="1" dirty="0">
                <a:solidFill>
                  <a:srgbClr val="0070C0"/>
                </a:solidFill>
                <a:ea typeface="+mn-lt"/>
                <a:cs typeface="+mn-lt"/>
              </a:rPr>
              <a:t>2.Duygusal Dayanışma</a:t>
            </a:r>
            <a:r>
              <a:rPr lang="tr-TR" dirty="0">
                <a:ea typeface="+mn-lt"/>
                <a:cs typeface="+mn-lt"/>
              </a:rPr>
              <a:t>: Aile bireylerinin diğer bireyler ile ilişkileri hakkındaki duyguları ve değerlendirmeleridir. </a:t>
            </a:r>
            <a:endParaRPr lang="tr-TR">
              <a:ea typeface="+mn-lt"/>
              <a:cs typeface="+mn-lt"/>
            </a:endParaRPr>
          </a:p>
          <a:p>
            <a:pPr marL="383540" indent="-383540"/>
            <a:r>
              <a:rPr lang="tr-TR" b="1" dirty="0">
                <a:solidFill>
                  <a:srgbClr val="0070C0"/>
                </a:solidFill>
                <a:ea typeface="+mn-lt"/>
                <a:cs typeface="+mn-lt"/>
              </a:rPr>
              <a:t>3.Normatif Dayanışma</a:t>
            </a:r>
            <a:r>
              <a:rPr lang="tr-TR" dirty="0">
                <a:ea typeface="+mn-lt"/>
                <a:cs typeface="+mn-lt"/>
              </a:rPr>
              <a:t>: Aile değerlerinin önemi konusunda benimsenen normlara bağlılık kadar, çocuk olma ve ebeveyn olmanın gerektirdiği sorumlulukları gerçekleştirme ile ilgili beklentilerdir. </a:t>
            </a:r>
          </a:p>
          <a:p>
            <a:pPr marL="383540" indent="-383540"/>
            <a:r>
              <a:rPr lang="tr-TR" b="1" dirty="0">
                <a:solidFill>
                  <a:srgbClr val="0070C0"/>
                </a:solidFill>
                <a:ea typeface="+mn-lt"/>
                <a:cs typeface="+mn-lt"/>
              </a:rPr>
              <a:t>4. Uzlaşmaya Dayalı Dayanışma</a:t>
            </a:r>
            <a:r>
              <a:rPr lang="tr-TR" dirty="0">
                <a:ea typeface="+mn-lt"/>
                <a:cs typeface="+mn-lt"/>
              </a:rPr>
              <a:t>: Kuşaklararasında fikirler, değerler ve yönelimler konusunda fikir birliğinin sağlanmasıdır. </a:t>
            </a:r>
            <a:endParaRPr lang="tr-TR">
              <a:ea typeface="+mn-lt"/>
              <a:cs typeface="+mn-lt"/>
            </a:endParaRPr>
          </a:p>
          <a:p>
            <a:pPr marL="383540" indent="-383540"/>
            <a:r>
              <a:rPr lang="tr-TR" b="1" dirty="0">
                <a:solidFill>
                  <a:srgbClr val="0070C0"/>
                </a:solidFill>
                <a:ea typeface="+mn-lt"/>
                <a:cs typeface="+mn-lt"/>
              </a:rPr>
              <a:t>5. İşlevsel Dayanışma</a:t>
            </a:r>
            <a:r>
              <a:rPr lang="tr-TR" dirty="0">
                <a:ea typeface="+mn-lt"/>
                <a:cs typeface="+mn-lt"/>
              </a:rPr>
              <a:t>: Kuşaklararasında maddi ve bakım desteğini içermektedir. </a:t>
            </a:r>
            <a:endParaRPr lang="tr-TR">
              <a:ea typeface="+mn-lt"/>
              <a:cs typeface="+mn-lt"/>
            </a:endParaRPr>
          </a:p>
          <a:p>
            <a:pPr marL="383540" indent="-383540"/>
            <a:r>
              <a:rPr lang="tr-TR" b="1" dirty="0">
                <a:solidFill>
                  <a:srgbClr val="0070C0"/>
                </a:solidFill>
                <a:ea typeface="+mn-lt"/>
                <a:cs typeface="+mn-lt"/>
              </a:rPr>
              <a:t>6.İlişkisel Dayanışma</a:t>
            </a:r>
            <a:r>
              <a:rPr lang="tr-TR" dirty="0">
                <a:ea typeface="+mn-lt"/>
                <a:cs typeface="+mn-lt"/>
              </a:rPr>
              <a:t>: Kuşaklararasındaki ilişkilerin sıklığı ve niteliğidir.</a:t>
            </a:r>
            <a:endParaRPr lang="tr-TR" dirty="0"/>
          </a:p>
        </p:txBody>
      </p:sp>
    </p:spTree>
    <p:extLst>
      <p:ext uri="{BB962C8B-B14F-4D97-AF65-F5344CB8AC3E}">
        <p14:creationId xmlns:p14="http://schemas.microsoft.com/office/powerpoint/2010/main" val="1008199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3CFCEF7-7A04-434F-BBA5-EE2E666E686B}"/>
              </a:ext>
            </a:extLst>
          </p:cNvPr>
          <p:cNvSpPr>
            <a:spLocks noGrp="1"/>
          </p:cNvSpPr>
          <p:nvPr>
            <p:ph type="title"/>
          </p:nvPr>
        </p:nvSpPr>
        <p:spPr>
          <a:xfrm>
            <a:off x="881744" y="631372"/>
            <a:ext cx="3135086" cy="5606142"/>
          </a:xfrm>
        </p:spPr>
        <p:txBody>
          <a:bodyPr>
            <a:normAutofit/>
          </a:bodyPr>
          <a:lstStyle/>
          <a:p>
            <a:r>
              <a:rPr lang="tr-TR" b="1">
                <a:latin typeface="Georgia"/>
              </a:rPr>
              <a:t>Kuşaklar Arası Aktarım</a:t>
            </a:r>
            <a:endParaRPr lang="tr-TR" b="1"/>
          </a:p>
        </p:txBody>
      </p:sp>
      <p:sp>
        <p:nvSpPr>
          <p:cNvPr id="9" name="Rectangle 8">
            <a:extLst>
              <a:ext uri="{FF2B5EF4-FFF2-40B4-BE49-F238E27FC236}">
                <a16:creationId xmlns="" xmlns:a16="http://schemas.microsoft.com/office/drawing/2014/main" id="{597649B1-EA54-4416-AAFC-FF408060C30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 xmlns:a16="http://schemas.microsoft.com/office/drawing/2014/main" id="{27079A35-DFE5-44A0-BC6F-6D6C0DA62225}"/>
              </a:ext>
            </a:extLst>
          </p:cNvPr>
          <p:cNvSpPr>
            <a:spLocks noGrp="1"/>
          </p:cNvSpPr>
          <p:nvPr>
            <p:ph idx="1"/>
          </p:nvPr>
        </p:nvSpPr>
        <p:spPr>
          <a:xfrm>
            <a:off x="4383708" y="537586"/>
            <a:ext cx="5359526" cy="5412459"/>
          </a:xfrm>
        </p:spPr>
        <p:txBody>
          <a:bodyPr vert="horz" lIns="91440" tIns="45720" rIns="91440" bIns="45720" rtlCol="0" anchor="t">
            <a:normAutofit fontScale="92500" lnSpcReduction="10000"/>
          </a:bodyPr>
          <a:lstStyle/>
          <a:p>
            <a:pPr marL="383540" indent="-383540"/>
            <a:r>
              <a:rPr lang="tr-TR" dirty="0">
                <a:ea typeface="+mn-lt"/>
                <a:cs typeface="+mn-lt"/>
              </a:rPr>
              <a:t>Yaşlılar toplum içinde; olgunluk ve dengelenme unsuru olma, geçmiş – gelecek arasında köprü olma ve toplumun sürekliliği bilincini ayakta tutma; dil, kültür ve tarih dağarcığının taşıyıcısı ve aktarıcısı olma, tecrübe paylaşımı ile gelecek nesillerin olaylar karşısında deneme yanılma sürelerini ve maliyetlerini azaltmalarına destek olma gibi işlevleri gerçekleştirirler.</a:t>
            </a:r>
          </a:p>
          <a:p>
            <a:pPr marL="383540" indent="-383540"/>
            <a:r>
              <a:rPr lang="tr-TR" dirty="0"/>
              <a:t>1. ile 2. nesil ve 3. nesil arasında bulunan bağlantının önemi küçük çocukların gelişiminde kendini gösterir.</a:t>
            </a:r>
            <a:r>
              <a:rPr lang="tr-TR" dirty="0">
                <a:ea typeface="+mn-lt"/>
                <a:cs typeface="+mn-lt"/>
              </a:rPr>
              <a:t> Özellikle 0– 12 yaşları arasındaki çocuklar için büyüklerle birlikte olmak en önemli eğitim / sosyalizasyon ortamıdır. Çünkü çocuklar görerek ve model alarak davranışları ve tutumları öğrenirler.</a:t>
            </a:r>
          </a:p>
          <a:p>
            <a:pPr marL="383540" indent="-383540"/>
            <a:endParaRPr lang="tr-TR" dirty="0">
              <a:ea typeface="+mn-lt"/>
              <a:cs typeface="+mn-lt"/>
            </a:endParaRPr>
          </a:p>
          <a:p>
            <a:pPr marL="383540" indent="-383540"/>
            <a:r>
              <a:rPr lang="tr-TR" b="1" i="1" dirty="0">
                <a:ea typeface="+mn-lt"/>
                <a:cs typeface="+mn-lt"/>
              </a:rPr>
              <a:t>''Aktarımlar da değişiyor. Ve değişenler aktarılıyor. ''</a:t>
            </a:r>
          </a:p>
          <a:p>
            <a:pPr marL="383540" indent="-383540"/>
            <a:endParaRPr lang="tr-TR" dirty="0">
              <a:ea typeface="+mn-lt"/>
              <a:cs typeface="+mn-lt"/>
            </a:endParaRPr>
          </a:p>
          <a:p>
            <a:pPr marL="383540" indent="-383540"/>
            <a:endParaRPr lang="tr-TR" dirty="0">
              <a:ea typeface="+mn-lt"/>
              <a:cs typeface="+mn-lt"/>
            </a:endParaRPr>
          </a:p>
          <a:p>
            <a:pPr marL="383540" indent="-383540"/>
            <a:endParaRPr lang="tr-TR" b="1" i="1" u="sng" dirty="0">
              <a:ea typeface="+mn-lt"/>
              <a:cs typeface="+mn-lt"/>
            </a:endParaRPr>
          </a:p>
        </p:txBody>
      </p:sp>
    </p:spTree>
    <p:extLst>
      <p:ext uri="{BB962C8B-B14F-4D97-AF65-F5344CB8AC3E}">
        <p14:creationId xmlns:p14="http://schemas.microsoft.com/office/powerpoint/2010/main" val="3049113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F8B556C4-7E49-4C36-845D-FC58F507345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Resim 4" descr="dizüstü, bilgisayar, kişi, iç mekan içeren bir resim&#10;&#10;Çok yüksek güvenilirlikle oluşturulmuş açıklama">
            <a:extLst>
              <a:ext uri="{FF2B5EF4-FFF2-40B4-BE49-F238E27FC236}">
                <a16:creationId xmlns="" xmlns:a16="http://schemas.microsoft.com/office/drawing/2014/main" id="{FF8506DC-AA7A-477F-A454-378D582060DF}"/>
              </a:ext>
            </a:extLst>
          </p:cNvPr>
          <p:cNvPicPr>
            <a:picLocks noChangeAspect="1"/>
          </p:cNvPicPr>
          <p:nvPr/>
        </p:nvPicPr>
        <p:blipFill rotWithShape="1">
          <a:blip r:embed="rId2">
            <a:alphaModFix amt="35000"/>
          </a:blip>
          <a:srcRect t="2301" b="23196"/>
          <a:stretch/>
        </p:blipFill>
        <p:spPr>
          <a:xfrm>
            <a:off x="-1" y="-80201"/>
            <a:ext cx="12192001" cy="6857990"/>
          </a:xfrm>
          <a:prstGeom prst="rect">
            <a:avLst/>
          </a:prstGeom>
        </p:spPr>
      </p:pic>
      <p:sp>
        <p:nvSpPr>
          <p:cNvPr id="2" name="Başlık 1">
            <a:extLst>
              <a:ext uri="{FF2B5EF4-FFF2-40B4-BE49-F238E27FC236}">
                <a16:creationId xmlns="" xmlns:a16="http://schemas.microsoft.com/office/drawing/2014/main" id="{ECB4E18A-A8EA-4CD8-97B6-EBF72C4DD1FB}"/>
              </a:ext>
            </a:extLst>
          </p:cNvPr>
          <p:cNvSpPr>
            <a:spLocks noGrp="1"/>
          </p:cNvSpPr>
          <p:nvPr>
            <p:ph type="title"/>
          </p:nvPr>
        </p:nvSpPr>
        <p:spPr>
          <a:xfrm>
            <a:off x="1371600" y="685800"/>
            <a:ext cx="9601200" cy="1485900"/>
          </a:xfrm>
        </p:spPr>
        <p:txBody>
          <a:bodyPr>
            <a:normAutofit/>
          </a:bodyPr>
          <a:lstStyle/>
          <a:p>
            <a:pPr algn="ctr"/>
            <a:r>
              <a:rPr lang="tr-TR" sz="4000" b="1" dirty="0">
                <a:latin typeface="Georgia"/>
              </a:rPr>
              <a:t>KUŞAKLAR ARASI FARKLILIKLAR</a:t>
            </a:r>
            <a:endParaRPr lang="tr-TR" sz="4000" dirty="0"/>
          </a:p>
        </p:txBody>
      </p:sp>
      <p:sp>
        <p:nvSpPr>
          <p:cNvPr id="3" name="İçerik Yer Tutucusu 2">
            <a:extLst>
              <a:ext uri="{FF2B5EF4-FFF2-40B4-BE49-F238E27FC236}">
                <a16:creationId xmlns="" xmlns:a16="http://schemas.microsoft.com/office/drawing/2014/main" id="{B83D0A9E-3797-4991-893F-3499110373F2}"/>
              </a:ext>
            </a:extLst>
          </p:cNvPr>
          <p:cNvSpPr>
            <a:spLocks noGrp="1"/>
          </p:cNvSpPr>
          <p:nvPr>
            <p:ph idx="1"/>
          </p:nvPr>
        </p:nvSpPr>
        <p:spPr>
          <a:xfrm>
            <a:off x="276146" y="1932368"/>
            <a:ext cx="11780252" cy="4757820"/>
          </a:xfrm>
        </p:spPr>
        <p:txBody>
          <a:bodyPr vert="horz" lIns="91440" tIns="45720" rIns="91440" bIns="45720" rtlCol="0" anchor="t">
            <a:normAutofit/>
          </a:bodyPr>
          <a:lstStyle/>
          <a:p>
            <a:pPr marL="383540" indent="-383540"/>
            <a:r>
              <a:rPr lang="tr-TR" dirty="0">
                <a:ea typeface="+mn-lt"/>
                <a:cs typeface="+mn-lt"/>
              </a:rPr>
              <a:t>Kuşaklar arası farklılıklar bir bütün olarak kültürdeki değişimleri yansıtır. Örneğin 1970’lerde büyüyen çocuklar, 1990’larda büyüyen çocuklardan temel biçimde farklı bir kültürde büyümüşlerdir. Bu durum Çinli çocukların Amerikalı çocuklardan farklı bir kültürde büyümelerine benzer (</a:t>
            </a:r>
            <a:r>
              <a:rPr lang="tr-TR" dirty="0" err="1">
                <a:ea typeface="+mn-lt"/>
                <a:cs typeface="+mn-lt"/>
              </a:rPr>
              <a:t>Twenge</a:t>
            </a:r>
            <a:r>
              <a:rPr lang="tr-TR" dirty="0">
                <a:ea typeface="+mn-lt"/>
                <a:cs typeface="+mn-lt"/>
              </a:rPr>
              <a:t> 2009).</a:t>
            </a:r>
          </a:p>
          <a:p>
            <a:pPr marL="383540" indent="-383540"/>
            <a:r>
              <a:rPr lang="tr-TR" dirty="0">
                <a:ea typeface="+mn-lt"/>
                <a:cs typeface="+mn-lt"/>
              </a:rPr>
              <a:t>Bireylerin nasıl para harcadıkları, otoriteye ve örgütlere karşı tutumları; işten beklentileri ve işle ilgili olarak neye gereksinim duydukları; işle ilgili bu gereksinim ve beklentilerden ne umdukları; evlilik kurumuna ve aile sorumluluklarına karşı tutumları üyesi oldukları kuşakların özelliklerinin etkisi altındadır.</a:t>
            </a:r>
            <a:endParaRPr lang="tr-TR" dirty="0"/>
          </a:p>
          <a:p>
            <a:pPr marL="383540" indent="-383540"/>
            <a:r>
              <a:rPr lang="tr-TR" dirty="0"/>
              <a:t>Yine örnek verecek olursak şu an ki yaşlı bireylerin torunlarıyla fikir alış verişine girdiklerinde ki tutarsızlık </a:t>
            </a:r>
            <a:r>
              <a:rPr lang="tr-TR" dirty="0" err="1"/>
              <a:t>lar</a:t>
            </a:r>
            <a:r>
              <a:rPr lang="tr-TR" dirty="0"/>
              <a:t> da </a:t>
            </a:r>
            <a:r>
              <a:rPr lang="tr-TR" dirty="0" err="1"/>
              <a:t>da</a:t>
            </a:r>
            <a:r>
              <a:rPr lang="tr-TR" dirty="0"/>
              <a:t> görüldüğü üzere aynı kültür ve coğrafyada yaşayıp farklı inanışlara, düşüncelere sahip oldukları bariz ortadadır.</a:t>
            </a:r>
          </a:p>
          <a:p>
            <a:pPr marL="383540" indent="-383540"/>
            <a:endParaRPr lang="tr-TR" dirty="0"/>
          </a:p>
          <a:p>
            <a:pPr marL="383540" indent="-383540"/>
            <a:endParaRPr lang="tr-TR" dirty="0"/>
          </a:p>
        </p:txBody>
      </p:sp>
    </p:spTree>
    <p:extLst>
      <p:ext uri="{BB962C8B-B14F-4D97-AF65-F5344CB8AC3E}">
        <p14:creationId xmlns:p14="http://schemas.microsoft.com/office/powerpoint/2010/main" val="80477392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BE23CC66-C7E2-43E8-A95F-EB831D56F602}"/>
              </a:ext>
            </a:extLst>
          </p:cNvPr>
          <p:cNvSpPr>
            <a:spLocks noGrp="1"/>
          </p:cNvSpPr>
          <p:nvPr>
            <p:ph type="title"/>
          </p:nvPr>
        </p:nvSpPr>
        <p:spPr>
          <a:xfrm>
            <a:off x="1301262" y="839748"/>
            <a:ext cx="9601200" cy="778037"/>
          </a:xfrm>
        </p:spPr>
        <p:txBody>
          <a:bodyPr/>
          <a:lstStyle/>
          <a:p>
            <a:pPr algn="ctr"/>
            <a:r>
              <a:rPr lang="tr-TR" b="1" dirty="0">
                <a:solidFill>
                  <a:srgbClr val="FF0000"/>
                </a:solidFill>
                <a:latin typeface="Georgia"/>
              </a:rPr>
              <a:t>Kuşaklar Arası Çatışma</a:t>
            </a:r>
            <a:endParaRPr lang="tr-TR" dirty="0"/>
          </a:p>
        </p:txBody>
      </p:sp>
      <p:sp>
        <p:nvSpPr>
          <p:cNvPr id="3" name="İçerik Yer Tutucusu 2">
            <a:extLst>
              <a:ext uri="{FF2B5EF4-FFF2-40B4-BE49-F238E27FC236}">
                <a16:creationId xmlns="" xmlns:a16="http://schemas.microsoft.com/office/drawing/2014/main" id="{1999F124-AA1F-4D95-A34D-150960D12C7C}"/>
              </a:ext>
            </a:extLst>
          </p:cNvPr>
          <p:cNvSpPr>
            <a:spLocks noGrp="1"/>
          </p:cNvSpPr>
          <p:nvPr>
            <p:ph idx="1"/>
          </p:nvPr>
        </p:nvSpPr>
        <p:spPr>
          <a:xfrm>
            <a:off x="1437515" y="1818847"/>
            <a:ext cx="9601200" cy="4300267"/>
          </a:xfrm>
        </p:spPr>
        <p:txBody>
          <a:bodyPr vert="horz" lIns="91440" tIns="45720" rIns="91440" bIns="45720" rtlCol="0" anchor="t">
            <a:normAutofit/>
          </a:bodyPr>
          <a:lstStyle/>
          <a:p>
            <a:pPr marL="383540" indent="-383540"/>
            <a:r>
              <a:rPr lang="tr-TR" dirty="0">
                <a:ea typeface="+mn-lt"/>
                <a:cs typeface="+mn-lt"/>
              </a:rPr>
              <a:t>Çocukların yetişkinliğe geçişte, yani ergenlik döneminde, ergenin çözmesi gereken en önemli sorunlardan birisi, bilinç dışındaki ana-baba kavramlarında yapmak zorunda olduğu değişikliklerdir. </a:t>
            </a:r>
            <a:endParaRPr lang="tr-TR" dirty="0"/>
          </a:p>
        </p:txBody>
      </p:sp>
    </p:spTree>
    <p:extLst>
      <p:ext uri="{BB962C8B-B14F-4D97-AF65-F5344CB8AC3E}">
        <p14:creationId xmlns:p14="http://schemas.microsoft.com/office/powerpoint/2010/main" val="2207299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6" name="Group 28">
            <a:extLst>
              <a:ext uri="{FF2B5EF4-FFF2-40B4-BE49-F238E27FC236}">
                <a16:creationId xmlns="" xmlns:a16="http://schemas.microsoft.com/office/drawing/2014/main" id="{449BC34D-9C23-4D6D-8213-1F471AF85B3F}"/>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752858" y="744469"/>
            <a:ext cx="10674117" cy="5349671"/>
            <a:chOff x="752858" y="744469"/>
            <a:chExt cx="10674117" cy="5349671"/>
          </a:xfrm>
        </p:grpSpPr>
        <p:sp>
          <p:nvSpPr>
            <p:cNvPr id="30" name="Freeform 6">
              <a:extLst>
                <a:ext uri="{FF2B5EF4-FFF2-40B4-BE49-F238E27FC236}">
                  <a16:creationId xmlns="" xmlns:a16="http://schemas.microsoft.com/office/drawing/2014/main" id="{FA0F5D6C-5025-4D7E-82DD-C2C6FDA1E759}"/>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31" name="Freeform 6">
              <a:extLst>
                <a:ext uri="{FF2B5EF4-FFF2-40B4-BE49-F238E27FC236}">
                  <a16:creationId xmlns="" xmlns:a16="http://schemas.microsoft.com/office/drawing/2014/main" id="{E2AF2C17-4AB4-4402-B84B-129EF95D161C}"/>
                </a:ext>
                <a:ext uri="{C183D7F6-B498-43B3-948B-1728B52AA6E4}">
                  <adec:decorative xmlns="" xmlns:adec="http://schemas.microsoft.com/office/drawing/2017/decorative" val="1"/>
                </a:ext>
              </a:extLst>
            </p:cNvPr>
            <p:cNvSpPr/>
            <p:nvPr>
              <p:extLst>
                <p:ext uri="{386F3935-93C4-4BCD-93E2-E3B085C9AB24}">
                  <p16:designElem xmlns=""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27" name="Rectangle 32">
            <a:extLst>
              <a:ext uri="{FF2B5EF4-FFF2-40B4-BE49-F238E27FC236}">
                <a16:creationId xmlns="" xmlns:a16="http://schemas.microsoft.com/office/drawing/2014/main" id="{1E954AF0-B5CC-4A16-ACDA-675B5694F2C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6">
            <a:extLst>
              <a:ext uri="{FF2B5EF4-FFF2-40B4-BE49-F238E27FC236}">
                <a16:creationId xmlns="" xmlns:a16="http://schemas.microsoft.com/office/drawing/2014/main" id="{325322DD-3792-4947-A96A-1B6D9D78696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flipH="1" flipV="1">
            <a:off x="7983434" y="640080"/>
            <a:ext cx="2296028" cy="367498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2" name="Başlık 1">
            <a:extLst>
              <a:ext uri="{FF2B5EF4-FFF2-40B4-BE49-F238E27FC236}">
                <a16:creationId xmlns="" xmlns:a16="http://schemas.microsoft.com/office/drawing/2014/main" id="{50D6D2A5-C060-4C96-9789-BA23F26D74D9}"/>
              </a:ext>
            </a:extLst>
          </p:cNvPr>
          <p:cNvSpPr>
            <a:spLocks noGrp="1"/>
          </p:cNvSpPr>
          <p:nvPr>
            <p:ph type="title"/>
          </p:nvPr>
        </p:nvSpPr>
        <p:spPr>
          <a:xfrm>
            <a:off x="8569666" y="1314922"/>
            <a:ext cx="3176246" cy="3000139"/>
          </a:xfrm>
        </p:spPr>
        <p:txBody>
          <a:bodyPr vert="horz" lIns="91440" tIns="45720" rIns="91440" bIns="45720" rtlCol="0" anchor="b">
            <a:normAutofit/>
          </a:bodyPr>
          <a:lstStyle/>
          <a:p>
            <a:r>
              <a:rPr lang="en-US" sz="3400" cap="all" dirty="0" err="1">
                <a:latin typeface="Calibri" panose="020F0502020204030204" pitchFamily="34" charset="0"/>
              </a:rPr>
              <a:t>Kuşaklar</a:t>
            </a:r>
            <a:r>
              <a:rPr lang="en-US" sz="3400" cap="all" dirty="0">
                <a:latin typeface="Calibri" panose="020F0502020204030204" pitchFamily="34" charset="0"/>
              </a:rPr>
              <a:t> </a:t>
            </a:r>
            <a:r>
              <a:rPr lang="en-US" sz="3400" cap="all" dirty="0" smtClean="0">
                <a:latin typeface="Calibri" panose="020F0502020204030204" pitchFamily="34" charset="0"/>
              </a:rPr>
              <a:t>Aras</a:t>
            </a:r>
            <a:r>
              <a:rPr lang="tr-TR" sz="3400" cap="all" dirty="0" smtClean="0">
                <a:latin typeface="Calibri" panose="020F0502020204030204" pitchFamily="34" charset="0"/>
              </a:rPr>
              <a:t>I</a:t>
            </a:r>
            <a:r>
              <a:rPr lang="en-US" sz="3400" cap="all" dirty="0" smtClean="0">
                <a:latin typeface="Calibri" panose="020F0502020204030204" pitchFamily="34" charset="0"/>
              </a:rPr>
              <a:t> İl</a:t>
            </a:r>
            <a:r>
              <a:rPr lang="tr-TR" sz="3400" cap="all" dirty="0" smtClean="0">
                <a:latin typeface="Calibri" panose="020F0502020204030204" pitchFamily="34" charset="0"/>
              </a:rPr>
              <a:t>İŞKİLERİ</a:t>
            </a:r>
            <a:r>
              <a:rPr lang="en-US" sz="3400" cap="all" dirty="0" smtClean="0">
                <a:latin typeface="Calibri" panose="020F0502020204030204" pitchFamily="34" charset="0"/>
              </a:rPr>
              <a:t> </a:t>
            </a:r>
            <a:r>
              <a:rPr lang="tr-TR" sz="3400" cap="all" dirty="0" smtClean="0">
                <a:latin typeface="Calibri" panose="020F0502020204030204" pitchFamily="34" charset="0"/>
              </a:rPr>
              <a:t>GELİŞTİRME</a:t>
            </a:r>
            <a:r>
              <a:rPr lang="en-US" sz="3400" cap="all" dirty="0" smtClean="0">
                <a:latin typeface="Calibri" panose="020F0502020204030204" pitchFamily="34" charset="0"/>
              </a:rPr>
              <a:t> </a:t>
            </a:r>
            <a:r>
              <a:rPr lang="en-US" sz="3400" cap="all" dirty="0" err="1" smtClean="0">
                <a:latin typeface="Calibri" panose="020F0502020204030204" pitchFamily="34" charset="0"/>
              </a:rPr>
              <a:t>Uygulamalar</a:t>
            </a:r>
            <a:r>
              <a:rPr lang="tr-TR" sz="3400" cap="all" dirty="0" smtClean="0">
                <a:latin typeface="Calibri" panose="020F0502020204030204" pitchFamily="34" charset="0"/>
              </a:rPr>
              <a:t>I</a:t>
            </a:r>
            <a:endParaRPr lang="en-US" sz="3400" cap="all" dirty="0">
              <a:latin typeface="Calibri" panose="020F0502020204030204" pitchFamily="34" charset="0"/>
            </a:endParaRPr>
          </a:p>
        </p:txBody>
      </p:sp>
      <p:sp>
        <p:nvSpPr>
          <p:cNvPr id="3" name="İçerik Yer Tutucusu 2"/>
          <p:cNvSpPr>
            <a:spLocks noGrp="1"/>
          </p:cNvSpPr>
          <p:nvPr>
            <p:ph idx="1"/>
          </p:nvPr>
        </p:nvSpPr>
        <p:spPr>
          <a:xfrm>
            <a:off x="1371600" y="3997568"/>
            <a:ext cx="4724400" cy="1869831"/>
          </a:xfrm>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72190099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6B96A813-E099-43C5-A9F3-6CC847F73AAF}"/>
              </a:ext>
            </a:extLst>
          </p:cNvPr>
          <p:cNvSpPr>
            <a:spLocks noGrp="1"/>
          </p:cNvSpPr>
          <p:nvPr>
            <p:ph idx="1"/>
          </p:nvPr>
        </p:nvSpPr>
        <p:spPr>
          <a:xfrm>
            <a:off x="994883" y="633046"/>
            <a:ext cx="11021271" cy="5485948"/>
          </a:xfrm>
        </p:spPr>
        <p:txBody>
          <a:bodyPr vert="horz" lIns="91440" tIns="45720" rIns="91440" bIns="45720" rtlCol="0" anchor="t">
            <a:normAutofit/>
          </a:bodyPr>
          <a:lstStyle/>
          <a:p>
            <a:pPr marL="383540" indent="-383540"/>
            <a:r>
              <a:rPr lang="tr-TR" dirty="0">
                <a:ea typeface="+mn-lt"/>
                <a:cs typeface="+mn-lt"/>
              </a:rPr>
              <a:t>Aile Sosyal Politikalar Bakanlığı'nın önderliğinde çok fazla proje görülmektedir bunların çoğu ''Gönül Elçileri Projesi'' adı altında eğitim ve bilgilendirme amaçlıdır.</a:t>
            </a:r>
          </a:p>
          <a:p>
            <a:pPr marL="383540" indent="-383540"/>
            <a:r>
              <a:rPr lang="tr-TR" dirty="0">
                <a:ea typeface="+mn-lt"/>
                <a:cs typeface="+mn-lt"/>
              </a:rPr>
              <a:t>‘</a:t>
            </a:r>
            <a:r>
              <a:rPr lang="tr-TR" dirty="0" err="1">
                <a:ea typeface="+mn-lt"/>
                <a:cs typeface="+mn-lt"/>
              </a:rPr>
              <a:t>Toys</a:t>
            </a:r>
            <a:r>
              <a:rPr lang="tr-TR" dirty="0">
                <a:ea typeface="+mn-lt"/>
                <a:cs typeface="+mn-lt"/>
              </a:rPr>
              <a:t> of My </a:t>
            </a:r>
            <a:r>
              <a:rPr lang="tr-TR" dirty="0" err="1">
                <a:ea typeface="+mn-lt"/>
                <a:cs typeface="+mn-lt"/>
              </a:rPr>
              <a:t>Grandparents</a:t>
            </a:r>
            <a:r>
              <a:rPr lang="tr-TR" dirty="0">
                <a:ea typeface="+mn-lt"/>
                <a:cs typeface="+mn-lt"/>
              </a:rPr>
              <a:t>’ , ‘</a:t>
            </a:r>
            <a:r>
              <a:rPr lang="tr-TR" dirty="0" err="1">
                <a:ea typeface="+mn-lt"/>
                <a:cs typeface="+mn-lt"/>
              </a:rPr>
              <a:t>Senior’s</a:t>
            </a:r>
            <a:r>
              <a:rPr lang="tr-TR" dirty="0">
                <a:ea typeface="+mn-lt"/>
                <a:cs typeface="+mn-lt"/>
              </a:rPr>
              <a:t> Integration </a:t>
            </a:r>
            <a:r>
              <a:rPr lang="tr-TR" dirty="0" err="1">
                <a:ea typeface="+mn-lt"/>
                <a:cs typeface="+mn-lt"/>
              </a:rPr>
              <a:t>through</a:t>
            </a:r>
            <a:r>
              <a:rPr lang="tr-TR" dirty="0">
                <a:ea typeface="+mn-lt"/>
                <a:cs typeface="+mn-lt"/>
              </a:rPr>
              <a:t> </a:t>
            </a:r>
            <a:r>
              <a:rPr lang="tr-TR" dirty="0" err="1">
                <a:ea typeface="+mn-lt"/>
                <a:cs typeface="+mn-lt"/>
              </a:rPr>
              <a:t>Education</a:t>
            </a:r>
            <a:r>
              <a:rPr lang="tr-TR" dirty="0">
                <a:ea typeface="+mn-lt"/>
                <a:cs typeface="+mn-lt"/>
              </a:rPr>
              <a:t>’,‘SMILE projesi’ Avrupa Birliği katılımcı ülkeleri ile ortak projeler yapılmaktadır. Bunların çoğu, yetişkin eğitimi veya hayat boyu öğrenme programı kapsamında uygulanmaktadır.</a:t>
            </a:r>
          </a:p>
          <a:p>
            <a:pPr marL="383540" indent="-383540"/>
            <a:r>
              <a:rPr lang="tr-TR" dirty="0">
                <a:ea typeface="+mn-lt"/>
                <a:cs typeface="+mn-lt"/>
              </a:rPr>
              <a:t>‘Yaşlılar Gençler El Ele' programı kapsamında, 2013 yılı. Bu proje kapsamında Ankara’da yaşlılar, onların 1965 yılında mezun oldukları liseyi ziyaret ederek genç öğrenciler ile sohbet etmişlerdir </a:t>
            </a:r>
          </a:p>
          <a:p>
            <a:pPr marL="383540" indent="-383540"/>
            <a:r>
              <a:rPr lang="tr-TR" dirty="0">
                <a:ea typeface="+mn-lt"/>
                <a:cs typeface="+mn-lt"/>
              </a:rPr>
              <a:t>Bölgesel kültür özelliklerinden faydalanılan uygulamalar görülmektedir. Örneğin Bursa’da Karagöz ile ilgili etkinlikler düzenli olarak yapılmaktadır. Mardin’de çocuk oyunları şenliği (2014 yılı) ve Bayburt’ta bölgeye özgü şiirler ve türküler ile geleneklerin aktarılması (2014 yılı) planlanmıştır.</a:t>
            </a:r>
          </a:p>
          <a:p>
            <a:pPr marL="383540" indent="-383540"/>
            <a:r>
              <a:rPr lang="tr-TR" dirty="0">
                <a:ea typeface="+mn-lt"/>
                <a:cs typeface="+mn-lt"/>
              </a:rPr>
              <a:t>Okuryazarlık konusunda zayıf olan yaşlılar için eğitim kampanyası oluşturularak kuşaklararası ilişkiler sağlanmıştır (Mersin Mezitli Belediyesi, 2010-2011 yılı).</a:t>
            </a:r>
          </a:p>
          <a:p>
            <a:pPr marL="383540" indent="-383540"/>
            <a:r>
              <a:rPr lang="tr-TR" dirty="0">
                <a:ea typeface="+mn-lt"/>
                <a:cs typeface="+mn-lt"/>
              </a:rPr>
              <a:t>‘Altın Yıllar Yaşam Merkezi’ (Çanakkale Belediyesi, 2013 yılı), ‘Dede-Torun Merkezi’ (İstanbul Esenler Belediyesi, 2014 yılı) ve ‘Yaşlılar ve Gençler Evi’ (Karadeniz Ereğli Belediyesi, 2014 yılı) gibi uygulamalarda farklı kuşakların bir arada bulunmasını sağlayan ortak bir merkez bulunmaktadır.</a:t>
            </a:r>
          </a:p>
          <a:p>
            <a:pPr marL="383540" indent="-383540"/>
            <a:endParaRPr lang="tr-TR" dirty="0"/>
          </a:p>
        </p:txBody>
      </p:sp>
    </p:spTree>
    <p:extLst>
      <p:ext uri="{BB962C8B-B14F-4D97-AF65-F5344CB8AC3E}">
        <p14:creationId xmlns:p14="http://schemas.microsoft.com/office/powerpoint/2010/main" val="372186548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TF00001241</Template>
  <TotalTime>6</TotalTime>
  <Words>308</Words>
  <Application>Microsoft Office PowerPoint</Application>
  <PresentationFormat>Özel</PresentationFormat>
  <Paragraphs>41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Crop</vt:lpstr>
      <vt:lpstr>Kuşaklar arasI İlİşkİler </vt:lpstr>
      <vt:lpstr>Kuşak nedir? </vt:lpstr>
      <vt:lpstr>Kuşaklar Arası Dayanışma</vt:lpstr>
      <vt:lpstr>Kuşaklar Arası Dayanışmanın Boyutları </vt:lpstr>
      <vt:lpstr>Kuşaklar Arası Aktarım</vt:lpstr>
      <vt:lpstr>KUŞAKLAR ARASI FARKLILIKLAR</vt:lpstr>
      <vt:lpstr>Kuşaklar Arası Çatışma</vt:lpstr>
      <vt:lpstr>Kuşaklar ArasI İlİŞKİLERİ GELİŞTİRME UygulamalarI</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Toshıba</cp:lastModifiedBy>
  <cp:revision>459</cp:revision>
  <dcterms:created xsi:type="dcterms:W3CDTF">2020-03-01T16:25:22Z</dcterms:created>
  <dcterms:modified xsi:type="dcterms:W3CDTF">2020-04-01T10:15:24Z</dcterms:modified>
</cp:coreProperties>
</file>