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4" r:id="rId8"/>
    <p:sldId id="265" r:id="rId9"/>
    <p:sldId id="266" r:id="rId10"/>
    <p:sldId id="267" r:id="rId11"/>
    <p:sldId id="268"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7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9D7C55-27B2-4D22-86F9-825A8AC35BEF}" type="datetimeFigureOut">
              <a:rPr lang="tr-TR" smtClean="0"/>
              <a:t>23.11.2017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82217C-4097-4B80-9529-72875CF3B952}" type="slidenum">
              <a:rPr lang="tr-TR" smtClean="0"/>
              <a:t>‹#›</a:t>
            </a:fld>
            <a:endParaRPr lang="tr-TR"/>
          </a:p>
        </p:txBody>
      </p:sp>
    </p:spTree>
    <p:extLst>
      <p:ext uri="{BB962C8B-B14F-4D97-AF65-F5344CB8AC3E}">
        <p14:creationId xmlns:p14="http://schemas.microsoft.com/office/powerpoint/2010/main" val="3803131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10E023A-DA05-453C-BD82-2A1F10C51F03}" type="slidenum">
              <a:rPr lang="tr-TR" smtClean="0"/>
              <a:pPr/>
              <a:t>12</a:t>
            </a:fld>
            <a:endParaRPr lang="tr-TR"/>
          </a:p>
        </p:txBody>
      </p:sp>
    </p:spTree>
    <p:extLst>
      <p:ext uri="{BB962C8B-B14F-4D97-AF65-F5344CB8AC3E}">
        <p14:creationId xmlns:p14="http://schemas.microsoft.com/office/powerpoint/2010/main" val="25226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856D1B3-295E-41F8-9F0B-5826B7F99B47}"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95196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56D1B3-295E-41F8-9F0B-5826B7F99B47}"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217138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56D1B3-295E-41F8-9F0B-5826B7F99B47}"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2128683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56D1B3-295E-41F8-9F0B-5826B7F99B47}"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3521914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856D1B3-295E-41F8-9F0B-5826B7F99B47}"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566007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856D1B3-295E-41F8-9F0B-5826B7F99B47}"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1969390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856D1B3-295E-41F8-9F0B-5826B7F99B47}" type="datetimeFigureOut">
              <a:rPr lang="tr-TR" smtClean="0"/>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653739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856D1B3-295E-41F8-9F0B-5826B7F99B47}" type="datetimeFigureOut">
              <a:rPr lang="tr-TR" smtClean="0"/>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1122792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856D1B3-295E-41F8-9F0B-5826B7F99B47}" type="datetimeFigureOut">
              <a:rPr lang="tr-TR" smtClean="0"/>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1870862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856D1B3-295E-41F8-9F0B-5826B7F99B47}"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2608399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856D1B3-295E-41F8-9F0B-5826B7F99B47}"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B98CE5-7E8A-4F79-9D96-3BF560978B0B}" type="slidenum">
              <a:rPr lang="tr-TR" smtClean="0"/>
              <a:t>‹#›</a:t>
            </a:fld>
            <a:endParaRPr lang="tr-TR"/>
          </a:p>
        </p:txBody>
      </p:sp>
    </p:spTree>
    <p:extLst>
      <p:ext uri="{BB962C8B-B14F-4D97-AF65-F5344CB8AC3E}">
        <p14:creationId xmlns:p14="http://schemas.microsoft.com/office/powerpoint/2010/main" val="263360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56D1B3-295E-41F8-9F0B-5826B7F99B47}" type="datetimeFigureOut">
              <a:rPr lang="tr-TR" smtClean="0"/>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98CE5-7E8A-4F79-9D96-3BF560978B0B}" type="slidenum">
              <a:rPr lang="tr-TR" smtClean="0"/>
              <a:t>‹#›</a:t>
            </a:fld>
            <a:endParaRPr lang="tr-TR"/>
          </a:p>
        </p:txBody>
      </p:sp>
    </p:spTree>
    <p:extLst>
      <p:ext uri="{BB962C8B-B14F-4D97-AF65-F5344CB8AC3E}">
        <p14:creationId xmlns:p14="http://schemas.microsoft.com/office/powerpoint/2010/main" val="2773273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2596" y="214290"/>
            <a:ext cx="8305800" cy="785818"/>
          </a:xfrm>
        </p:spPr>
        <p:txBody>
          <a:bodyPr>
            <a:normAutofit fontScale="90000"/>
          </a:bodyPr>
          <a:lstStyle/>
          <a:p>
            <a:pPr algn="ctr"/>
            <a:r>
              <a:rPr lang="en-US" sz="3600" b="1" dirty="0">
                <a:solidFill>
                  <a:srgbClr val="FF0000"/>
                </a:solidFill>
                <a:latin typeface="Comic Sans MS" pitchFamily="66" charset="0"/>
              </a:rPr>
              <a:t>9 - HEALTH EFFECTIVE TOXICOLOGICAL HAZARDS</a:t>
            </a:r>
            <a:endParaRPr lang="tr-TR" sz="3600" b="1" dirty="0">
              <a:solidFill>
                <a:srgbClr val="FF0000"/>
              </a:solidFill>
              <a:latin typeface="Comic Sans MS" pitchFamily="66" charset="0"/>
            </a:endParaRPr>
          </a:p>
        </p:txBody>
      </p:sp>
      <p:sp>
        <p:nvSpPr>
          <p:cNvPr id="5" name="4 Dikdörtgen"/>
          <p:cNvSpPr/>
          <p:nvPr/>
        </p:nvSpPr>
        <p:spPr>
          <a:xfrm>
            <a:off x="1435261" y="1273215"/>
            <a:ext cx="8804143" cy="3046988"/>
          </a:xfrm>
          <a:prstGeom prst="rect">
            <a:avLst/>
          </a:prstGeom>
        </p:spPr>
        <p:txBody>
          <a:bodyPr wrap="square">
            <a:spAutoFit/>
          </a:bodyPr>
          <a:lstStyle/>
          <a:p>
            <a:r>
              <a:rPr lang="en-US" sz="2400" b="1" dirty="0">
                <a:solidFill>
                  <a:srgbClr val="FF0000"/>
                </a:solidFill>
                <a:latin typeface="Comic Sans MS" pitchFamily="66" charset="0"/>
              </a:rPr>
              <a:t>General Toxicology of Chemical Substances</a:t>
            </a:r>
          </a:p>
          <a:p>
            <a:endParaRPr lang="tr-TR" sz="2400" b="1" dirty="0">
              <a:latin typeface="Comic Sans MS" pitchFamily="66" charset="0"/>
            </a:endParaRPr>
          </a:p>
          <a:p>
            <a:r>
              <a:rPr lang="en-US" sz="2400" b="1" dirty="0">
                <a:latin typeface="Comic Sans MS" pitchFamily="66" charset="0"/>
              </a:rPr>
              <a:t>The general definition of toxicology is very important in terms of the harmful effects of chemical substances on our bodies and protection measures.</a:t>
            </a:r>
          </a:p>
          <a:p>
            <a:r>
              <a:rPr lang="en-US" sz="2400" b="1" dirty="0">
                <a:solidFill>
                  <a:srgbClr val="7030A0"/>
                </a:solidFill>
                <a:latin typeface="Comic Sans MS" pitchFamily="66" charset="0"/>
              </a:rPr>
              <a:t>Toxicity is a biological definition, which means that a chemical compound or element has the effect of disrupting normal functions in a biological system.</a:t>
            </a:r>
            <a:endParaRPr lang="tr-TR" sz="2400" b="1" dirty="0">
              <a:solidFill>
                <a:srgbClr val="7030A0"/>
              </a:solidFill>
              <a:latin typeface="Comic Sans MS" pitchFamily="66" charset="0"/>
            </a:endParaRPr>
          </a:p>
        </p:txBody>
      </p:sp>
    </p:spTree>
    <p:extLst>
      <p:ext uri="{BB962C8B-B14F-4D97-AF65-F5344CB8AC3E}">
        <p14:creationId xmlns:p14="http://schemas.microsoft.com/office/powerpoint/2010/main" val="2798264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Documents and Settings\Teknik\Belgelerim\Taramalarım\2010-10 (Eki)\tara006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4826" y="476251"/>
            <a:ext cx="8569325" cy="2232025"/>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3" name="Dikdörtgen 2"/>
          <p:cNvSpPr/>
          <p:nvPr/>
        </p:nvSpPr>
        <p:spPr>
          <a:xfrm>
            <a:off x="1774826" y="3140968"/>
            <a:ext cx="8569325" cy="3046988"/>
          </a:xfrm>
          <a:prstGeom prst="rect">
            <a:avLst/>
          </a:prstGeom>
        </p:spPr>
        <p:txBody>
          <a:bodyPr wrap="square">
            <a:spAutoFit/>
          </a:bodyPr>
          <a:lstStyle/>
          <a:p>
            <a:r>
              <a:rPr lang="en-US" sz="2400" b="1" dirty="0">
                <a:latin typeface="Comic Sans MS" panose="030F0702030302020204" pitchFamily="66" charset="0"/>
              </a:rPr>
              <a:t>By the action of enzymes, each compound does not turn into less toxic compounds. For example: Methanol is first oxidized to formaldehyde, which is more toxic. Formaldehyde also reacts with cellular proteins, causing blindness, cramps and contractions and </a:t>
            </a:r>
            <a:r>
              <a:rPr lang="tr-TR" sz="2400" b="1" dirty="0" err="1">
                <a:latin typeface="Comic Sans MS" panose="030F0702030302020204" pitchFamily="66" charset="0"/>
              </a:rPr>
              <a:t>respiratory</a:t>
            </a:r>
            <a:r>
              <a:rPr lang="tr-TR" sz="2400" b="1" dirty="0">
                <a:latin typeface="Comic Sans MS" panose="030F0702030302020204" pitchFamily="66" charset="0"/>
              </a:rPr>
              <a:t>-</a:t>
            </a:r>
            <a:r>
              <a:rPr lang="en-US" sz="2400" b="1" dirty="0">
                <a:latin typeface="Comic Sans MS" panose="030F0702030302020204" pitchFamily="66" charset="0"/>
              </a:rPr>
              <a:t>d</a:t>
            </a:r>
            <a:r>
              <a:rPr lang="tr-TR" sz="2400" b="1" dirty="0" err="1">
                <a:latin typeface="Comic Sans MS" panose="030F0702030302020204" pitchFamily="66" charset="0"/>
              </a:rPr>
              <a:t>ifficulties</a:t>
            </a:r>
            <a:r>
              <a:rPr lang="en-US" sz="2400" b="1" dirty="0">
                <a:latin typeface="Comic Sans MS" panose="030F0702030302020204" pitchFamily="66" charset="0"/>
              </a:rPr>
              <a:t> resulting </a:t>
            </a:r>
            <a:r>
              <a:rPr lang="tr-TR" sz="2400" b="1" dirty="0" err="1">
                <a:latin typeface="Comic Sans MS" panose="030F0702030302020204" pitchFamily="66" charset="0"/>
              </a:rPr>
              <a:t>to</a:t>
            </a:r>
            <a:r>
              <a:rPr lang="tr-TR" sz="2400" b="1" dirty="0">
                <a:latin typeface="Comic Sans MS" panose="030F0702030302020204" pitchFamily="66" charset="0"/>
              </a:rPr>
              <a:t> </a:t>
            </a:r>
            <a:r>
              <a:rPr lang="tr-TR" sz="2400" b="1" dirty="0" err="1">
                <a:latin typeface="Comic Sans MS" panose="030F0702030302020204" pitchFamily="66" charset="0"/>
              </a:rPr>
              <a:t>cause</a:t>
            </a:r>
            <a:r>
              <a:rPr lang="en-US" sz="2400" b="1" dirty="0">
                <a:latin typeface="Comic Sans MS" panose="030F0702030302020204" pitchFamily="66" charset="0"/>
              </a:rPr>
              <a:t> death.</a:t>
            </a:r>
            <a:endParaRPr lang="tr-TR" sz="2400" b="1" dirty="0">
              <a:latin typeface="Comic Sans MS" panose="030F0702030302020204" pitchFamily="66" charset="0"/>
            </a:endParaRPr>
          </a:p>
          <a:p>
            <a:endParaRPr lang="en-US" sz="2400" b="1" dirty="0">
              <a:latin typeface="Comic Sans MS" panose="030F0702030302020204" pitchFamily="66" charset="0"/>
            </a:endParaRPr>
          </a:p>
          <a:p>
            <a:r>
              <a:rPr lang="en-US" sz="2400" b="1" dirty="0">
                <a:latin typeface="Comic Sans MS" panose="030F0702030302020204" pitchFamily="66" charset="0"/>
              </a:rPr>
              <a:t>CH3OH → HCOH (at liver enzyme catalysis)</a:t>
            </a:r>
            <a:endParaRPr lang="tr-TR" sz="2400" b="1" dirty="0">
              <a:latin typeface="Comic Sans MS" panose="030F0702030302020204" pitchFamily="66" charset="0"/>
            </a:endParaRPr>
          </a:p>
        </p:txBody>
      </p:sp>
    </p:spTree>
    <p:extLst>
      <p:ext uri="{BB962C8B-B14F-4D97-AF65-F5344CB8AC3E}">
        <p14:creationId xmlns:p14="http://schemas.microsoft.com/office/powerpoint/2010/main" val="1725636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04646" y="937846"/>
            <a:ext cx="7835770" cy="5664740"/>
          </a:xfrm>
          <a:prstGeom prst="rect">
            <a:avLst/>
          </a:prstGeom>
        </p:spPr>
        <p:txBody>
          <a:bodyPr wrap="square">
            <a:spAutoFit/>
          </a:bodyPr>
          <a:lstStyle/>
          <a:p>
            <a:pPr marL="457200" indent="-457200">
              <a:buFont typeface="Wingdings" panose="05000000000000000000" pitchFamily="2" charset="2"/>
              <a:buChar char="Ø"/>
            </a:pPr>
            <a:r>
              <a:rPr lang="en-US" sz="2800" b="1" dirty="0">
                <a:latin typeface="Comic Sans MS" panose="030F0702030302020204" pitchFamily="66" charset="0"/>
              </a:rPr>
              <a:t>The same enzymes deactivate the </a:t>
            </a:r>
            <a:r>
              <a:rPr lang="en-US" sz="2800" b="1" dirty="0">
                <a:solidFill>
                  <a:srgbClr val="FF0000"/>
                </a:solidFill>
                <a:latin typeface="Comic Sans MS" panose="030F0702030302020204" pitchFamily="66" charset="0"/>
              </a:rPr>
              <a:t>male hormone</a:t>
            </a:r>
            <a:r>
              <a:rPr lang="tr-TR" sz="2800" b="1" dirty="0">
                <a:solidFill>
                  <a:srgbClr val="FF0000"/>
                </a:solidFill>
                <a:latin typeface="Comic Sans MS" panose="030F0702030302020204" pitchFamily="66" charset="0"/>
              </a:rPr>
              <a:t> (</a:t>
            </a:r>
            <a:r>
              <a:rPr lang="en-US" sz="2800" b="1" dirty="0">
                <a:solidFill>
                  <a:srgbClr val="FF0000"/>
                </a:solidFill>
                <a:latin typeface="Comic Sans MS" panose="030F0702030302020204" pitchFamily="66" charset="0"/>
              </a:rPr>
              <a:t>teste</a:t>
            </a:r>
            <a:r>
              <a:rPr lang="tr-TR" sz="2800" b="1" dirty="0" err="1">
                <a:solidFill>
                  <a:srgbClr val="FF0000"/>
                </a:solidFill>
                <a:latin typeface="Comic Sans MS" panose="030F0702030302020204" pitchFamily="66" charset="0"/>
              </a:rPr>
              <a:t>rone</a:t>
            </a:r>
            <a:r>
              <a:rPr lang="tr-TR" sz="2800" b="1" dirty="0">
                <a:solidFill>
                  <a:srgbClr val="FF0000"/>
                </a:solidFill>
                <a:latin typeface="Comic Sans MS" panose="030F0702030302020204" pitchFamily="66" charset="0"/>
              </a:rPr>
              <a:t>)</a:t>
            </a:r>
            <a:r>
              <a:rPr lang="en-US" sz="2800" b="1" dirty="0">
                <a:solidFill>
                  <a:srgbClr val="FF0000"/>
                </a:solidFill>
                <a:latin typeface="Comic Sans MS" panose="030F0702030302020204" pitchFamily="66" charset="0"/>
              </a:rPr>
              <a:t>. </a:t>
            </a:r>
            <a:r>
              <a:rPr lang="en-US" sz="2800" b="1" dirty="0">
                <a:latin typeface="Comic Sans MS" panose="030F0702030302020204" pitchFamily="66" charset="0"/>
              </a:rPr>
              <a:t>With the increase of such enzymes, the degradation of teste</a:t>
            </a:r>
            <a:r>
              <a:rPr lang="tr-TR" sz="2800" b="1" dirty="0" err="1">
                <a:latin typeface="Comic Sans MS" panose="030F0702030302020204" pitchFamily="66" charset="0"/>
              </a:rPr>
              <a:t>rone</a:t>
            </a:r>
            <a:r>
              <a:rPr lang="en-US" sz="2800" b="1" dirty="0">
                <a:latin typeface="Comic Sans MS" panose="030F0702030302020204" pitchFamily="66" charset="0"/>
              </a:rPr>
              <a:t> in a chronic alcoholic person becomes rapid.</a:t>
            </a:r>
          </a:p>
          <a:p>
            <a:endParaRPr lang="tr-TR" sz="2800" b="1" dirty="0">
              <a:latin typeface="Comic Sans MS" panose="030F0702030302020204" pitchFamily="66" charset="0"/>
            </a:endParaRPr>
          </a:p>
          <a:p>
            <a:pPr marL="457200" indent="-457200">
              <a:buFont typeface="Wingdings" panose="05000000000000000000" pitchFamily="2" charset="2"/>
              <a:buChar char="Ø"/>
            </a:pPr>
            <a:r>
              <a:rPr lang="en-US" sz="2800" b="1" dirty="0">
                <a:solidFill>
                  <a:srgbClr val="FF0000"/>
                </a:solidFill>
                <a:latin typeface="Comic Sans MS" panose="030F0702030302020204" pitchFamily="66" charset="0"/>
              </a:rPr>
              <a:t>Benzene</a:t>
            </a:r>
            <a:r>
              <a:rPr lang="en-US" sz="2800" b="1" dirty="0">
                <a:latin typeface="Comic Sans MS" panose="030F0702030302020204" pitchFamily="66" charset="0"/>
              </a:rPr>
              <a:t> does not show any activity in the body until reaching the liver. It is then slowly oxidized to an epoxide compound. This epoxide is very active and attacks some important proteins. As a result, the epoxide sometimes causes leukemia.</a:t>
            </a:r>
          </a:p>
        </p:txBody>
      </p:sp>
    </p:spTree>
    <p:extLst>
      <p:ext uri="{BB962C8B-B14F-4D97-AF65-F5344CB8AC3E}">
        <p14:creationId xmlns:p14="http://schemas.microsoft.com/office/powerpoint/2010/main" val="254064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Documents and Settings\Teknik\Belgelerim\Taramalarım\2010-10 (Eki)\tara006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1545" y="399506"/>
            <a:ext cx="8207375" cy="2951163"/>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3" name="Dikdörtgen 2"/>
          <p:cNvSpPr/>
          <p:nvPr/>
        </p:nvSpPr>
        <p:spPr>
          <a:xfrm>
            <a:off x="1991544" y="4005064"/>
            <a:ext cx="8136904" cy="2677656"/>
          </a:xfrm>
          <a:prstGeom prst="rect">
            <a:avLst/>
          </a:prstGeom>
        </p:spPr>
        <p:txBody>
          <a:bodyPr wrap="square">
            <a:spAutoFit/>
          </a:bodyPr>
          <a:lstStyle/>
          <a:p>
            <a:r>
              <a:rPr lang="en-US" sz="2800" b="1" dirty="0">
                <a:latin typeface="Comic Sans MS" panose="030F0702030302020204" pitchFamily="66" charset="0"/>
              </a:rPr>
              <a:t>The carbon tetrachloride compound acts as an inert substance when </a:t>
            </a:r>
            <a:r>
              <a:rPr lang="tr-TR" sz="2800" b="1" dirty="0">
                <a:latin typeface="Comic Sans MS" panose="030F0702030302020204" pitchFamily="66" charset="0"/>
              </a:rPr>
              <a:t>it </a:t>
            </a:r>
            <a:r>
              <a:rPr lang="tr-TR" sz="2800" b="1" dirty="0" err="1">
                <a:latin typeface="Comic Sans MS" panose="030F0702030302020204" pitchFamily="66" charset="0"/>
              </a:rPr>
              <a:t>to</a:t>
            </a:r>
            <a:r>
              <a:rPr lang="tr-TR" sz="2800" b="1" dirty="0">
                <a:latin typeface="Comic Sans MS" panose="030F0702030302020204" pitchFamily="66" charset="0"/>
              </a:rPr>
              <a:t> </a:t>
            </a:r>
            <a:r>
              <a:rPr lang="en-US" sz="2800" b="1" dirty="0">
                <a:latin typeface="Comic Sans MS" panose="030F0702030302020204" pitchFamily="66" charset="0"/>
              </a:rPr>
              <a:t>the body enters. But when it reaches the liver,</a:t>
            </a:r>
            <a:r>
              <a:rPr lang="tr-TR" sz="2800" b="1" dirty="0">
                <a:latin typeface="Comic Sans MS" panose="030F0702030302020204" pitchFamily="66" charset="0"/>
              </a:rPr>
              <a:t> it </a:t>
            </a:r>
            <a:r>
              <a:rPr lang="en-US" sz="2800" b="1" dirty="0">
                <a:latin typeface="Comic Sans MS" panose="030F0702030302020204" pitchFamily="66" charset="0"/>
              </a:rPr>
              <a:t>turns into reactive </a:t>
            </a:r>
            <a:r>
              <a:rPr lang="en-US" sz="2800" b="1" dirty="0" err="1">
                <a:latin typeface="Comic Sans MS" panose="030F0702030302020204" pitchFamily="66" charset="0"/>
              </a:rPr>
              <a:t>trichloromethyl</a:t>
            </a:r>
            <a:r>
              <a:rPr lang="en-US" sz="2800" b="1" dirty="0">
                <a:latin typeface="Comic Sans MS" panose="030F0702030302020204" pitchFamily="66" charset="0"/>
              </a:rPr>
              <a:t> (CCl3</a:t>
            </a:r>
            <a:r>
              <a:rPr lang="tr-TR" sz="2800" b="1" dirty="0">
                <a:latin typeface="Comic Sans MS" panose="030F0702030302020204" pitchFamily="66" charset="0"/>
              </a:rPr>
              <a:t>.</a:t>
            </a:r>
            <a:r>
              <a:rPr lang="en-US" sz="2800" b="1" dirty="0">
                <a:latin typeface="Comic Sans MS" panose="030F0702030302020204" pitchFamily="66" charset="0"/>
              </a:rPr>
              <a:t>) free radicals. These radicals also </a:t>
            </a:r>
            <a:r>
              <a:rPr lang="tr-TR" sz="2800" b="1" dirty="0" err="1">
                <a:latin typeface="Comic Sans MS" panose="030F0702030302020204" pitchFamily="66" charset="0"/>
              </a:rPr>
              <a:t>initiate</a:t>
            </a:r>
            <a:r>
              <a:rPr lang="en-US" sz="2800" b="1" dirty="0">
                <a:latin typeface="Comic Sans MS" panose="030F0702030302020204" pitchFamily="66" charset="0"/>
              </a:rPr>
              <a:t> cancer by acting on fatty acids in the body.</a:t>
            </a:r>
            <a:endParaRPr lang="tr-TR" sz="2800" b="1" dirty="0">
              <a:latin typeface="Comic Sans MS" panose="030F0702030302020204" pitchFamily="66" charset="0"/>
            </a:endParaRPr>
          </a:p>
        </p:txBody>
      </p:sp>
    </p:spTree>
    <p:extLst>
      <p:ext uri="{BB962C8B-B14F-4D97-AF65-F5344CB8AC3E}">
        <p14:creationId xmlns:p14="http://schemas.microsoft.com/office/powerpoint/2010/main" val="2600536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666844" y="285728"/>
            <a:ext cx="8786874" cy="6093976"/>
          </a:xfrm>
          <a:prstGeom prst="rect">
            <a:avLst/>
          </a:prstGeom>
        </p:spPr>
        <p:txBody>
          <a:bodyPr wrap="square">
            <a:spAutoFit/>
          </a:bodyPr>
          <a:lstStyle/>
          <a:p>
            <a:pPr>
              <a:buFont typeface="Wingdings" pitchFamily="2" charset="2"/>
              <a:buChar char="Ø"/>
            </a:pPr>
            <a:r>
              <a:rPr lang="en-US" sz="2600" b="1" dirty="0">
                <a:latin typeface="Comic Sans MS" pitchFamily="66" charset="0"/>
              </a:rPr>
              <a:t>BC: In 399 the famous Greek philosopher Socrates was accused of corruption and was asked to be sent to exile or to die. He also chose death and was killed with poison</a:t>
            </a:r>
            <a:r>
              <a:rPr lang="tr-TR" sz="2600" b="1" dirty="0">
                <a:latin typeface="Comic Sans MS" pitchFamily="66" charset="0"/>
              </a:rPr>
              <a:t> (</a:t>
            </a:r>
            <a:r>
              <a:rPr lang="tr-TR" sz="2600" b="1" dirty="0" err="1">
                <a:latin typeface="Comic Sans MS" pitchFamily="66" charset="0"/>
              </a:rPr>
              <a:t>tea</a:t>
            </a:r>
            <a:r>
              <a:rPr lang="tr-TR" sz="2600" b="1" dirty="0">
                <a:latin typeface="Comic Sans MS" pitchFamily="66" charset="0"/>
              </a:rPr>
              <a:t> </a:t>
            </a:r>
            <a:r>
              <a:rPr lang="tr-TR" sz="2600" b="1" dirty="0" err="1">
                <a:latin typeface="Comic Sans MS" pitchFamily="66" charset="0"/>
              </a:rPr>
              <a:t>with</a:t>
            </a:r>
            <a:r>
              <a:rPr lang="tr-TR" sz="2600" b="1" dirty="0">
                <a:latin typeface="Comic Sans MS" pitchFamily="66" charset="0"/>
              </a:rPr>
              <a:t> ağıotu)</a:t>
            </a:r>
            <a:r>
              <a:rPr lang="en-US" sz="2600" b="1" dirty="0">
                <a:latin typeface="Comic Sans MS" pitchFamily="66" charset="0"/>
              </a:rPr>
              <a:t>.</a:t>
            </a:r>
            <a:endParaRPr lang="tr-TR" sz="2600" b="1" dirty="0">
              <a:latin typeface="Comic Sans MS" pitchFamily="66" charset="0"/>
            </a:endParaRPr>
          </a:p>
          <a:p>
            <a:pPr>
              <a:buFont typeface="Wingdings" pitchFamily="2" charset="2"/>
              <a:buChar char="Ø"/>
            </a:pPr>
            <a:r>
              <a:rPr lang="en-US" sz="2600" b="1" dirty="0">
                <a:latin typeface="Comic Sans MS" pitchFamily="66" charset="0"/>
              </a:rPr>
              <a:t>Plant or animal-derived poisons have been known since the early ages (such as botanical alkaloids and snake and pesticide poisons). Over the past 150 years, chemists have studied </a:t>
            </a:r>
            <a:r>
              <a:rPr lang="tr-TR" sz="2600" b="1" dirty="0" err="1">
                <a:latin typeface="Comic Sans MS" pitchFamily="66" charset="0"/>
              </a:rPr>
              <a:t>with</a:t>
            </a:r>
            <a:r>
              <a:rPr lang="tr-TR" sz="2600" b="1" dirty="0">
                <a:latin typeface="Comic Sans MS" pitchFamily="66" charset="0"/>
              </a:rPr>
              <a:t> </a:t>
            </a:r>
            <a:r>
              <a:rPr lang="en-US" sz="2600" b="1" dirty="0">
                <a:latin typeface="Comic Sans MS" pitchFamily="66" charset="0"/>
              </a:rPr>
              <a:t>chemicals containing toxic active substances.</a:t>
            </a:r>
            <a:endParaRPr lang="tr-TR" sz="2600" b="1" dirty="0">
              <a:latin typeface="Comic Sans MS" pitchFamily="66" charset="0"/>
            </a:endParaRPr>
          </a:p>
          <a:p>
            <a:pPr>
              <a:buFont typeface="Wingdings" pitchFamily="2" charset="2"/>
              <a:buChar char="Ø"/>
            </a:pPr>
            <a:r>
              <a:rPr lang="tr-TR" sz="2600" b="1" dirty="0">
                <a:solidFill>
                  <a:srgbClr val="7030A0"/>
                </a:solidFill>
                <a:latin typeface="Comic Sans MS" pitchFamily="66" charset="0"/>
              </a:rPr>
              <a:t>An </a:t>
            </a:r>
            <a:r>
              <a:rPr lang="tr-TR" sz="2600" b="1" dirty="0" err="1">
                <a:solidFill>
                  <a:srgbClr val="7030A0"/>
                </a:solidFill>
                <a:latin typeface="Comic Sans MS" pitchFamily="66" charset="0"/>
              </a:rPr>
              <a:t>accident</a:t>
            </a:r>
            <a:r>
              <a:rPr lang="tr-TR" sz="2600" b="1" dirty="0">
                <a:solidFill>
                  <a:srgbClr val="7030A0"/>
                </a:solidFill>
                <a:latin typeface="Comic Sans MS" pitchFamily="66" charset="0"/>
              </a:rPr>
              <a:t> </a:t>
            </a:r>
            <a:r>
              <a:rPr lang="tr-TR" sz="2600" b="1" dirty="0" err="1">
                <a:solidFill>
                  <a:srgbClr val="7030A0"/>
                </a:solidFill>
                <a:latin typeface="Comic Sans MS" pitchFamily="66" charset="0"/>
              </a:rPr>
              <a:t>example</a:t>
            </a:r>
            <a:r>
              <a:rPr lang="tr-TR" sz="2600" b="1" dirty="0">
                <a:latin typeface="Comic Sans MS" pitchFamily="66" charset="0"/>
              </a:rPr>
              <a:t>: </a:t>
            </a:r>
            <a:r>
              <a:rPr lang="en-US" sz="2600" b="1" dirty="0">
                <a:latin typeface="Comic Sans MS" pitchFamily="66" charset="0"/>
              </a:rPr>
              <a:t>Accidental release of methyl isocyanate (CH3-N = C = O), a carbamate-type insecticide intermediate in </a:t>
            </a:r>
            <a:r>
              <a:rPr lang="en-US" sz="2600" b="1" dirty="0" err="1">
                <a:latin typeface="Comic Sans MS" pitchFamily="66" charset="0"/>
              </a:rPr>
              <a:t>Bophal</a:t>
            </a:r>
            <a:r>
              <a:rPr lang="en-US" sz="2600" b="1" dirty="0">
                <a:latin typeface="Comic Sans MS" pitchFamily="66" charset="0"/>
              </a:rPr>
              <a:t>, India, in 1984, killed more than 2000 people and adversely affected tens of thousands of people. </a:t>
            </a:r>
            <a:endParaRPr lang="tr-TR" sz="2600" b="1" dirty="0">
              <a:latin typeface="Comic Sans MS" pitchFamily="66" charset="0"/>
            </a:endParaRPr>
          </a:p>
          <a:p>
            <a:pPr>
              <a:buFont typeface="Wingdings" pitchFamily="2" charset="2"/>
              <a:buChar char="Ø"/>
            </a:pPr>
            <a:r>
              <a:rPr lang="tr-TR" sz="2600" b="1" dirty="0">
                <a:latin typeface="Comic Sans MS" pitchFamily="66" charset="0"/>
              </a:rPr>
              <a:t>A </a:t>
            </a:r>
            <a:r>
              <a:rPr lang="tr-TR" sz="2600" b="1" dirty="0" err="1">
                <a:latin typeface="Comic Sans MS" pitchFamily="66" charset="0"/>
              </a:rPr>
              <a:t>part</a:t>
            </a:r>
            <a:r>
              <a:rPr lang="tr-TR" sz="2600" b="1" dirty="0">
                <a:latin typeface="Comic Sans MS" pitchFamily="66" charset="0"/>
              </a:rPr>
              <a:t> of </a:t>
            </a:r>
            <a:r>
              <a:rPr lang="tr-TR" sz="2600" b="1" dirty="0" err="1">
                <a:latin typeface="Comic Sans MS" pitchFamily="66" charset="0"/>
              </a:rPr>
              <a:t>scientifical</a:t>
            </a:r>
            <a:r>
              <a:rPr lang="en-US" sz="2600" b="1" dirty="0">
                <a:latin typeface="Comic Sans MS" pitchFamily="66" charset="0"/>
              </a:rPr>
              <a:t> pharmacology is toxicology.</a:t>
            </a:r>
          </a:p>
        </p:txBody>
      </p:sp>
    </p:spTree>
    <p:extLst>
      <p:ext uri="{BB962C8B-B14F-4D97-AF65-F5344CB8AC3E}">
        <p14:creationId xmlns:p14="http://schemas.microsoft.com/office/powerpoint/2010/main" val="3917389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428605"/>
            <a:ext cx="8429684" cy="6370975"/>
          </a:xfrm>
          <a:prstGeom prst="rect">
            <a:avLst/>
          </a:prstGeom>
        </p:spPr>
        <p:txBody>
          <a:bodyPr wrap="square">
            <a:spAutoFit/>
          </a:bodyPr>
          <a:lstStyle/>
          <a:p>
            <a:pPr>
              <a:buFont typeface="Wingdings" pitchFamily="2" charset="2"/>
              <a:buChar char="Ø"/>
            </a:pPr>
            <a:r>
              <a:rPr lang="en-US" sz="2400" b="1" dirty="0">
                <a:solidFill>
                  <a:srgbClr val="7030A0"/>
                </a:solidFill>
                <a:latin typeface="Comic Sans MS" pitchFamily="66" charset="0"/>
              </a:rPr>
              <a:t>Foodstuffs such as sugar and salt </a:t>
            </a:r>
            <a:r>
              <a:rPr lang="en-US" sz="2400" b="1" dirty="0">
                <a:latin typeface="Comic Sans MS" pitchFamily="66" charset="0"/>
              </a:rPr>
              <a:t>can even be toxic depending on the amount and shape of the intake. </a:t>
            </a:r>
            <a:endParaRPr lang="tr-TR" sz="2400" b="1" dirty="0">
              <a:latin typeface="Comic Sans MS" pitchFamily="66" charset="0"/>
            </a:endParaRPr>
          </a:p>
          <a:p>
            <a:pPr>
              <a:buFont typeface="Wingdings" pitchFamily="2" charset="2"/>
              <a:buChar char="Ø"/>
            </a:pPr>
            <a:r>
              <a:rPr lang="en-US" sz="2400" b="1" dirty="0">
                <a:solidFill>
                  <a:srgbClr val="7030A0"/>
                </a:solidFill>
                <a:latin typeface="Comic Sans MS" pitchFamily="66" charset="0"/>
              </a:rPr>
              <a:t>Too many bonbon or sweet eaters have a stomachache. </a:t>
            </a:r>
            <a:endParaRPr lang="tr-TR" sz="2400" b="1" dirty="0">
              <a:solidFill>
                <a:srgbClr val="7030A0"/>
              </a:solidFill>
              <a:latin typeface="Comic Sans MS" pitchFamily="66" charset="0"/>
            </a:endParaRPr>
          </a:p>
          <a:p>
            <a:pPr>
              <a:buFont typeface="Wingdings" pitchFamily="2" charset="2"/>
              <a:buChar char="Ø"/>
            </a:pPr>
            <a:r>
              <a:rPr lang="en-US" sz="2400" b="1" dirty="0">
                <a:solidFill>
                  <a:srgbClr val="C00000"/>
                </a:solidFill>
                <a:latin typeface="Comic Sans MS" pitchFamily="66" charset="0"/>
              </a:rPr>
              <a:t>The use of salt instead of milk sugar (lactose) in babies can be fatal. </a:t>
            </a:r>
            <a:r>
              <a:rPr lang="en-US" sz="2400" b="1" dirty="0">
                <a:latin typeface="Comic Sans MS" pitchFamily="66" charset="0"/>
              </a:rPr>
              <a:t>While too much salt intake can be lethal to a normal person, some nerve poisons at the microgram level cause sudden death. </a:t>
            </a:r>
            <a:endParaRPr lang="tr-TR" sz="2400" b="1" dirty="0">
              <a:latin typeface="Comic Sans MS" pitchFamily="66" charset="0"/>
            </a:endParaRPr>
          </a:p>
          <a:p>
            <a:pPr>
              <a:buFont typeface="Wingdings" pitchFamily="2" charset="2"/>
              <a:buChar char="Ø"/>
            </a:pPr>
            <a:r>
              <a:rPr lang="en-US" sz="2400" b="1" dirty="0">
                <a:solidFill>
                  <a:srgbClr val="C00000"/>
                </a:solidFill>
                <a:latin typeface="Comic Sans MS" pitchFamily="66" charset="0"/>
              </a:rPr>
              <a:t>The same substance may not affect everyone in the same way. </a:t>
            </a:r>
            <a:r>
              <a:rPr lang="en-US" sz="2400" b="1" dirty="0">
                <a:latin typeface="Comic Sans MS" pitchFamily="66" charset="0"/>
              </a:rPr>
              <a:t>For diabetic people sugar can be fatal in a small amount, but normal people will not be harmed. </a:t>
            </a:r>
            <a:endParaRPr lang="tr-TR" sz="2400" b="1" dirty="0">
              <a:latin typeface="Comic Sans MS" pitchFamily="66" charset="0"/>
            </a:endParaRPr>
          </a:p>
          <a:p>
            <a:pPr>
              <a:buFont typeface="Wingdings" pitchFamily="2" charset="2"/>
              <a:buChar char="Ø"/>
            </a:pPr>
            <a:r>
              <a:rPr lang="en-US" sz="2400" b="1" dirty="0">
                <a:solidFill>
                  <a:srgbClr val="7030A0"/>
                </a:solidFill>
                <a:latin typeface="Comic Sans MS" pitchFamily="66" charset="0"/>
              </a:rPr>
              <a:t>Excessive salt intake causes the </a:t>
            </a:r>
            <a:r>
              <a:rPr lang="tr-TR" sz="2400" b="1" dirty="0" err="1">
                <a:solidFill>
                  <a:srgbClr val="7030A0"/>
                </a:solidFill>
                <a:latin typeface="Comic Sans MS" pitchFamily="66" charset="0"/>
              </a:rPr>
              <a:t>edema</a:t>
            </a:r>
            <a:r>
              <a:rPr lang="en-US" sz="2400" b="1" dirty="0">
                <a:solidFill>
                  <a:srgbClr val="7030A0"/>
                </a:solidFill>
                <a:latin typeface="Comic Sans MS" pitchFamily="66" charset="0"/>
              </a:rPr>
              <a:t>. </a:t>
            </a:r>
            <a:r>
              <a:rPr lang="en-US" sz="2400" b="1" dirty="0">
                <a:latin typeface="Comic Sans MS" pitchFamily="66" charset="0"/>
              </a:rPr>
              <a:t>It is also important to take the toxic substance into the body. </a:t>
            </a:r>
            <a:endParaRPr lang="tr-TR" sz="2400" b="1" dirty="0">
              <a:latin typeface="Comic Sans MS" pitchFamily="66" charset="0"/>
            </a:endParaRPr>
          </a:p>
          <a:p>
            <a:pPr>
              <a:buFont typeface="Wingdings" pitchFamily="2" charset="2"/>
              <a:buChar char="Ø"/>
            </a:pPr>
            <a:r>
              <a:rPr lang="en-US" sz="2400" b="1" dirty="0">
                <a:solidFill>
                  <a:srgbClr val="C00000"/>
                </a:solidFill>
                <a:latin typeface="Comic Sans MS" pitchFamily="66" charset="0"/>
              </a:rPr>
              <a:t>Nicotine given </a:t>
            </a:r>
            <a:r>
              <a:rPr lang="tr-TR" sz="2400" b="1" dirty="0" err="1">
                <a:solidFill>
                  <a:srgbClr val="C00000"/>
                </a:solidFill>
                <a:latin typeface="Comic Sans MS" pitchFamily="66" charset="0"/>
              </a:rPr>
              <a:t>intravenous</a:t>
            </a:r>
            <a:r>
              <a:rPr lang="en-US" sz="2400" b="1" dirty="0">
                <a:solidFill>
                  <a:srgbClr val="C00000"/>
                </a:solidFill>
                <a:latin typeface="Comic Sans MS" pitchFamily="66" charset="0"/>
              </a:rPr>
              <a:t> is 50 times more toxic than the oral one. </a:t>
            </a:r>
            <a:endParaRPr lang="tr-TR" sz="2400" b="1" dirty="0">
              <a:solidFill>
                <a:srgbClr val="C00000"/>
              </a:solidFill>
              <a:latin typeface="Comic Sans MS" pitchFamily="66" charset="0"/>
            </a:endParaRPr>
          </a:p>
          <a:p>
            <a:pPr>
              <a:buFont typeface="Wingdings" pitchFamily="2" charset="2"/>
              <a:buChar char="Ø"/>
            </a:pPr>
            <a:r>
              <a:rPr lang="en-US" sz="2400" b="1" dirty="0">
                <a:latin typeface="Comic Sans MS" pitchFamily="66" charset="0"/>
              </a:rPr>
              <a:t>When drinking water is necessary for life, the water taken by inhalation is lethal.</a:t>
            </a:r>
            <a:endParaRPr lang="tr-TR" sz="2400" b="1" dirty="0">
              <a:latin typeface="Comic Sans MS" pitchFamily="66" charset="0"/>
            </a:endParaRPr>
          </a:p>
        </p:txBody>
      </p:sp>
    </p:spTree>
    <p:extLst>
      <p:ext uri="{BB962C8B-B14F-4D97-AF65-F5344CB8AC3E}">
        <p14:creationId xmlns:p14="http://schemas.microsoft.com/office/powerpoint/2010/main" val="3548281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66910" y="785794"/>
            <a:ext cx="8215370" cy="5386090"/>
          </a:xfrm>
          <a:prstGeom prst="rect">
            <a:avLst/>
          </a:prstGeom>
        </p:spPr>
        <p:txBody>
          <a:bodyPr wrap="square">
            <a:spAutoFit/>
          </a:bodyPr>
          <a:lstStyle/>
          <a:p>
            <a:endParaRPr lang="tr-TR" sz="3600" b="1" dirty="0">
              <a:latin typeface="Comic Sans MS" pitchFamily="66" charset="0"/>
            </a:endParaRPr>
          </a:p>
          <a:p>
            <a:pPr>
              <a:buFont typeface="Wingdings" pitchFamily="2" charset="2"/>
              <a:buChar char="Ø"/>
            </a:pPr>
            <a:endParaRPr lang="tr-TR" sz="2800" b="1" dirty="0">
              <a:latin typeface="Comic Sans MS" pitchFamily="66" charset="0"/>
            </a:endParaRPr>
          </a:p>
          <a:p>
            <a:pPr>
              <a:buFont typeface="Wingdings" pitchFamily="2" charset="2"/>
              <a:buChar char="Ø"/>
            </a:pPr>
            <a:endParaRPr lang="tr-TR" sz="2800" b="1" dirty="0">
              <a:latin typeface="Comic Sans MS" pitchFamily="66" charset="0"/>
            </a:endParaRPr>
          </a:p>
          <a:p>
            <a:pPr>
              <a:buFont typeface="Wingdings" pitchFamily="2" charset="2"/>
              <a:buChar char="Ø"/>
            </a:pPr>
            <a:r>
              <a:rPr lang="tr-TR" sz="2800" b="1" dirty="0" err="1">
                <a:latin typeface="Comic Sans MS" pitchFamily="66" charset="0"/>
              </a:rPr>
              <a:t>The</a:t>
            </a:r>
            <a:r>
              <a:rPr lang="tr-TR" sz="2800" b="1" dirty="0">
                <a:latin typeface="Comic Sans MS" pitchFamily="66" charset="0"/>
              </a:rPr>
              <a:t> </a:t>
            </a:r>
            <a:r>
              <a:rPr lang="en-US" sz="2800" b="1" dirty="0">
                <a:solidFill>
                  <a:srgbClr val="C00000"/>
                </a:solidFill>
                <a:latin typeface="Comic Sans MS" pitchFamily="66" charset="0"/>
              </a:rPr>
              <a:t>lethal dose</a:t>
            </a:r>
            <a:r>
              <a:rPr lang="en-US" sz="2800" b="1" dirty="0">
                <a:latin typeface="Comic Sans MS" pitchFamily="66" charset="0"/>
              </a:rPr>
              <a:t>, </a:t>
            </a:r>
            <a:r>
              <a:rPr lang="en-US" sz="2800" b="1" dirty="0">
                <a:solidFill>
                  <a:srgbClr val="7030A0"/>
                </a:solidFill>
                <a:latin typeface="Comic Sans MS" pitchFamily="66" charset="0"/>
              </a:rPr>
              <a:t>taken at one time and causing 50% of the </a:t>
            </a:r>
            <a:r>
              <a:rPr lang="tr-TR" sz="2800" b="1" dirty="0">
                <a:solidFill>
                  <a:srgbClr val="7030A0"/>
                </a:solidFill>
                <a:latin typeface="Comic Sans MS" pitchFamily="66" charset="0"/>
              </a:rPr>
              <a:t>test </a:t>
            </a:r>
            <a:r>
              <a:rPr lang="tr-TR" sz="2800" b="1" dirty="0" err="1">
                <a:solidFill>
                  <a:srgbClr val="7030A0"/>
                </a:solidFill>
                <a:latin typeface="Comic Sans MS" pitchFamily="66" charset="0"/>
              </a:rPr>
              <a:t>animals</a:t>
            </a:r>
            <a:r>
              <a:rPr lang="tr-TR" sz="2800" b="1" dirty="0">
                <a:solidFill>
                  <a:srgbClr val="7030A0"/>
                </a:solidFill>
                <a:latin typeface="Comic Sans MS" pitchFamily="66" charset="0"/>
              </a:rPr>
              <a:t> in </a:t>
            </a:r>
            <a:r>
              <a:rPr lang="en-US" sz="2800" b="1" dirty="0">
                <a:solidFill>
                  <a:srgbClr val="7030A0"/>
                </a:solidFill>
                <a:latin typeface="Comic Sans MS" pitchFamily="66" charset="0"/>
              </a:rPr>
              <a:t>14-day</a:t>
            </a:r>
            <a:r>
              <a:rPr lang="tr-TR" sz="2800" b="1" dirty="0">
                <a:solidFill>
                  <a:srgbClr val="7030A0"/>
                </a:solidFill>
                <a:latin typeface="Comic Sans MS" pitchFamily="66" charset="0"/>
              </a:rPr>
              <a:t>s</a:t>
            </a:r>
            <a:r>
              <a:rPr lang="en-US" sz="2800" b="1" dirty="0">
                <a:solidFill>
                  <a:srgbClr val="7030A0"/>
                </a:solidFill>
                <a:latin typeface="Comic Sans MS" pitchFamily="66" charset="0"/>
              </a:rPr>
              <a:t> to die, is shown as </a:t>
            </a:r>
            <a:r>
              <a:rPr lang="en-US" sz="2800" b="1" dirty="0">
                <a:solidFill>
                  <a:srgbClr val="FF0000"/>
                </a:solidFill>
                <a:latin typeface="Comic Sans MS" pitchFamily="66" charset="0"/>
              </a:rPr>
              <a:t>LD50</a:t>
            </a:r>
            <a:r>
              <a:rPr lang="tr-TR" sz="2800" b="1" dirty="0">
                <a:solidFill>
                  <a:srgbClr val="7030A0"/>
                </a:solidFill>
                <a:latin typeface="Comic Sans MS" pitchFamily="66" charset="0"/>
              </a:rPr>
              <a:t> </a:t>
            </a:r>
            <a:r>
              <a:rPr lang="tr-TR" sz="2800" b="1" dirty="0" err="1">
                <a:solidFill>
                  <a:srgbClr val="7030A0"/>
                </a:solidFill>
                <a:latin typeface="Comic Sans MS" pitchFamily="66" charset="0"/>
              </a:rPr>
              <a:t>and</a:t>
            </a:r>
            <a:r>
              <a:rPr lang="tr-TR" sz="2800" b="1" dirty="0">
                <a:solidFill>
                  <a:srgbClr val="7030A0"/>
                </a:solidFill>
                <a:latin typeface="Comic Sans MS" pitchFamily="66" charset="0"/>
              </a:rPr>
              <a:t> is </a:t>
            </a:r>
            <a:r>
              <a:rPr lang="tr-TR" sz="2800" b="1" dirty="0" err="1">
                <a:solidFill>
                  <a:srgbClr val="7030A0"/>
                </a:solidFill>
                <a:latin typeface="Comic Sans MS" pitchFamily="66" charset="0"/>
              </a:rPr>
              <a:t>given</a:t>
            </a:r>
            <a:r>
              <a:rPr lang="tr-TR" sz="2800" b="1" dirty="0">
                <a:solidFill>
                  <a:srgbClr val="7030A0"/>
                </a:solidFill>
                <a:latin typeface="Comic Sans MS" pitchFamily="66" charset="0"/>
              </a:rPr>
              <a:t> </a:t>
            </a:r>
            <a:r>
              <a:rPr lang="tr-TR" sz="2800" b="1" dirty="0" err="1">
                <a:solidFill>
                  <a:srgbClr val="7030A0"/>
                </a:solidFill>
                <a:latin typeface="Comic Sans MS" pitchFamily="66" charset="0"/>
              </a:rPr>
              <a:t>per</a:t>
            </a:r>
            <a:r>
              <a:rPr lang="tr-TR" sz="2800" b="1" dirty="0">
                <a:solidFill>
                  <a:srgbClr val="7030A0"/>
                </a:solidFill>
                <a:latin typeface="Comic Sans MS" pitchFamily="66" charset="0"/>
              </a:rPr>
              <a:t> kg of body </a:t>
            </a:r>
            <a:r>
              <a:rPr lang="tr-TR" sz="2800" b="1" dirty="0" err="1">
                <a:solidFill>
                  <a:srgbClr val="7030A0"/>
                </a:solidFill>
                <a:latin typeface="Comic Sans MS" pitchFamily="66" charset="0"/>
              </a:rPr>
              <a:t>weight</a:t>
            </a:r>
            <a:r>
              <a:rPr lang="en-US" sz="2800" b="1" dirty="0">
                <a:latin typeface="Comic Sans MS" pitchFamily="66" charset="0"/>
              </a:rPr>
              <a:t>.</a:t>
            </a:r>
          </a:p>
          <a:p>
            <a:endParaRPr lang="tr-TR" sz="2800" b="1" dirty="0">
              <a:latin typeface="Comic Sans MS" pitchFamily="66" charset="0"/>
            </a:endParaRPr>
          </a:p>
          <a:p>
            <a:pPr>
              <a:buFont typeface="Wingdings" pitchFamily="2" charset="2"/>
              <a:buChar char="Ø"/>
            </a:pPr>
            <a:r>
              <a:rPr lang="en-US" sz="2800" b="1" dirty="0">
                <a:solidFill>
                  <a:srgbClr val="FF0000"/>
                </a:solidFill>
                <a:latin typeface="Comic Sans MS" pitchFamily="66" charset="0"/>
              </a:rPr>
              <a:t>LC 50: </a:t>
            </a:r>
            <a:r>
              <a:rPr lang="en-US" sz="2800" b="1" dirty="0">
                <a:solidFill>
                  <a:srgbClr val="002060"/>
                </a:solidFill>
                <a:latin typeface="Comic Sans MS" pitchFamily="66" charset="0"/>
              </a:rPr>
              <a:t>Concentration taken by inhalation and given in mg / L air for a given time period, causing half of the test animals to die within a certain period of time.</a:t>
            </a:r>
            <a:endParaRPr lang="tr-TR" sz="2800" b="1" dirty="0">
              <a:solidFill>
                <a:srgbClr val="002060"/>
              </a:solidFill>
              <a:latin typeface="Comic Sans MS" pitchFamily="66" charset="0"/>
            </a:endParaRPr>
          </a:p>
        </p:txBody>
      </p:sp>
      <p:sp>
        <p:nvSpPr>
          <p:cNvPr id="4" name="3 Dikdörtgen"/>
          <p:cNvSpPr/>
          <p:nvPr/>
        </p:nvSpPr>
        <p:spPr>
          <a:xfrm>
            <a:off x="2166910" y="428604"/>
            <a:ext cx="7500990" cy="1569660"/>
          </a:xfrm>
          <a:prstGeom prst="rect">
            <a:avLst/>
          </a:prstGeom>
        </p:spPr>
        <p:txBody>
          <a:bodyPr wrap="square">
            <a:spAutoFit/>
          </a:bodyPr>
          <a:lstStyle/>
          <a:p>
            <a:pPr>
              <a:buFont typeface="Wingdings" pitchFamily="2" charset="2"/>
              <a:buChar char="Ø"/>
            </a:pPr>
            <a:r>
              <a:rPr lang="en-US" sz="3200" b="1" dirty="0">
                <a:latin typeface="Comic Sans MS" pitchFamily="66" charset="0"/>
              </a:rPr>
              <a:t>The extent of toxicity is indicated by dose or amount of biological activity.</a:t>
            </a:r>
            <a:endParaRPr lang="tr-TR" sz="3200" b="1" dirty="0">
              <a:latin typeface="Comic Sans MS" pitchFamily="66" charset="0"/>
            </a:endParaRPr>
          </a:p>
        </p:txBody>
      </p:sp>
    </p:spTree>
    <p:extLst>
      <p:ext uri="{BB962C8B-B14F-4D97-AF65-F5344CB8AC3E}">
        <p14:creationId xmlns:p14="http://schemas.microsoft.com/office/powerpoint/2010/main" val="2577214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95472" y="857232"/>
            <a:ext cx="8286808" cy="3539430"/>
          </a:xfrm>
          <a:prstGeom prst="rect">
            <a:avLst/>
          </a:prstGeom>
        </p:spPr>
        <p:txBody>
          <a:bodyPr wrap="square">
            <a:spAutoFit/>
          </a:bodyPr>
          <a:lstStyle/>
          <a:p>
            <a:r>
              <a:rPr lang="en-US" sz="3200" b="1" dirty="0">
                <a:latin typeface="Comic Sans MS" pitchFamily="66" charset="0"/>
              </a:rPr>
              <a:t>Dangerous substances are classified into the following toxicity classes according to LD50-values (oral route).</a:t>
            </a:r>
          </a:p>
          <a:p>
            <a:r>
              <a:rPr lang="en-US" sz="3200" b="1" dirty="0">
                <a:latin typeface="Comic Sans MS" pitchFamily="66" charset="0"/>
              </a:rPr>
              <a:t>      </a:t>
            </a:r>
            <a:endParaRPr lang="tr-TR" sz="3200" b="1" dirty="0">
              <a:latin typeface="Comic Sans MS" pitchFamily="66" charset="0"/>
            </a:endParaRPr>
          </a:p>
          <a:p>
            <a:r>
              <a:rPr lang="en-US" sz="3200" b="1" dirty="0">
                <a:solidFill>
                  <a:srgbClr val="7030A0"/>
                </a:solidFill>
                <a:latin typeface="Comic Sans MS" pitchFamily="66" charset="0"/>
              </a:rPr>
              <a:t>Very toxic: LD50: &lt;= 25 mg / kg</a:t>
            </a:r>
          </a:p>
          <a:p>
            <a:r>
              <a:rPr lang="en-US" sz="3200" b="1" dirty="0">
                <a:solidFill>
                  <a:srgbClr val="0070C0"/>
                </a:solidFill>
                <a:latin typeface="Comic Sans MS" pitchFamily="66" charset="0"/>
              </a:rPr>
              <a:t>Toxic: </a:t>
            </a:r>
            <a:r>
              <a:rPr lang="tr-TR" sz="3200" b="1" dirty="0">
                <a:solidFill>
                  <a:srgbClr val="0070C0"/>
                </a:solidFill>
                <a:latin typeface="Comic Sans MS" pitchFamily="66" charset="0"/>
              </a:rPr>
              <a:t>      </a:t>
            </a:r>
            <a:r>
              <a:rPr lang="en-US" sz="3200" b="1" dirty="0">
                <a:solidFill>
                  <a:srgbClr val="0070C0"/>
                </a:solidFill>
                <a:latin typeface="Comic Sans MS" pitchFamily="66" charset="0"/>
              </a:rPr>
              <a:t>LD50: 25-200 mg / kg</a:t>
            </a:r>
          </a:p>
          <a:p>
            <a:r>
              <a:rPr lang="en-US" sz="3200" b="1" dirty="0">
                <a:solidFill>
                  <a:srgbClr val="C00000"/>
                </a:solidFill>
                <a:latin typeface="Comic Sans MS" pitchFamily="66" charset="0"/>
              </a:rPr>
              <a:t>Low toxic: </a:t>
            </a:r>
            <a:r>
              <a:rPr lang="tr-TR" sz="3200" b="1" dirty="0">
                <a:solidFill>
                  <a:srgbClr val="C00000"/>
                </a:solidFill>
                <a:latin typeface="Comic Sans MS" pitchFamily="66" charset="0"/>
              </a:rPr>
              <a:t> </a:t>
            </a:r>
            <a:r>
              <a:rPr lang="en-US" sz="3200" b="1" dirty="0">
                <a:solidFill>
                  <a:srgbClr val="C00000"/>
                </a:solidFill>
                <a:latin typeface="Comic Sans MS" pitchFamily="66" charset="0"/>
              </a:rPr>
              <a:t>LD50: 200-2000 mg / kg</a:t>
            </a:r>
          </a:p>
        </p:txBody>
      </p:sp>
    </p:spTree>
    <p:extLst>
      <p:ext uri="{BB962C8B-B14F-4D97-AF65-F5344CB8AC3E}">
        <p14:creationId xmlns:p14="http://schemas.microsoft.com/office/powerpoint/2010/main" val="115130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85728"/>
            <a:ext cx="8305800" cy="928694"/>
          </a:xfrm>
        </p:spPr>
        <p:txBody>
          <a:bodyPr>
            <a:normAutofit/>
          </a:bodyPr>
          <a:lstStyle/>
          <a:p>
            <a:pPr algn="ctr"/>
            <a:r>
              <a:rPr lang="en-US" sz="2800" b="1" dirty="0">
                <a:solidFill>
                  <a:srgbClr val="C00000"/>
                </a:solidFill>
                <a:latin typeface="Comic Sans MS" pitchFamily="66" charset="0"/>
              </a:rPr>
              <a:t>Toxic substances are classified as follows in some sources</a:t>
            </a:r>
            <a:endParaRPr lang="tr-TR" sz="2800" b="1" dirty="0">
              <a:solidFill>
                <a:srgbClr val="C00000"/>
              </a:solidFill>
              <a:latin typeface="Comic Sans MS" pitchFamily="66" charset="0"/>
            </a:endParaRPr>
          </a:p>
        </p:txBody>
      </p:sp>
      <p:graphicFrame>
        <p:nvGraphicFramePr>
          <p:cNvPr id="4" name="3 Tablo"/>
          <p:cNvGraphicFramePr>
            <a:graphicFrameLocks noGrp="1"/>
          </p:cNvGraphicFramePr>
          <p:nvPr/>
        </p:nvGraphicFramePr>
        <p:xfrm>
          <a:off x="1881159" y="1643051"/>
          <a:ext cx="8215371" cy="4605365"/>
        </p:xfrm>
        <a:graphic>
          <a:graphicData uri="http://schemas.openxmlformats.org/drawingml/2006/table">
            <a:tbl>
              <a:tblPr firstRow="1" bandRow="1">
                <a:tableStyleId>{5C22544A-7EE6-4342-B048-85BDC9FD1C3A}</a:tableStyleId>
              </a:tblPr>
              <a:tblGrid>
                <a:gridCol w="1796316">
                  <a:extLst>
                    <a:ext uri="{9D8B030D-6E8A-4147-A177-3AD203B41FA5}">
                      <a16:colId xmlns:a16="http://schemas.microsoft.com/office/drawing/2014/main" val="20000"/>
                    </a:ext>
                  </a:extLst>
                </a:gridCol>
                <a:gridCol w="1796316">
                  <a:extLst>
                    <a:ext uri="{9D8B030D-6E8A-4147-A177-3AD203B41FA5}">
                      <a16:colId xmlns:a16="http://schemas.microsoft.com/office/drawing/2014/main" val="20001"/>
                    </a:ext>
                  </a:extLst>
                </a:gridCol>
                <a:gridCol w="1796316">
                  <a:extLst>
                    <a:ext uri="{9D8B030D-6E8A-4147-A177-3AD203B41FA5}">
                      <a16:colId xmlns:a16="http://schemas.microsoft.com/office/drawing/2014/main" val="20002"/>
                    </a:ext>
                  </a:extLst>
                </a:gridCol>
                <a:gridCol w="2826423">
                  <a:extLst>
                    <a:ext uri="{9D8B030D-6E8A-4147-A177-3AD203B41FA5}">
                      <a16:colId xmlns:a16="http://schemas.microsoft.com/office/drawing/2014/main" val="20003"/>
                    </a:ext>
                  </a:extLst>
                </a:gridCol>
              </a:tblGrid>
              <a:tr h="738193">
                <a:tc>
                  <a:txBody>
                    <a:bodyPr/>
                    <a:lstStyle/>
                    <a:p>
                      <a:r>
                        <a:rPr lang="tr-TR" b="1" dirty="0" err="1" smtClean="0">
                          <a:latin typeface="Comic Sans MS" pitchFamily="66" charset="0"/>
                        </a:rPr>
                        <a:t>Toxicity</a:t>
                      </a:r>
                      <a:r>
                        <a:rPr lang="tr-TR" b="1" dirty="0" smtClean="0">
                          <a:latin typeface="Comic Sans MS" pitchFamily="66" charset="0"/>
                        </a:rPr>
                        <a:t> </a:t>
                      </a:r>
                      <a:r>
                        <a:rPr lang="tr-TR" b="1" dirty="0" err="1" smtClean="0">
                          <a:latin typeface="Comic Sans MS" pitchFamily="66" charset="0"/>
                        </a:rPr>
                        <a:t>class</a:t>
                      </a:r>
                      <a:endParaRPr lang="tr-TR" b="1" dirty="0">
                        <a:latin typeface="Comic Sans MS" pitchFamily="66" charset="0"/>
                      </a:endParaRPr>
                    </a:p>
                  </a:txBody>
                  <a:tcPr/>
                </a:tc>
                <a:tc>
                  <a:txBody>
                    <a:bodyPr/>
                    <a:lstStyle/>
                    <a:p>
                      <a:r>
                        <a:rPr lang="tr-TR" b="1" dirty="0" err="1" smtClean="0">
                          <a:latin typeface="Comic Sans MS" pitchFamily="66" charset="0"/>
                        </a:rPr>
                        <a:t>Doses</a:t>
                      </a:r>
                      <a:r>
                        <a:rPr lang="tr-TR" b="1" dirty="0" smtClean="0">
                          <a:latin typeface="Comic Sans MS" pitchFamily="66" charset="0"/>
                        </a:rPr>
                        <a:t> in </a:t>
                      </a:r>
                      <a:r>
                        <a:rPr lang="tr-TR" b="1" dirty="0" err="1" smtClean="0">
                          <a:latin typeface="Comic Sans MS" pitchFamily="66" charset="0"/>
                        </a:rPr>
                        <a:t>animals</a:t>
                      </a:r>
                      <a:r>
                        <a:rPr lang="tr-TR" b="1" dirty="0" smtClean="0">
                          <a:latin typeface="Comic Sans MS" pitchFamily="66" charset="0"/>
                        </a:rPr>
                        <a:t> LD50</a:t>
                      </a:r>
                      <a:endParaRPr lang="tr-TR" b="1" dirty="0">
                        <a:latin typeface="Comic Sans MS" pitchFamily="66" charset="0"/>
                      </a:endParaRPr>
                    </a:p>
                  </a:txBody>
                  <a:tcPr/>
                </a:tc>
                <a:tc>
                  <a:txBody>
                    <a:bodyPr/>
                    <a:lstStyle/>
                    <a:p>
                      <a:r>
                        <a:rPr lang="en-US" b="1" dirty="0" smtClean="0">
                          <a:latin typeface="Comic Sans MS" pitchFamily="66" charset="0"/>
                        </a:rPr>
                        <a:t>Possible lethal dose for a 70 kg human</a:t>
                      </a:r>
                      <a:endParaRPr lang="tr-TR" b="1" dirty="0">
                        <a:latin typeface="Comic Sans MS" pitchFamily="66" charset="0"/>
                      </a:endParaRPr>
                    </a:p>
                  </a:txBody>
                  <a:tcPr/>
                </a:tc>
                <a:tc>
                  <a:txBody>
                    <a:bodyPr/>
                    <a:lstStyle/>
                    <a:p>
                      <a:r>
                        <a:rPr lang="tr-TR" b="1" dirty="0" err="1" smtClean="0">
                          <a:latin typeface="Comic Sans MS" pitchFamily="66" charset="0"/>
                        </a:rPr>
                        <a:t>Example</a:t>
                      </a:r>
                      <a:endParaRPr lang="tr-TR" b="1" dirty="0">
                        <a:latin typeface="Comic Sans MS" pitchFamily="66" charset="0"/>
                      </a:endParaRPr>
                    </a:p>
                  </a:txBody>
                  <a:tcPr/>
                </a:tc>
                <a:extLst>
                  <a:ext uri="{0D108BD9-81ED-4DB2-BD59-A6C34878D82A}">
                    <a16:rowId xmlns:a16="http://schemas.microsoft.com/office/drawing/2014/main" val="10000"/>
                  </a:ext>
                </a:extLst>
              </a:tr>
              <a:tr h="738193">
                <a:tc>
                  <a:txBody>
                    <a:bodyPr/>
                    <a:lstStyle/>
                    <a:p>
                      <a:r>
                        <a:rPr lang="tr-TR" b="1" dirty="0" err="1" smtClean="0">
                          <a:latin typeface="Comic Sans MS" pitchFamily="66" charset="0"/>
                        </a:rPr>
                        <a:t>Very</a:t>
                      </a:r>
                      <a:r>
                        <a:rPr lang="tr-TR" b="1" dirty="0" smtClean="0">
                          <a:latin typeface="Comic Sans MS" pitchFamily="66" charset="0"/>
                        </a:rPr>
                        <a:t> </a:t>
                      </a:r>
                      <a:r>
                        <a:rPr lang="tr-TR" b="1" dirty="0" err="1" smtClean="0">
                          <a:latin typeface="Comic Sans MS" pitchFamily="66" charset="0"/>
                        </a:rPr>
                        <a:t>highly</a:t>
                      </a:r>
                      <a:r>
                        <a:rPr lang="tr-TR" b="1" dirty="0" smtClean="0">
                          <a:latin typeface="Comic Sans MS" pitchFamily="66" charset="0"/>
                        </a:rPr>
                        <a:t> </a:t>
                      </a:r>
                      <a:r>
                        <a:rPr lang="tr-TR" b="1" dirty="0" err="1" smtClean="0">
                          <a:latin typeface="Comic Sans MS" pitchFamily="66" charset="0"/>
                        </a:rPr>
                        <a:t>toxic</a:t>
                      </a:r>
                      <a:endParaRPr lang="tr-TR" b="1" dirty="0">
                        <a:latin typeface="Comic Sans MS" pitchFamily="66" charset="0"/>
                      </a:endParaRPr>
                    </a:p>
                  </a:txBody>
                  <a:tcPr/>
                </a:tc>
                <a:tc>
                  <a:txBody>
                    <a:bodyPr/>
                    <a:lstStyle/>
                    <a:p>
                      <a:r>
                        <a:rPr lang="tr-TR" b="1" dirty="0" smtClean="0">
                          <a:latin typeface="Comic Sans MS" pitchFamily="66" charset="0"/>
                        </a:rPr>
                        <a:t>&lt;</a:t>
                      </a:r>
                      <a:r>
                        <a:rPr lang="tr-TR" b="1" baseline="0" dirty="0" smtClean="0">
                          <a:latin typeface="Comic Sans MS" pitchFamily="66" charset="0"/>
                        </a:rPr>
                        <a:t> 5 mg/kg</a:t>
                      </a:r>
                      <a:endParaRPr lang="tr-TR" b="1" dirty="0">
                        <a:latin typeface="Comic Sans MS" pitchFamily="66" charset="0"/>
                      </a:endParaRPr>
                    </a:p>
                  </a:txBody>
                  <a:tcPr/>
                </a:tc>
                <a:tc>
                  <a:txBody>
                    <a:bodyPr/>
                    <a:lstStyle/>
                    <a:p>
                      <a:r>
                        <a:rPr lang="tr-TR" b="1" dirty="0" smtClean="0">
                          <a:latin typeface="Comic Sans MS" pitchFamily="66" charset="0"/>
                        </a:rPr>
                        <a:t>7 </a:t>
                      </a:r>
                      <a:r>
                        <a:rPr lang="tr-TR" b="1" dirty="0" err="1" smtClean="0">
                          <a:latin typeface="Comic Sans MS" pitchFamily="66" charset="0"/>
                        </a:rPr>
                        <a:t>drops</a:t>
                      </a:r>
                      <a:r>
                        <a:rPr lang="tr-TR" b="1" dirty="0" smtClean="0">
                          <a:latin typeface="Comic Sans MS" pitchFamily="66" charset="0"/>
                        </a:rPr>
                        <a:t> </a:t>
                      </a:r>
                      <a:r>
                        <a:rPr lang="tr-TR" b="1" dirty="0" err="1" smtClean="0">
                          <a:latin typeface="Comic Sans MS" pitchFamily="66" charset="0"/>
                        </a:rPr>
                        <a:t>or</a:t>
                      </a:r>
                      <a:r>
                        <a:rPr lang="tr-TR" b="1" dirty="0" smtClean="0">
                          <a:latin typeface="Comic Sans MS" pitchFamily="66" charset="0"/>
                        </a:rPr>
                        <a:t> </a:t>
                      </a:r>
                      <a:r>
                        <a:rPr lang="tr-TR" b="1" dirty="0" err="1" smtClean="0">
                          <a:latin typeface="Comic Sans MS" pitchFamily="66" charset="0"/>
                        </a:rPr>
                        <a:t>less</a:t>
                      </a:r>
                      <a:endParaRPr lang="tr-TR" b="1" dirty="0">
                        <a:latin typeface="Comic Sans MS" pitchFamily="66" charset="0"/>
                      </a:endParaRPr>
                    </a:p>
                  </a:txBody>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Botulinum</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toxin</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extLst>
                  <a:ext uri="{0D108BD9-81ED-4DB2-BD59-A6C34878D82A}">
                    <a16:rowId xmlns:a16="http://schemas.microsoft.com/office/drawing/2014/main" val="10001"/>
                  </a:ext>
                </a:extLst>
              </a:tr>
              <a:tr h="738193">
                <a:tc>
                  <a:txBody>
                    <a:bodyPr/>
                    <a:lstStyle/>
                    <a:p>
                      <a:r>
                        <a:rPr lang="tr-TR" b="1" dirty="0" err="1" smtClean="0">
                          <a:latin typeface="Comic Sans MS" pitchFamily="66" charset="0"/>
                        </a:rPr>
                        <a:t>Highly</a:t>
                      </a:r>
                      <a:r>
                        <a:rPr lang="tr-TR" b="1" dirty="0" smtClean="0">
                          <a:latin typeface="Comic Sans MS" pitchFamily="66" charset="0"/>
                        </a:rPr>
                        <a:t> </a:t>
                      </a:r>
                      <a:r>
                        <a:rPr lang="tr-TR" b="1" dirty="0" err="1" smtClean="0">
                          <a:latin typeface="Comic Sans MS" pitchFamily="66" charset="0"/>
                        </a:rPr>
                        <a:t>toxic</a:t>
                      </a:r>
                      <a:endParaRPr lang="tr-TR" b="1" dirty="0">
                        <a:latin typeface="Comic Sans MS" pitchFamily="66" charset="0"/>
                      </a:endParaRPr>
                    </a:p>
                  </a:txBody>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defRPr/>
                      </a:pPr>
                      <a:r>
                        <a:rPr kumimoji="0" lang="tr-TR" sz="1600" b="1" i="0" u="none" strike="noStrike" cap="none" normalizeH="0" baseline="0" dirty="0" smtClean="0">
                          <a:ln>
                            <a:noFill/>
                          </a:ln>
                          <a:solidFill>
                            <a:srgbClr val="000000"/>
                          </a:solidFill>
                          <a:effectLst/>
                          <a:latin typeface="Comic Sans MS" pitchFamily="66" charset="0"/>
                          <a:cs typeface="Times New Roman" pitchFamily="18" charset="0"/>
                        </a:rPr>
                        <a:t>5-50 mg/kg</a:t>
                      </a:r>
                    </a:p>
                    <a:p>
                      <a:pPr marL="0" marR="0" lvl="0" indent="0" algn="just" defTabSz="914400" rtl="0" eaLnBrk="1" fontAlgn="base" latinLnBrk="0" hangingPunct="1">
                        <a:lnSpc>
                          <a:spcPct val="115000"/>
                        </a:lnSpc>
                        <a:spcBef>
                          <a:spcPct val="0"/>
                        </a:spcBef>
                        <a:spcAft>
                          <a:spcPct val="0"/>
                        </a:spcAft>
                        <a:buClrTx/>
                        <a:buSzTx/>
                        <a:buFontTx/>
                        <a:buNone/>
                        <a:tabLst/>
                      </a:pPr>
                      <a:endParaRPr kumimoji="0" lang="tr-TR" sz="16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tc>
                  <a:txBody>
                    <a:bodyPr/>
                    <a:lstStyle/>
                    <a:p>
                      <a:r>
                        <a:rPr lang="tr-TR" b="1" dirty="0" smtClean="0">
                          <a:latin typeface="Comic Sans MS" pitchFamily="66" charset="0"/>
                        </a:rPr>
                        <a:t>&lt;1 </a:t>
                      </a:r>
                      <a:r>
                        <a:rPr lang="tr-TR" b="1" dirty="0" err="1" smtClean="0">
                          <a:latin typeface="Comic Sans MS" pitchFamily="66" charset="0"/>
                        </a:rPr>
                        <a:t>tea</a:t>
                      </a:r>
                      <a:r>
                        <a:rPr lang="tr-TR" b="1" dirty="0" smtClean="0">
                          <a:latin typeface="Comic Sans MS" pitchFamily="66" charset="0"/>
                        </a:rPr>
                        <a:t> </a:t>
                      </a:r>
                      <a:r>
                        <a:rPr lang="tr-TR" b="1" dirty="0" err="1" smtClean="0">
                          <a:latin typeface="Comic Sans MS" pitchFamily="66" charset="0"/>
                        </a:rPr>
                        <a:t>spoon</a:t>
                      </a:r>
                      <a:endParaRPr lang="tr-TR" b="1" dirty="0">
                        <a:latin typeface="Comic Sans MS" pitchFamily="66" charset="0"/>
                      </a:endParaRPr>
                    </a:p>
                  </a:txBody>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Arsenic</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trioxide</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strychnine</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extLst>
                  <a:ext uri="{0D108BD9-81ED-4DB2-BD59-A6C34878D82A}">
                    <a16:rowId xmlns:a16="http://schemas.microsoft.com/office/drawing/2014/main" val="10002"/>
                  </a:ext>
                </a:extLst>
              </a:tr>
              <a:tr h="738193">
                <a:tc>
                  <a:txBody>
                    <a:bodyPr/>
                    <a:lstStyle/>
                    <a:p>
                      <a:r>
                        <a:rPr lang="tr-TR" b="1" dirty="0" err="1" smtClean="0">
                          <a:latin typeface="Comic Sans MS" pitchFamily="66" charset="0"/>
                        </a:rPr>
                        <a:t>Very</a:t>
                      </a:r>
                      <a:r>
                        <a:rPr lang="tr-TR" b="1" dirty="0" smtClean="0">
                          <a:latin typeface="Comic Sans MS" pitchFamily="66" charset="0"/>
                        </a:rPr>
                        <a:t> </a:t>
                      </a:r>
                      <a:r>
                        <a:rPr lang="tr-TR" b="1" dirty="0" err="1" smtClean="0">
                          <a:latin typeface="Comic Sans MS" pitchFamily="66" charset="0"/>
                        </a:rPr>
                        <a:t>toxic</a:t>
                      </a:r>
                      <a:endParaRPr lang="tr-TR" b="1" dirty="0">
                        <a:latin typeface="Comic Sans MS" pitchFamily="66" charset="0"/>
                      </a:endParaRPr>
                    </a:p>
                  </a:txBody>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600" b="1" i="0" u="none" strike="noStrike" cap="none" normalizeH="0" baseline="0" dirty="0" smtClean="0">
                          <a:ln>
                            <a:noFill/>
                          </a:ln>
                          <a:solidFill>
                            <a:srgbClr val="000000"/>
                          </a:solidFill>
                          <a:effectLst/>
                          <a:latin typeface="Comic Sans MS" pitchFamily="66" charset="0"/>
                          <a:cs typeface="Times New Roman" pitchFamily="18" charset="0"/>
                        </a:rPr>
                        <a:t>50-500 mg/kg</a:t>
                      </a:r>
                    </a:p>
                  </a:txBody>
                  <a:tcPr marL="68580" marR="68580" marT="0" marB="0" horzOverflow="overflow"/>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&lt; 30 g</a:t>
                      </a:r>
                    </a:p>
                  </a:txBody>
                  <a:tcPr marL="68580" marR="68580" marT="0" marB="0" horzOverflow="overflow"/>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Phenol</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cafein</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extLst>
                  <a:ext uri="{0D108BD9-81ED-4DB2-BD59-A6C34878D82A}">
                    <a16:rowId xmlns:a16="http://schemas.microsoft.com/office/drawing/2014/main" val="10003"/>
                  </a:ext>
                </a:extLst>
              </a:tr>
              <a:tr h="738193">
                <a:tc>
                  <a:txBody>
                    <a:bodyPr/>
                    <a:lstStyle/>
                    <a:p>
                      <a:r>
                        <a:rPr lang="tr-TR" b="1" dirty="0" err="1" smtClean="0">
                          <a:latin typeface="Comic Sans MS" pitchFamily="66" charset="0"/>
                        </a:rPr>
                        <a:t>Moderately</a:t>
                      </a:r>
                      <a:r>
                        <a:rPr lang="tr-TR" b="1" dirty="0" smtClean="0">
                          <a:latin typeface="Comic Sans MS" pitchFamily="66" charset="0"/>
                        </a:rPr>
                        <a:t> </a:t>
                      </a:r>
                      <a:r>
                        <a:rPr lang="tr-TR" b="1" dirty="0" err="1" smtClean="0">
                          <a:latin typeface="Comic Sans MS" pitchFamily="66" charset="0"/>
                        </a:rPr>
                        <a:t>toxic</a:t>
                      </a:r>
                      <a:endParaRPr lang="tr-TR" b="1" dirty="0">
                        <a:latin typeface="Comic Sans MS" pitchFamily="66" charset="0"/>
                      </a:endParaRPr>
                    </a:p>
                  </a:txBody>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600" b="1" i="0" u="none" strike="noStrike" cap="none" normalizeH="0" baseline="0" dirty="0" smtClean="0">
                          <a:ln>
                            <a:noFill/>
                          </a:ln>
                          <a:solidFill>
                            <a:srgbClr val="000000"/>
                          </a:solidFill>
                          <a:effectLst/>
                          <a:latin typeface="Comic Sans MS" pitchFamily="66" charset="0"/>
                          <a:cs typeface="Times New Roman" pitchFamily="18" charset="0"/>
                        </a:rPr>
                        <a:t>0,5-5 g/kg</a:t>
                      </a:r>
                    </a:p>
                  </a:txBody>
                  <a:tcPr marL="68580" marR="68580" marT="0" marB="0" horzOverflow="overflow"/>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&lt;0,5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liter</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Aspirin,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sodium</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chloride</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extLst>
                  <a:ext uri="{0D108BD9-81ED-4DB2-BD59-A6C34878D82A}">
                    <a16:rowId xmlns:a16="http://schemas.microsoft.com/office/drawing/2014/main" val="10004"/>
                  </a:ext>
                </a:extLst>
              </a:tr>
              <a:tr h="738193">
                <a:tc>
                  <a:txBody>
                    <a:bodyPr/>
                    <a:lstStyle/>
                    <a:p>
                      <a:r>
                        <a:rPr lang="tr-TR" b="1" dirty="0" err="1" smtClean="0">
                          <a:latin typeface="Comic Sans MS" pitchFamily="66" charset="0"/>
                        </a:rPr>
                        <a:t>Poor</a:t>
                      </a:r>
                      <a:r>
                        <a:rPr lang="tr-TR" b="1" dirty="0" smtClean="0">
                          <a:latin typeface="Comic Sans MS" pitchFamily="66" charset="0"/>
                        </a:rPr>
                        <a:t> </a:t>
                      </a:r>
                      <a:r>
                        <a:rPr lang="tr-TR" b="1" dirty="0" err="1" smtClean="0">
                          <a:latin typeface="Comic Sans MS" pitchFamily="66" charset="0"/>
                        </a:rPr>
                        <a:t>toxic</a:t>
                      </a:r>
                      <a:endParaRPr lang="tr-TR" b="1" dirty="0">
                        <a:latin typeface="Comic Sans MS" pitchFamily="66" charset="0"/>
                      </a:endParaRPr>
                    </a:p>
                  </a:txBody>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600" b="1" i="0" u="none" strike="noStrike" cap="none" normalizeH="0" baseline="0" dirty="0" smtClean="0">
                          <a:ln>
                            <a:noFill/>
                          </a:ln>
                          <a:solidFill>
                            <a:srgbClr val="000000"/>
                          </a:solidFill>
                          <a:effectLst/>
                          <a:latin typeface="Comic Sans MS" pitchFamily="66" charset="0"/>
                          <a:cs typeface="Times New Roman" pitchFamily="18" charset="0"/>
                        </a:rPr>
                        <a:t>5-15 g/kg</a:t>
                      </a:r>
                    </a:p>
                  </a:txBody>
                  <a:tcPr marL="68580" marR="68580" marT="0" marB="0" horzOverflow="overflow"/>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&lt;1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liter</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Ethyl</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alcohol</a:t>
                      </a:r>
                      <a:r>
                        <a:rPr kumimoji="0" lang="tr-TR" sz="1800" b="1" i="0" u="none" strike="noStrike" cap="none" normalizeH="0" baseline="0" dirty="0" smtClean="0">
                          <a:ln>
                            <a:noFill/>
                          </a:ln>
                          <a:solidFill>
                            <a:srgbClr val="000000"/>
                          </a:solidFill>
                          <a:effectLst/>
                          <a:latin typeface="Comic Sans MS" pitchFamily="66" charset="0"/>
                          <a:cs typeface="Times New Roman" pitchFamily="18" charset="0"/>
                        </a:rPr>
                        <a:t>, </a:t>
                      </a:r>
                      <a:r>
                        <a:rPr kumimoji="0" lang="tr-TR" sz="1800" b="1" i="0" u="none" strike="noStrike" cap="none" normalizeH="0" baseline="0" dirty="0" err="1" smtClean="0">
                          <a:ln>
                            <a:noFill/>
                          </a:ln>
                          <a:solidFill>
                            <a:srgbClr val="000000"/>
                          </a:solidFill>
                          <a:effectLst/>
                          <a:latin typeface="Comic Sans MS" pitchFamily="66" charset="0"/>
                          <a:cs typeface="Times New Roman" pitchFamily="18" charset="0"/>
                        </a:rPr>
                        <a:t>acetone</a:t>
                      </a:r>
                      <a:endParaRPr kumimoji="0" lang="tr-TR" sz="1800" b="1" i="0" u="none" strike="noStrike" cap="none" normalizeH="0" baseline="0" dirty="0" smtClean="0">
                        <a:ln>
                          <a:noFill/>
                        </a:ln>
                        <a:solidFill>
                          <a:srgbClr val="000000"/>
                        </a:solidFill>
                        <a:effectLst/>
                        <a:latin typeface="Comic Sans MS" pitchFamily="66" charset="0"/>
                        <a:cs typeface="Times New Roman" pitchFamily="18" charset="0"/>
                      </a:endParaRPr>
                    </a:p>
                  </a:txBody>
                  <a:tcPr marL="68580" marR="68580" marT="0" marB="0" horzOverflow="overflow"/>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8738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1158" y="0"/>
            <a:ext cx="8305800" cy="857232"/>
          </a:xfrm>
        </p:spPr>
        <p:txBody>
          <a:bodyPr>
            <a:normAutofit/>
          </a:bodyPr>
          <a:lstStyle/>
          <a:p>
            <a:pPr algn="ctr"/>
            <a:r>
              <a:rPr lang="en-US" sz="2800" b="1" dirty="0">
                <a:solidFill>
                  <a:srgbClr val="FF0000"/>
                </a:solidFill>
                <a:latin typeface="Comic Sans MS" pitchFamily="66" charset="0"/>
              </a:rPr>
              <a:t>The role of liver </a:t>
            </a:r>
            <a:r>
              <a:rPr lang="tr-TR" sz="2800" b="1" dirty="0" err="1">
                <a:solidFill>
                  <a:srgbClr val="FF0000"/>
                </a:solidFill>
                <a:latin typeface="Comic Sans MS" pitchFamily="66" charset="0"/>
              </a:rPr>
              <a:t>to</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eliminate</a:t>
            </a:r>
            <a:r>
              <a:rPr lang="tr-TR" sz="2800" b="1" dirty="0">
                <a:solidFill>
                  <a:srgbClr val="FF0000"/>
                </a:solidFill>
                <a:latin typeface="Comic Sans MS" pitchFamily="66" charset="0"/>
              </a:rPr>
              <a:t> of </a:t>
            </a:r>
            <a:r>
              <a:rPr lang="en-US" sz="2800" b="1" dirty="0">
                <a:solidFill>
                  <a:srgbClr val="FF0000"/>
                </a:solidFill>
                <a:latin typeface="Comic Sans MS" pitchFamily="66" charset="0"/>
              </a:rPr>
              <a:t>poisoning</a:t>
            </a:r>
            <a:endParaRPr lang="tr-TR" sz="2800" b="1" dirty="0">
              <a:solidFill>
                <a:srgbClr val="FF0000"/>
              </a:solidFill>
              <a:latin typeface="Comic Sans MS" pitchFamily="66" charset="0"/>
            </a:endParaRPr>
          </a:p>
        </p:txBody>
      </p:sp>
      <p:sp>
        <p:nvSpPr>
          <p:cNvPr id="3" name="2 Dikdörtgen"/>
          <p:cNvSpPr/>
          <p:nvPr/>
        </p:nvSpPr>
        <p:spPr>
          <a:xfrm>
            <a:off x="2024034" y="1000108"/>
            <a:ext cx="7929618" cy="3970318"/>
          </a:xfrm>
          <a:prstGeom prst="rect">
            <a:avLst/>
          </a:prstGeom>
        </p:spPr>
        <p:txBody>
          <a:bodyPr wrap="square">
            <a:spAutoFit/>
          </a:bodyPr>
          <a:lstStyle/>
          <a:p>
            <a:r>
              <a:rPr lang="tr-TR" sz="2800" b="1" dirty="0" err="1">
                <a:latin typeface="Comic Sans MS" pitchFamily="66" charset="0"/>
              </a:rPr>
              <a:t>By</a:t>
            </a:r>
            <a:r>
              <a:rPr lang="tr-TR" sz="2800" b="1" dirty="0">
                <a:latin typeface="Comic Sans MS" pitchFamily="66" charset="0"/>
              </a:rPr>
              <a:t> </a:t>
            </a:r>
            <a:r>
              <a:rPr lang="tr-TR" sz="2800" b="1" dirty="0" err="1">
                <a:latin typeface="Comic Sans MS" pitchFamily="66" charset="0"/>
              </a:rPr>
              <a:t>the</a:t>
            </a:r>
            <a:r>
              <a:rPr lang="tr-TR" sz="2800" b="1" dirty="0">
                <a:latin typeface="Comic Sans MS" pitchFamily="66" charset="0"/>
              </a:rPr>
              <a:t> r</a:t>
            </a:r>
            <a:r>
              <a:rPr lang="en-US" sz="2800" b="1" dirty="0" err="1">
                <a:latin typeface="Comic Sans MS" pitchFamily="66" charset="0"/>
              </a:rPr>
              <a:t>eduction</a:t>
            </a:r>
            <a:r>
              <a:rPr lang="en-US" sz="2800" b="1" dirty="0">
                <a:latin typeface="Comic Sans MS" pitchFamily="66" charset="0"/>
              </a:rPr>
              <a:t>, oxidation or</a:t>
            </a:r>
            <a:r>
              <a:rPr lang="tr-TR" sz="2800" b="1" dirty="0">
                <a:latin typeface="Comic Sans MS" pitchFamily="66" charset="0"/>
              </a:rPr>
              <a:t> </a:t>
            </a:r>
            <a:r>
              <a:rPr lang="tr-TR" sz="2800" b="1" dirty="0" err="1">
                <a:latin typeface="Comic Sans MS" pitchFamily="66" charset="0"/>
              </a:rPr>
              <a:t>by</a:t>
            </a:r>
            <a:r>
              <a:rPr lang="tr-TR" sz="2800" b="1" dirty="0">
                <a:latin typeface="Comic Sans MS" pitchFamily="66" charset="0"/>
              </a:rPr>
              <a:t> </a:t>
            </a:r>
            <a:r>
              <a:rPr lang="tr-TR" sz="2800" b="1" dirty="0" err="1">
                <a:latin typeface="Comic Sans MS" pitchFamily="66" charset="0"/>
              </a:rPr>
              <a:t>another</a:t>
            </a:r>
            <a:r>
              <a:rPr lang="tr-TR" sz="2800" b="1" dirty="0">
                <a:latin typeface="Comic Sans MS" pitchFamily="66" charset="0"/>
              </a:rPr>
              <a:t> </a:t>
            </a:r>
            <a:r>
              <a:rPr lang="tr-TR" sz="2800" b="1" dirty="0" err="1">
                <a:latin typeface="Comic Sans MS" pitchFamily="66" charset="0"/>
              </a:rPr>
              <a:t>reactions</a:t>
            </a:r>
            <a:r>
              <a:rPr lang="tr-TR" sz="2800" b="1" dirty="0">
                <a:latin typeface="Comic Sans MS" pitchFamily="66" charset="0"/>
              </a:rPr>
              <a:t> </a:t>
            </a:r>
            <a:r>
              <a:rPr lang="en-US" sz="2800" b="1" dirty="0">
                <a:latin typeface="Comic Sans MS" pitchFamily="66" charset="0"/>
              </a:rPr>
              <a:t> </a:t>
            </a:r>
            <a:r>
              <a:rPr lang="tr-TR" sz="2800" b="1" dirty="0" err="1">
                <a:latin typeface="Comic Sans MS" pitchFamily="66" charset="0"/>
              </a:rPr>
              <a:t>the</a:t>
            </a:r>
            <a:r>
              <a:rPr lang="tr-TR" sz="2800" b="1" dirty="0">
                <a:latin typeface="Comic Sans MS" pitchFamily="66" charset="0"/>
              </a:rPr>
              <a:t> </a:t>
            </a:r>
            <a:r>
              <a:rPr lang="en-US" sz="2800" b="1" dirty="0">
                <a:latin typeface="Comic Sans MS" pitchFamily="66" charset="0"/>
              </a:rPr>
              <a:t>elimination of adverse effects of certain toxic compounds can be </a:t>
            </a:r>
            <a:r>
              <a:rPr lang="tr-TR" sz="2800" b="1" dirty="0" err="1">
                <a:latin typeface="Comic Sans MS" pitchFamily="66" charset="0"/>
              </a:rPr>
              <a:t>occur</a:t>
            </a:r>
            <a:r>
              <a:rPr lang="en-US" sz="2800" b="1" dirty="0">
                <a:latin typeface="Comic Sans MS" pitchFamily="66" charset="0"/>
              </a:rPr>
              <a:t> in the liver</a:t>
            </a:r>
            <a:r>
              <a:rPr lang="tr-TR" sz="2800" b="1" dirty="0">
                <a:latin typeface="Comic Sans MS" pitchFamily="66" charset="0"/>
              </a:rPr>
              <a:t> </a:t>
            </a:r>
            <a:r>
              <a:rPr lang="en-US" sz="2800" b="1" dirty="0">
                <a:latin typeface="Comic Sans MS" pitchFamily="66" charset="0"/>
              </a:rPr>
              <a:t>.</a:t>
            </a:r>
            <a:endParaRPr lang="tr-TR" sz="2800" b="1" dirty="0">
              <a:latin typeface="Comic Sans MS" pitchFamily="66" charset="0"/>
            </a:endParaRPr>
          </a:p>
          <a:p>
            <a:r>
              <a:rPr lang="en-US" sz="2800" b="1" dirty="0">
                <a:latin typeface="Comic Sans MS" pitchFamily="66" charset="0"/>
              </a:rPr>
              <a:t>For example, ethyl alcohol is oxidized to </a:t>
            </a:r>
            <a:r>
              <a:rPr lang="en-US" sz="2800" b="1" dirty="0" err="1">
                <a:latin typeface="Comic Sans MS" pitchFamily="66" charset="0"/>
              </a:rPr>
              <a:t>acetal</a:t>
            </a:r>
            <a:r>
              <a:rPr lang="en-US" sz="2800" b="1" dirty="0">
                <a:latin typeface="Comic Sans MS" pitchFamily="66" charset="0"/>
              </a:rPr>
              <a:t> </a:t>
            </a:r>
            <a:r>
              <a:rPr lang="en-US" sz="2800" b="1" dirty="0" err="1">
                <a:latin typeface="Comic Sans MS" pitchFamily="66" charset="0"/>
              </a:rPr>
              <a:t>aldehyde</a:t>
            </a:r>
            <a:r>
              <a:rPr lang="en-US" sz="2800" b="1" dirty="0">
                <a:latin typeface="Comic Sans MS" pitchFamily="66" charset="0"/>
              </a:rPr>
              <a:t>, which is converted to acetic acid. This is a compound found in a normal cell. Acetic acid is also oxidized to CO2 and water.</a:t>
            </a:r>
            <a:endParaRPr lang="tr-TR" sz="2800" b="1" dirty="0">
              <a:latin typeface="Comic Sans MS" pitchFamily="66" charset="0"/>
            </a:endParaRPr>
          </a:p>
        </p:txBody>
      </p:sp>
      <p:sp>
        <p:nvSpPr>
          <p:cNvPr id="4" name="3 Dikdörtgen"/>
          <p:cNvSpPr/>
          <p:nvPr/>
        </p:nvSpPr>
        <p:spPr>
          <a:xfrm>
            <a:off x="1738282" y="5500702"/>
            <a:ext cx="8643998" cy="1077218"/>
          </a:xfrm>
          <a:prstGeom prst="rect">
            <a:avLst/>
          </a:prstGeom>
        </p:spPr>
        <p:txBody>
          <a:bodyPr wrap="square">
            <a:spAutoFit/>
          </a:bodyPr>
          <a:lstStyle/>
          <a:p>
            <a:pPr algn="just">
              <a:defRPr/>
            </a:pPr>
            <a:r>
              <a:rPr lang="tr-TR" sz="3200" b="1" dirty="0">
                <a:solidFill>
                  <a:srgbClr val="002060"/>
                </a:solidFill>
                <a:latin typeface="Comic Sans MS" pitchFamily="66" charset="0"/>
              </a:rPr>
              <a:t>CH</a:t>
            </a:r>
            <a:r>
              <a:rPr lang="tr-TR" sz="3200" b="1" baseline="-25000" dirty="0">
                <a:solidFill>
                  <a:srgbClr val="002060"/>
                </a:solidFill>
                <a:latin typeface="Comic Sans MS" pitchFamily="66" charset="0"/>
              </a:rPr>
              <a:t>3</a:t>
            </a:r>
            <a:r>
              <a:rPr lang="tr-TR" sz="3200" b="1" dirty="0">
                <a:solidFill>
                  <a:srgbClr val="002060"/>
                </a:solidFill>
                <a:latin typeface="Comic Sans MS" pitchFamily="66" charset="0"/>
              </a:rPr>
              <a:t>CH</a:t>
            </a:r>
            <a:r>
              <a:rPr lang="tr-TR" sz="3200" b="1" baseline="-25000" dirty="0">
                <a:solidFill>
                  <a:srgbClr val="002060"/>
                </a:solidFill>
                <a:latin typeface="Comic Sans MS" pitchFamily="66" charset="0"/>
              </a:rPr>
              <a:t>2</a:t>
            </a:r>
            <a:r>
              <a:rPr lang="tr-TR" sz="3200" b="1" dirty="0">
                <a:solidFill>
                  <a:srgbClr val="002060"/>
                </a:solidFill>
                <a:latin typeface="Comic Sans MS" pitchFamily="66" charset="0"/>
              </a:rPr>
              <a:t>OH </a:t>
            </a:r>
            <a:r>
              <a:rPr lang="tr-TR" sz="3200" b="1" dirty="0">
                <a:solidFill>
                  <a:srgbClr val="002060"/>
                </a:solidFill>
                <a:latin typeface="Comic Sans MS" pitchFamily="66" charset="0"/>
                <a:cs typeface="Times New Roman" pitchFamily="18" charset="0"/>
              </a:rPr>
              <a:t>→CH</a:t>
            </a:r>
            <a:r>
              <a:rPr lang="tr-TR" sz="3200" b="1" baseline="-25000" dirty="0">
                <a:solidFill>
                  <a:srgbClr val="002060"/>
                </a:solidFill>
                <a:latin typeface="Comic Sans MS" pitchFamily="66" charset="0"/>
                <a:cs typeface="Times New Roman" pitchFamily="18" charset="0"/>
              </a:rPr>
              <a:t>3</a:t>
            </a:r>
            <a:r>
              <a:rPr lang="tr-TR" sz="3200" b="1" dirty="0">
                <a:solidFill>
                  <a:srgbClr val="002060"/>
                </a:solidFill>
                <a:latin typeface="Comic Sans MS" pitchFamily="66" charset="0"/>
                <a:cs typeface="Times New Roman" pitchFamily="18" charset="0"/>
              </a:rPr>
              <a:t>COH → CH</a:t>
            </a:r>
            <a:r>
              <a:rPr lang="tr-TR" sz="3200" b="1" baseline="-25000" dirty="0">
                <a:solidFill>
                  <a:srgbClr val="002060"/>
                </a:solidFill>
                <a:latin typeface="Comic Sans MS" pitchFamily="66" charset="0"/>
                <a:cs typeface="Times New Roman" pitchFamily="18" charset="0"/>
              </a:rPr>
              <a:t>3</a:t>
            </a:r>
            <a:r>
              <a:rPr lang="tr-TR" sz="3200" b="1" dirty="0">
                <a:solidFill>
                  <a:srgbClr val="002060"/>
                </a:solidFill>
                <a:latin typeface="Comic Sans MS" pitchFamily="66" charset="0"/>
                <a:cs typeface="Times New Roman" pitchFamily="18" charset="0"/>
              </a:rPr>
              <a:t>COOH→CO</a:t>
            </a:r>
            <a:r>
              <a:rPr lang="tr-TR" sz="3200" b="1" baseline="-25000" dirty="0">
                <a:solidFill>
                  <a:srgbClr val="002060"/>
                </a:solidFill>
                <a:latin typeface="Comic Sans MS" pitchFamily="66" charset="0"/>
                <a:cs typeface="Times New Roman" pitchFamily="18" charset="0"/>
              </a:rPr>
              <a:t>2</a:t>
            </a:r>
            <a:r>
              <a:rPr lang="tr-TR" sz="3200" b="1" dirty="0">
                <a:solidFill>
                  <a:srgbClr val="002060"/>
                </a:solidFill>
                <a:latin typeface="Comic Sans MS" pitchFamily="66" charset="0"/>
                <a:cs typeface="Times New Roman" pitchFamily="18" charset="0"/>
              </a:rPr>
              <a:t> + H</a:t>
            </a:r>
            <a:r>
              <a:rPr lang="tr-TR" sz="3200" b="1" baseline="-25000" dirty="0">
                <a:solidFill>
                  <a:srgbClr val="002060"/>
                </a:solidFill>
                <a:latin typeface="Comic Sans MS" pitchFamily="66" charset="0"/>
                <a:cs typeface="Times New Roman" pitchFamily="18" charset="0"/>
              </a:rPr>
              <a:t>2</a:t>
            </a:r>
            <a:r>
              <a:rPr lang="tr-TR" sz="3200" b="1" dirty="0">
                <a:solidFill>
                  <a:srgbClr val="002060"/>
                </a:solidFill>
                <a:latin typeface="Comic Sans MS" pitchFamily="66" charset="0"/>
                <a:cs typeface="Times New Roman" pitchFamily="18" charset="0"/>
              </a:rPr>
              <a:t>O</a:t>
            </a:r>
          </a:p>
        </p:txBody>
      </p:sp>
    </p:spTree>
    <p:extLst>
      <p:ext uri="{BB962C8B-B14F-4D97-AF65-F5344CB8AC3E}">
        <p14:creationId xmlns:p14="http://schemas.microsoft.com/office/powerpoint/2010/main" val="719790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09720" y="1000108"/>
            <a:ext cx="8286808" cy="5016758"/>
          </a:xfrm>
          <a:prstGeom prst="rect">
            <a:avLst/>
          </a:prstGeom>
        </p:spPr>
        <p:txBody>
          <a:bodyPr wrap="square">
            <a:spAutoFit/>
          </a:bodyPr>
          <a:lstStyle/>
          <a:p>
            <a:pPr>
              <a:buFont typeface="Wingdings" pitchFamily="2" charset="2"/>
              <a:buChar char="Ø"/>
            </a:pPr>
            <a:r>
              <a:rPr lang="en-US" sz="3200" b="1" dirty="0">
                <a:latin typeface="Comic Sans MS" pitchFamily="66" charset="0"/>
              </a:rPr>
              <a:t>Toxic </a:t>
            </a:r>
            <a:r>
              <a:rPr lang="en-US" sz="3200" b="1" dirty="0">
                <a:solidFill>
                  <a:srgbClr val="FF0000"/>
                </a:solidFill>
                <a:latin typeface="Comic Sans MS" pitchFamily="66" charset="0"/>
              </a:rPr>
              <a:t>nicotine</a:t>
            </a:r>
            <a:r>
              <a:rPr lang="en-US" sz="3200" b="1" dirty="0">
                <a:latin typeface="Comic Sans MS" pitchFamily="66" charset="0"/>
              </a:rPr>
              <a:t> found in cigarettes is converted to </a:t>
            </a:r>
            <a:r>
              <a:rPr lang="en-US" sz="3200" b="1" dirty="0" err="1">
                <a:solidFill>
                  <a:srgbClr val="FF0000"/>
                </a:solidFill>
                <a:latin typeface="Comic Sans MS" pitchFamily="66" charset="0"/>
              </a:rPr>
              <a:t>cotinine</a:t>
            </a:r>
            <a:r>
              <a:rPr lang="en-US" sz="3200" b="1" dirty="0">
                <a:latin typeface="Comic Sans MS" pitchFamily="66" charset="0"/>
              </a:rPr>
              <a:t> by oxidation</a:t>
            </a:r>
            <a:r>
              <a:rPr lang="tr-TR" sz="3200" b="1" dirty="0">
                <a:latin typeface="Comic Sans MS" pitchFamily="66" charset="0"/>
              </a:rPr>
              <a:t> in </a:t>
            </a:r>
            <a:r>
              <a:rPr lang="tr-TR" sz="3200" b="1" dirty="0" err="1">
                <a:latin typeface="Comic Sans MS" pitchFamily="66" charset="0"/>
              </a:rPr>
              <a:t>the</a:t>
            </a:r>
            <a:r>
              <a:rPr lang="tr-TR" sz="3200" b="1" dirty="0">
                <a:latin typeface="Comic Sans MS" pitchFamily="66" charset="0"/>
              </a:rPr>
              <a:t> </a:t>
            </a:r>
            <a:r>
              <a:rPr lang="tr-TR" sz="3200" b="1" dirty="0" err="1">
                <a:latin typeface="Comic Sans MS" pitchFamily="66" charset="0"/>
              </a:rPr>
              <a:t>liver</a:t>
            </a:r>
            <a:r>
              <a:rPr lang="en-US" sz="3200" b="1" dirty="0">
                <a:latin typeface="Comic Sans MS" pitchFamily="66" charset="0"/>
              </a:rPr>
              <a:t>.</a:t>
            </a:r>
            <a:endParaRPr lang="tr-TR" sz="3200" b="1" dirty="0">
              <a:latin typeface="Comic Sans MS" pitchFamily="66" charset="0"/>
            </a:endParaRPr>
          </a:p>
          <a:p>
            <a:endParaRPr lang="en-US" sz="3200" b="1" dirty="0">
              <a:latin typeface="Comic Sans MS" pitchFamily="66" charset="0"/>
            </a:endParaRPr>
          </a:p>
          <a:p>
            <a:pPr>
              <a:buFont typeface="Wingdings" pitchFamily="2" charset="2"/>
              <a:buChar char="Ø"/>
            </a:pPr>
            <a:r>
              <a:rPr lang="en-US" sz="3200" b="1" dirty="0" err="1">
                <a:latin typeface="Comic Sans MS" pitchFamily="66" charset="0"/>
              </a:rPr>
              <a:t>Cotinine</a:t>
            </a:r>
            <a:r>
              <a:rPr lang="en-US" sz="3200" b="1" dirty="0">
                <a:latin typeface="Comic Sans MS" pitchFamily="66" charset="0"/>
              </a:rPr>
              <a:t> is less toxic than nicotine. </a:t>
            </a:r>
            <a:r>
              <a:rPr lang="tr-TR" sz="3200" b="1" dirty="0" err="1">
                <a:latin typeface="Comic Sans MS" pitchFamily="66" charset="0"/>
              </a:rPr>
              <a:t>Joining</a:t>
            </a:r>
            <a:r>
              <a:rPr lang="tr-TR" sz="3200" b="1" dirty="0">
                <a:latin typeface="Comic Sans MS" pitchFamily="66" charset="0"/>
              </a:rPr>
              <a:t> </a:t>
            </a:r>
            <a:r>
              <a:rPr lang="tr-TR" sz="3200" b="1" dirty="0" err="1">
                <a:latin typeface="Comic Sans MS" pitchFamily="66" charset="0"/>
              </a:rPr>
              <a:t>the</a:t>
            </a:r>
            <a:r>
              <a:rPr lang="tr-TR" sz="3200" b="1" dirty="0">
                <a:latin typeface="Comic Sans MS" pitchFamily="66" charset="0"/>
              </a:rPr>
              <a:t> </a:t>
            </a:r>
            <a:r>
              <a:rPr lang="tr-TR" sz="3200" b="1" dirty="0" err="1">
                <a:latin typeface="Comic Sans MS" pitchFamily="66" charset="0"/>
              </a:rPr>
              <a:t>oxygen</a:t>
            </a:r>
            <a:r>
              <a:rPr lang="tr-TR" sz="3200" b="1" dirty="0">
                <a:latin typeface="Comic Sans MS" pitchFamily="66" charset="0"/>
              </a:rPr>
              <a:t> atom </a:t>
            </a:r>
            <a:r>
              <a:rPr lang="tr-TR" sz="3200" b="1" dirty="0" err="1">
                <a:latin typeface="Comic Sans MS" pitchFamily="66" charset="0"/>
              </a:rPr>
              <a:t>to</a:t>
            </a:r>
            <a:r>
              <a:rPr lang="tr-TR" sz="3200" b="1" dirty="0">
                <a:latin typeface="Comic Sans MS" pitchFamily="66" charset="0"/>
              </a:rPr>
              <a:t> t</a:t>
            </a:r>
            <a:r>
              <a:rPr lang="en-US" sz="3200" b="1" dirty="0">
                <a:latin typeface="Comic Sans MS" pitchFamily="66" charset="0"/>
              </a:rPr>
              <a:t>he compound makes the </a:t>
            </a:r>
            <a:r>
              <a:rPr lang="en-US" sz="3200" b="1" dirty="0" err="1">
                <a:latin typeface="Comic Sans MS" pitchFamily="66" charset="0"/>
              </a:rPr>
              <a:t>cotinine</a:t>
            </a:r>
            <a:r>
              <a:rPr lang="en-US" sz="3200" b="1" dirty="0">
                <a:latin typeface="Comic Sans MS" pitchFamily="66" charset="0"/>
              </a:rPr>
              <a:t> more soluble in water, so the compound is more easily </a:t>
            </a:r>
            <a:r>
              <a:rPr lang="tr-TR" sz="3200" b="1" dirty="0" err="1">
                <a:latin typeface="Comic Sans MS" pitchFamily="66" charset="0"/>
              </a:rPr>
              <a:t>removed</a:t>
            </a:r>
            <a:r>
              <a:rPr lang="tr-TR" sz="3200" b="1" dirty="0">
                <a:latin typeface="Comic Sans MS" pitchFamily="66" charset="0"/>
              </a:rPr>
              <a:t> </a:t>
            </a:r>
            <a:r>
              <a:rPr lang="tr-TR" sz="3200" b="1" dirty="0" err="1">
                <a:latin typeface="Comic Sans MS" pitchFamily="66" charset="0"/>
              </a:rPr>
              <a:t>by</a:t>
            </a:r>
            <a:r>
              <a:rPr lang="tr-TR" sz="3200" b="1" dirty="0">
                <a:latin typeface="Comic Sans MS" pitchFamily="66" charset="0"/>
              </a:rPr>
              <a:t> </a:t>
            </a:r>
            <a:r>
              <a:rPr lang="tr-TR" sz="3200" b="1" dirty="0" err="1">
                <a:latin typeface="Comic Sans MS" pitchFamily="66" charset="0"/>
              </a:rPr>
              <a:t>means</a:t>
            </a:r>
            <a:r>
              <a:rPr lang="tr-TR" sz="3200" b="1" dirty="0">
                <a:latin typeface="Comic Sans MS" pitchFamily="66" charset="0"/>
              </a:rPr>
              <a:t> of</a:t>
            </a:r>
            <a:r>
              <a:rPr lang="en-US" sz="3200" b="1" dirty="0">
                <a:latin typeface="Comic Sans MS" pitchFamily="66" charset="0"/>
              </a:rPr>
              <a:t> the urine than nicotine.</a:t>
            </a:r>
            <a:endParaRPr lang="tr-TR" sz="3200" b="1" dirty="0">
              <a:latin typeface="Comic Sans MS" pitchFamily="66" charset="0"/>
            </a:endParaRPr>
          </a:p>
        </p:txBody>
      </p:sp>
    </p:spTree>
    <p:extLst>
      <p:ext uri="{BB962C8B-B14F-4D97-AF65-F5344CB8AC3E}">
        <p14:creationId xmlns:p14="http://schemas.microsoft.com/office/powerpoint/2010/main" val="1678020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81158" y="642918"/>
            <a:ext cx="8429684" cy="6124754"/>
          </a:xfrm>
          <a:prstGeom prst="rect">
            <a:avLst/>
          </a:prstGeom>
        </p:spPr>
        <p:txBody>
          <a:bodyPr wrap="square">
            <a:spAutoFit/>
          </a:bodyPr>
          <a:lstStyle/>
          <a:p>
            <a:r>
              <a:rPr lang="en-US" sz="2800" b="1" dirty="0">
                <a:solidFill>
                  <a:srgbClr val="C00000"/>
                </a:solidFill>
                <a:latin typeface="Comic Sans MS" pitchFamily="66" charset="0"/>
              </a:rPr>
              <a:t>The P-450 enzyme </a:t>
            </a:r>
            <a:r>
              <a:rPr lang="en-US" sz="2800" b="1" dirty="0">
                <a:latin typeface="Comic Sans MS" pitchFamily="66" charset="0"/>
              </a:rPr>
              <a:t>system in the liver dissolves in water and oxidizes the substances that tend to stay in the body, making it soluble in water and allowing it to be excreted in the urine. These compounds may be conjugated with amino acids.</a:t>
            </a:r>
            <a:endParaRPr lang="tr-TR" sz="2800" b="1" dirty="0">
              <a:latin typeface="Comic Sans MS" pitchFamily="66" charset="0"/>
            </a:endParaRPr>
          </a:p>
          <a:p>
            <a:endParaRPr lang="en-US" sz="2800" b="1" dirty="0">
              <a:latin typeface="Comic Sans MS" pitchFamily="66" charset="0"/>
            </a:endParaRPr>
          </a:p>
          <a:p>
            <a:r>
              <a:rPr lang="en-US" sz="2800" b="1" dirty="0">
                <a:latin typeface="Comic Sans MS" pitchFamily="66" charset="0"/>
              </a:rPr>
              <a:t>For example: Toluene is insoluble in water. P-450 enzymes are converted</a:t>
            </a:r>
            <a:r>
              <a:rPr lang="tr-TR" sz="2800" b="1" dirty="0">
                <a:latin typeface="Comic Sans MS" pitchFamily="66" charset="0"/>
              </a:rPr>
              <a:t> it</a:t>
            </a:r>
            <a:r>
              <a:rPr lang="en-US" sz="2800" b="1" dirty="0">
                <a:latin typeface="Comic Sans MS" pitchFamily="66" charset="0"/>
              </a:rPr>
              <a:t> to benzoic acid, which is more soluble in </a:t>
            </a:r>
            <a:r>
              <a:rPr lang="tr-TR" sz="2800" b="1" dirty="0">
                <a:latin typeface="Comic Sans MS" pitchFamily="66" charset="0"/>
              </a:rPr>
              <a:t>w</a:t>
            </a:r>
            <a:r>
              <a:rPr lang="en-US" sz="2800" b="1" dirty="0" err="1">
                <a:latin typeface="Comic Sans MS" pitchFamily="66" charset="0"/>
              </a:rPr>
              <a:t>ater</a:t>
            </a:r>
            <a:r>
              <a:rPr lang="en-US" sz="2800" b="1" dirty="0">
                <a:latin typeface="Comic Sans MS" pitchFamily="66" charset="0"/>
              </a:rPr>
              <a:t>. Benzoic acid also combines with </a:t>
            </a:r>
            <a:r>
              <a:rPr lang="en-US" sz="2800" b="1" dirty="0" err="1">
                <a:latin typeface="Comic Sans MS" pitchFamily="66" charset="0"/>
              </a:rPr>
              <a:t>glycine</a:t>
            </a:r>
            <a:r>
              <a:rPr lang="en-US" sz="2800" b="1" dirty="0">
                <a:latin typeface="Comic Sans MS" pitchFamily="66" charset="0"/>
              </a:rPr>
              <a:t>, an amino acid, to form </a:t>
            </a:r>
            <a:r>
              <a:rPr lang="en-US" sz="2800" b="1" dirty="0" err="1">
                <a:latin typeface="Comic Sans MS" pitchFamily="66" charset="0"/>
              </a:rPr>
              <a:t>hippuric</a:t>
            </a:r>
            <a:r>
              <a:rPr lang="en-US" sz="2800" b="1" dirty="0">
                <a:latin typeface="Comic Sans MS" pitchFamily="66" charset="0"/>
              </a:rPr>
              <a:t> acid, </a:t>
            </a:r>
            <a:r>
              <a:rPr lang="en-US" sz="2800" b="1" dirty="0" err="1">
                <a:latin typeface="Comic Sans MS" pitchFamily="66" charset="0"/>
              </a:rPr>
              <a:t>Hippuric</a:t>
            </a:r>
            <a:r>
              <a:rPr lang="en-US" sz="2800" b="1" dirty="0">
                <a:latin typeface="Comic Sans MS" pitchFamily="66" charset="0"/>
              </a:rPr>
              <a:t> acid is easily </a:t>
            </a:r>
            <a:r>
              <a:rPr lang="tr-TR" sz="2800" b="1" dirty="0" err="1">
                <a:latin typeface="Comic Sans MS" pitchFamily="66" charset="0"/>
              </a:rPr>
              <a:t>removed</a:t>
            </a:r>
            <a:r>
              <a:rPr lang="en-US" sz="2800" b="1" dirty="0">
                <a:latin typeface="Comic Sans MS" pitchFamily="66" charset="0"/>
              </a:rPr>
              <a:t> from the body because it </a:t>
            </a:r>
            <a:r>
              <a:rPr lang="tr-TR" sz="2800" b="1" dirty="0" err="1">
                <a:latin typeface="Comic Sans MS" pitchFamily="66" charset="0"/>
              </a:rPr>
              <a:t>considerably</a:t>
            </a:r>
            <a:r>
              <a:rPr lang="tr-TR" sz="2800" b="1" dirty="0">
                <a:latin typeface="Comic Sans MS" pitchFamily="66" charset="0"/>
              </a:rPr>
              <a:t> </a:t>
            </a:r>
            <a:r>
              <a:rPr lang="en-US" sz="2800" b="1">
                <a:latin typeface="Comic Sans MS" pitchFamily="66" charset="0"/>
              </a:rPr>
              <a:t>dissolves in </a:t>
            </a:r>
            <a:r>
              <a:rPr lang="en-US" sz="2800" b="1" dirty="0">
                <a:latin typeface="Comic Sans MS" pitchFamily="66" charset="0"/>
              </a:rPr>
              <a:t>water.</a:t>
            </a:r>
          </a:p>
        </p:txBody>
      </p:sp>
    </p:spTree>
    <p:extLst>
      <p:ext uri="{BB962C8B-B14F-4D97-AF65-F5344CB8AC3E}">
        <p14:creationId xmlns:p14="http://schemas.microsoft.com/office/powerpoint/2010/main" val="18825918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946</Words>
  <Application>Microsoft Office PowerPoint</Application>
  <PresentationFormat>Geniş ekran</PresentationFormat>
  <Paragraphs>71</Paragraphs>
  <Slides>12</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Calibri</vt:lpstr>
      <vt:lpstr>Calibri Light</vt:lpstr>
      <vt:lpstr>Comic Sans MS</vt:lpstr>
      <vt:lpstr>Times New Roman</vt:lpstr>
      <vt:lpstr>Wingdings</vt:lpstr>
      <vt:lpstr>Office Teması</vt:lpstr>
      <vt:lpstr>9 - HEALTH EFFECTIVE TOXICOLOGICAL HAZARDS</vt:lpstr>
      <vt:lpstr>PowerPoint Sunusu</vt:lpstr>
      <vt:lpstr>PowerPoint Sunusu</vt:lpstr>
      <vt:lpstr>PowerPoint Sunusu</vt:lpstr>
      <vt:lpstr>PowerPoint Sunusu</vt:lpstr>
      <vt:lpstr>Toxic substances are classified as follows in some sources</vt:lpstr>
      <vt:lpstr>The role of liver to eliminate of poisoning</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 HEALTH EFFECTIVE TOXICOLOGICAL HAZARDS</dc:title>
  <dc:creator>KİMYA_MCANEL</dc:creator>
  <cp:lastModifiedBy>KİMYA_MCANEL</cp:lastModifiedBy>
  <cp:revision>4</cp:revision>
  <dcterms:created xsi:type="dcterms:W3CDTF">2017-11-23T08:32:26Z</dcterms:created>
  <dcterms:modified xsi:type="dcterms:W3CDTF">2017-11-23T10:34:43Z</dcterms:modified>
</cp:coreProperties>
</file>