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1B34D-B318-4952-87C9-95651E63B55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593A3-3A8F-4EB5-A350-C50BCFE736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1B34D-B318-4952-87C9-95651E63B55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593A3-3A8F-4EB5-A350-C50BCFE736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1B34D-B318-4952-87C9-95651E63B55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593A3-3A8F-4EB5-A350-C50BCFE736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1B34D-B318-4952-87C9-95651E63B55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593A3-3A8F-4EB5-A350-C50BCFE736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1B34D-B318-4952-87C9-95651E63B55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593A3-3A8F-4EB5-A350-C50BCFE736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1B34D-B318-4952-87C9-95651E63B55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593A3-3A8F-4EB5-A350-C50BCFE736A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1B34D-B318-4952-87C9-95651E63B55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593A3-3A8F-4EB5-A350-C50BCFE736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1B34D-B318-4952-87C9-95651E63B55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593A3-3A8F-4EB5-A350-C50BCFE736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1B34D-B318-4952-87C9-95651E63B55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593A3-3A8F-4EB5-A350-C50BCFE736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1B34D-B318-4952-87C9-95651E63B55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B593A3-3A8F-4EB5-A350-C50BCFE736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1B34D-B318-4952-87C9-95651E63B55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593A3-3A8F-4EB5-A350-C50BCFE736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291B34D-B318-4952-87C9-95651E63B55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34B593A3-3A8F-4EB5-A350-C50BCFE736A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7544" y="2420888"/>
            <a:ext cx="3600400" cy="749945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02060"/>
                </a:solidFill>
              </a:rPr>
              <a:t>DURAKLAMA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382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3960440"/>
          </a:xfrm>
        </p:spPr>
        <p:txBody>
          <a:bodyPr>
            <a:norm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tr-TR" sz="3200" b="0" dirty="0" smtClean="0">
                <a:latin typeface="Constantia" pitchFamily="18" charset="0"/>
              </a:rPr>
              <a:t>Uzun Hasan öldükten sonra yerine en büyük oğlu Halil geçmiştir (1478). Kardeşleri onun saltanatını </a:t>
            </a:r>
            <a:r>
              <a:rPr lang="tr-TR" sz="3200" b="0" dirty="0" err="1" smtClean="0">
                <a:latin typeface="Constantia" pitchFamily="18" charset="0"/>
              </a:rPr>
              <a:t>metbu</a:t>
            </a:r>
            <a:r>
              <a:rPr lang="tr-TR" sz="3200" b="0" dirty="0" smtClean="0">
                <a:latin typeface="Constantia" pitchFamily="18" charset="0"/>
              </a:rPr>
              <a:t> kabil etmeyince taht mücadelesine başlamışlardır.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tr-TR" sz="3200" b="0" dirty="0" smtClean="0">
                <a:latin typeface="Constantia" pitchFamily="18" charset="0"/>
              </a:rPr>
              <a:t>Bu mücadeleyi ise Halil’i yenerek </a:t>
            </a:r>
            <a:r>
              <a:rPr lang="tr-TR" sz="3200" b="0" dirty="0" err="1" smtClean="0">
                <a:latin typeface="Constantia" pitchFamily="18" charset="0"/>
              </a:rPr>
              <a:t>Yakub</a:t>
            </a:r>
            <a:r>
              <a:rPr lang="tr-TR" sz="3200" b="0" dirty="0" smtClean="0">
                <a:latin typeface="Constantia" pitchFamily="18" charset="0"/>
              </a:rPr>
              <a:t> kazanmıştır.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326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124744"/>
            <a:ext cx="8712968" cy="3744416"/>
          </a:xfrm>
        </p:spPr>
        <p:txBody>
          <a:bodyPr>
            <a:normAutofit/>
          </a:bodyPr>
          <a:lstStyle/>
          <a:p>
            <a:pPr marL="457200" indent="-457200" algn="ctr">
              <a:buFont typeface="Courier New" pitchFamily="49" charset="0"/>
              <a:buChar char="o"/>
            </a:pPr>
            <a:r>
              <a:rPr lang="tr-TR" sz="3600" b="0" dirty="0" err="1" smtClean="0">
                <a:latin typeface="Constantia" pitchFamily="18" charset="0"/>
              </a:rPr>
              <a:t>Yakub’un</a:t>
            </a:r>
            <a:r>
              <a:rPr lang="tr-TR" sz="3600" b="0" dirty="0" smtClean="0">
                <a:latin typeface="Constantia" pitchFamily="18" charset="0"/>
              </a:rPr>
              <a:t> saltanatı, babasınınkine kıyasla çok sakin geçmektedir. Tahta çıktığında ilk iş olarak devlet işlerini düzenlemiştir. Fars eyaletini divana bağlamıştır.</a:t>
            </a:r>
            <a:endParaRPr lang="tr-TR" sz="36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315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548680"/>
            <a:ext cx="8568952" cy="4320480"/>
          </a:xfrm>
        </p:spPr>
        <p:txBody>
          <a:bodyPr>
            <a:normAutofit/>
          </a:bodyPr>
          <a:lstStyle/>
          <a:p>
            <a:pPr marL="457200" indent="-457200" algn="ctr">
              <a:buFont typeface="Courier New" pitchFamily="49" charset="0"/>
              <a:buChar char="o"/>
            </a:pPr>
            <a:r>
              <a:rPr lang="tr-TR" sz="3200" b="0" dirty="0" smtClean="0">
                <a:latin typeface="Constantia" pitchFamily="18" charset="0"/>
              </a:rPr>
              <a:t>Uzun Hasan’ın ölümünü fırsat bilen Çağataylar ve </a:t>
            </a:r>
            <a:r>
              <a:rPr lang="tr-TR" sz="3200" b="0" dirty="0">
                <a:latin typeface="Constantia" pitchFamily="18" charset="0"/>
              </a:rPr>
              <a:t>K</a:t>
            </a:r>
            <a:r>
              <a:rPr lang="tr-TR" sz="3200" b="0" dirty="0" smtClean="0">
                <a:latin typeface="Constantia" pitchFamily="18" charset="0"/>
              </a:rPr>
              <a:t>arakoyunlular Kirman’ı işgal etmişlerdir. Yakup ise </a:t>
            </a:r>
            <a:r>
              <a:rPr lang="tr-TR" sz="3200" b="0" dirty="0" err="1" smtClean="0">
                <a:latin typeface="Constantia" pitchFamily="18" charset="0"/>
              </a:rPr>
              <a:t>Sufi</a:t>
            </a:r>
            <a:r>
              <a:rPr lang="tr-TR" sz="3200" b="0" dirty="0" smtClean="0">
                <a:latin typeface="Constantia" pitchFamily="18" charset="0"/>
              </a:rPr>
              <a:t> </a:t>
            </a:r>
            <a:r>
              <a:rPr lang="tr-TR" sz="3200" b="0" dirty="0" err="1" smtClean="0">
                <a:latin typeface="Constantia" pitchFamily="18" charset="0"/>
              </a:rPr>
              <a:t>Ahlil’i</a:t>
            </a:r>
            <a:r>
              <a:rPr lang="tr-TR" sz="3200" b="0" dirty="0" smtClean="0">
                <a:latin typeface="Constantia" pitchFamily="18" charset="0"/>
              </a:rPr>
              <a:t> onlara karşı göndermiştir. Bozguna uğratılan Çağatayların lideri </a:t>
            </a:r>
            <a:r>
              <a:rPr lang="tr-TR" sz="3200" b="0" dirty="0" err="1" smtClean="0">
                <a:latin typeface="Constantia" pitchFamily="18" charset="0"/>
              </a:rPr>
              <a:t>Eb</a:t>
            </a:r>
            <a:r>
              <a:rPr lang="tr-TR" sz="3200" b="0" dirty="0" err="1">
                <a:latin typeface="Constantia" pitchFamily="18" charset="0"/>
              </a:rPr>
              <a:t>û</a:t>
            </a:r>
            <a:r>
              <a:rPr lang="tr-TR" sz="3200" b="0" dirty="0" smtClean="0">
                <a:latin typeface="Constantia" pitchFamily="18" charset="0"/>
              </a:rPr>
              <a:t> Bekir b. </a:t>
            </a:r>
            <a:r>
              <a:rPr lang="tr-TR" sz="3200" b="0" dirty="0" err="1" smtClean="0">
                <a:latin typeface="Constantia" pitchFamily="18" charset="0"/>
              </a:rPr>
              <a:t>Ebû</a:t>
            </a:r>
            <a:r>
              <a:rPr lang="tr-TR" sz="3200" b="0" dirty="0" smtClean="0">
                <a:latin typeface="Constantia" pitchFamily="18" charset="0"/>
              </a:rPr>
              <a:t> Said öldürülmüştür. Kirman ise tekrar Akkoyunların hakimiyetine girmiştir (1479).  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471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3528392"/>
          </a:xfrm>
        </p:spPr>
        <p:txBody>
          <a:bodyPr>
            <a:normAutofit/>
          </a:bodyPr>
          <a:lstStyle/>
          <a:p>
            <a:pPr marL="457200" indent="-457200" algn="ctr">
              <a:buFont typeface="Courier New" pitchFamily="49" charset="0"/>
              <a:buChar char="o"/>
            </a:pPr>
            <a:r>
              <a:rPr lang="tr-TR" sz="3600" b="0" dirty="0" err="1" smtClean="0">
                <a:latin typeface="Constantia" pitchFamily="18" charset="0"/>
              </a:rPr>
              <a:t>Memlükler</a:t>
            </a:r>
            <a:r>
              <a:rPr lang="tr-TR" sz="3600" b="0" dirty="0" smtClean="0">
                <a:latin typeface="Constantia" pitchFamily="18" charset="0"/>
              </a:rPr>
              <a:t> de Hasan’ın ölümünü </a:t>
            </a:r>
            <a:r>
              <a:rPr lang="tr-TR" sz="3600" b="0" dirty="0" err="1" smtClean="0">
                <a:latin typeface="Constantia" pitchFamily="18" charset="0"/>
              </a:rPr>
              <a:t>fırasat</a:t>
            </a:r>
            <a:r>
              <a:rPr lang="tr-TR" sz="3600" b="0" dirty="0" smtClean="0">
                <a:latin typeface="Constantia" pitchFamily="18" charset="0"/>
              </a:rPr>
              <a:t> bilip Urfa’yı kuşatsalar da Yakup onlara karşı Bayındır Beyi  göndermiştir.  1482’de Urfa önünde yapılan savaşta </a:t>
            </a:r>
            <a:r>
              <a:rPr lang="tr-TR" sz="3600" b="0" dirty="0" err="1" smtClean="0">
                <a:latin typeface="Constantia" pitchFamily="18" charset="0"/>
              </a:rPr>
              <a:t>Memlükler</a:t>
            </a:r>
            <a:r>
              <a:rPr lang="tr-TR" sz="3600" b="0" dirty="0" smtClean="0">
                <a:latin typeface="Constantia" pitchFamily="18" charset="0"/>
              </a:rPr>
              <a:t> kaybetmiştir. </a:t>
            </a:r>
            <a:endParaRPr lang="tr-TR" sz="36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014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4608512"/>
          </a:xfrm>
        </p:spPr>
        <p:txBody>
          <a:bodyPr>
            <a:normAutofit/>
          </a:bodyPr>
          <a:lstStyle/>
          <a:p>
            <a:pPr marL="457200" indent="-457200" algn="just">
              <a:buFont typeface="Courier New" pitchFamily="49" charset="0"/>
              <a:buChar char="o"/>
            </a:pPr>
            <a:r>
              <a:rPr lang="tr-TR" sz="3200" b="0" dirty="0" err="1" smtClean="0">
                <a:latin typeface="Constantia" pitchFamily="18" charset="0"/>
              </a:rPr>
              <a:t>Memlük</a:t>
            </a:r>
            <a:r>
              <a:rPr lang="tr-TR" sz="3200" b="0" dirty="0" smtClean="0">
                <a:latin typeface="Constantia" pitchFamily="18" charset="0"/>
              </a:rPr>
              <a:t> savaşından sonra ise Bayındır Bey Yakup’a karşı isyana başlamıştır. Bayındır Bey </a:t>
            </a:r>
            <a:r>
              <a:rPr lang="tr-TR" sz="3200" b="0" dirty="0" err="1" smtClean="0">
                <a:latin typeface="Constantia" pitchFamily="18" charset="0"/>
              </a:rPr>
              <a:t>Hemedan’da</a:t>
            </a:r>
            <a:r>
              <a:rPr lang="tr-TR" sz="3200" b="0" dirty="0" smtClean="0">
                <a:latin typeface="Constantia" pitchFamily="18" charset="0"/>
              </a:rPr>
              <a:t> kendini sultan ilan edip çevredeki emirleri kendine yanına çekmeye çalışmıştır. </a:t>
            </a:r>
          </a:p>
          <a:p>
            <a:pPr marL="457200" indent="-457200" algn="just">
              <a:buFont typeface="Courier New" pitchFamily="49" charset="0"/>
              <a:buChar char="o"/>
            </a:pPr>
            <a:r>
              <a:rPr lang="tr-TR" sz="3200" b="0" dirty="0" smtClean="0">
                <a:latin typeface="Constantia" pitchFamily="18" charset="0"/>
              </a:rPr>
              <a:t>Yakup Bey harekete geçerek </a:t>
            </a:r>
            <a:r>
              <a:rPr lang="tr-TR" sz="3200" b="0" dirty="0" err="1" smtClean="0">
                <a:latin typeface="Constantia" pitchFamily="18" charset="0"/>
              </a:rPr>
              <a:t>Save</a:t>
            </a:r>
            <a:r>
              <a:rPr lang="tr-TR" sz="3200" b="0" dirty="0" smtClean="0">
                <a:latin typeface="Constantia" pitchFamily="18" charset="0"/>
              </a:rPr>
              <a:t> yakınlarında Bayındır Beyi yakalamış ve bu isyana kısa sürede son vermiştir. 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01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4608512"/>
          </a:xfrm>
        </p:spPr>
        <p:txBody>
          <a:bodyPr>
            <a:normAutofit/>
          </a:bodyPr>
          <a:lstStyle/>
          <a:p>
            <a:pPr algn="just">
              <a:buFont typeface="Courier New" pitchFamily="49" charset="0"/>
              <a:buChar char="o"/>
            </a:pPr>
            <a:r>
              <a:rPr lang="tr-TR" sz="3200" b="0" dirty="0" smtClean="0">
                <a:latin typeface="Constantia" pitchFamily="18" charset="0"/>
              </a:rPr>
              <a:t>Akkoyunlulara tabi olan </a:t>
            </a:r>
            <a:r>
              <a:rPr lang="tr-TR" sz="3200" b="0" dirty="0" err="1" smtClean="0">
                <a:latin typeface="Constantia" pitchFamily="18" charset="0"/>
              </a:rPr>
              <a:t>Mazenderan’da</a:t>
            </a:r>
            <a:r>
              <a:rPr lang="tr-TR" sz="3200" b="0" dirty="0" smtClean="0">
                <a:latin typeface="Constantia" pitchFamily="18" charset="0"/>
              </a:rPr>
              <a:t> çıkan taht müdahalesine Yakup müdahil olmuştur. Sonuçta bir savaş çıkmadan barış sağlana bilmiştir. </a:t>
            </a:r>
          </a:p>
          <a:p>
            <a:pPr algn="just">
              <a:buFont typeface="Courier New" pitchFamily="49" charset="0"/>
              <a:buChar char="o"/>
            </a:pPr>
            <a:r>
              <a:rPr lang="tr-TR" sz="3200" b="0" dirty="0" smtClean="0">
                <a:latin typeface="Constantia" pitchFamily="18" charset="0"/>
              </a:rPr>
              <a:t>Daha sonra Şeyh </a:t>
            </a:r>
            <a:r>
              <a:rPr lang="tr-TR" sz="3200" b="0" dirty="0" err="1" smtClean="0">
                <a:latin typeface="Constantia" pitchFamily="18" charset="0"/>
              </a:rPr>
              <a:t>Cüneyd</a:t>
            </a:r>
            <a:r>
              <a:rPr lang="tr-TR" sz="3200" b="0" dirty="0" smtClean="0">
                <a:latin typeface="Constantia" pitchFamily="18" charset="0"/>
              </a:rPr>
              <a:t> oğlu Hasan </a:t>
            </a:r>
            <a:r>
              <a:rPr lang="tr-TR" sz="3200" b="0" dirty="0" err="1" smtClean="0">
                <a:latin typeface="Constantia" pitchFamily="18" charset="0"/>
              </a:rPr>
              <a:t>Şirvanşahlar</a:t>
            </a:r>
            <a:r>
              <a:rPr lang="tr-TR" sz="3200" b="0" dirty="0" smtClean="0">
                <a:latin typeface="Constantia" pitchFamily="18" charset="0"/>
              </a:rPr>
              <a:t> üzerine sefere çıktı fakat 1488 yılında yakalanarak öldürülmüştür. 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834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124744"/>
            <a:ext cx="8568952" cy="3744416"/>
          </a:xfrm>
        </p:spPr>
        <p:txBody>
          <a:bodyPr>
            <a:normAutofit/>
          </a:bodyPr>
          <a:lstStyle/>
          <a:p>
            <a:pPr marL="457200" indent="-457200" algn="just">
              <a:buFont typeface="Courier New" pitchFamily="49" charset="0"/>
              <a:buChar char="o"/>
            </a:pPr>
            <a:r>
              <a:rPr lang="tr-TR" sz="3200" b="0" dirty="0" err="1" smtClean="0">
                <a:latin typeface="Constantia" pitchFamily="18" charset="0"/>
              </a:rPr>
              <a:t>Şirvanşah</a:t>
            </a:r>
            <a:r>
              <a:rPr lang="tr-TR" sz="3200" b="0" dirty="0" smtClean="0">
                <a:latin typeface="Constantia" pitchFamily="18" charset="0"/>
              </a:rPr>
              <a:t> Emir Şemseddin </a:t>
            </a:r>
            <a:r>
              <a:rPr lang="tr-TR" sz="3200" b="0" dirty="0" err="1" smtClean="0">
                <a:latin typeface="Constantia" pitchFamily="18" charset="0"/>
              </a:rPr>
              <a:t>Yakub’un</a:t>
            </a:r>
            <a:r>
              <a:rPr lang="tr-TR" sz="3200" b="0" dirty="0" smtClean="0">
                <a:latin typeface="Constantia" pitchFamily="18" charset="0"/>
              </a:rPr>
              <a:t> yardımıyla tahtını korumuştur. </a:t>
            </a:r>
            <a:r>
              <a:rPr lang="tr-TR" sz="3200" b="0" dirty="0" err="1" smtClean="0">
                <a:latin typeface="Constantia" pitchFamily="18" charset="0"/>
              </a:rPr>
              <a:t>Yakub’a</a:t>
            </a:r>
            <a:r>
              <a:rPr lang="tr-TR" sz="3200" b="0" dirty="0" smtClean="0">
                <a:latin typeface="Constantia" pitchFamily="18" charset="0"/>
              </a:rPr>
              <a:t> olan tabiliğini devam ettirmiştir. </a:t>
            </a:r>
          </a:p>
          <a:p>
            <a:pPr marL="457200" indent="-457200" algn="just">
              <a:buFont typeface="Courier New" pitchFamily="49" charset="0"/>
              <a:buChar char="o"/>
            </a:pPr>
            <a:r>
              <a:rPr lang="tr-TR" sz="3200" b="0" dirty="0" smtClean="0">
                <a:latin typeface="Constantia" pitchFamily="18" charset="0"/>
              </a:rPr>
              <a:t>Sultan </a:t>
            </a:r>
            <a:r>
              <a:rPr lang="tr-TR" sz="3200" b="0" dirty="0" err="1" smtClean="0">
                <a:latin typeface="Constantia" pitchFamily="18" charset="0"/>
              </a:rPr>
              <a:t>Yakub’un</a:t>
            </a:r>
            <a:r>
              <a:rPr lang="tr-TR" sz="3200" b="0" dirty="0" smtClean="0">
                <a:latin typeface="Constantia" pitchFamily="18" charset="0"/>
              </a:rPr>
              <a:t> ölmesi ile de ülkede işeler karışmıştır.  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5560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42</TotalTime>
  <Words>220</Words>
  <Application>Microsoft Office PowerPoint</Application>
  <PresentationFormat>Ekran Gösterisi (4:3)</PresentationFormat>
  <Paragraphs>12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Açılar</vt:lpstr>
      <vt:lpstr>DURAKLAMA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DURAKLAMA</dc:title>
  <dc:creator>Güzide</dc:creator>
  <cp:lastModifiedBy>Güzide</cp:lastModifiedBy>
  <cp:revision>7</cp:revision>
  <dcterms:created xsi:type="dcterms:W3CDTF">2020-05-07T18:03:01Z</dcterms:created>
  <dcterms:modified xsi:type="dcterms:W3CDTF">2020-05-07T20:46:56Z</dcterms:modified>
</cp:coreProperties>
</file>