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0" r:id="rId2"/>
    <p:sldId id="371" r:id="rId3"/>
    <p:sldId id="372" r:id="rId4"/>
    <p:sldId id="374" r:id="rId5"/>
    <p:sldId id="375" r:id="rId6"/>
    <p:sldId id="376" r:id="rId7"/>
    <p:sldId id="373" r:id="rId8"/>
    <p:sldId id="377" r:id="rId9"/>
    <p:sldId id="378" r:id="rId10"/>
    <p:sldId id="379" r:id="rId11"/>
    <p:sldId id="380" r:id="rId12"/>
    <p:sldId id="381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5" d="100"/>
          <a:sy n="55" d="100"/>
        </p:scale>
        <p:origin x="7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0C0A-5464-4FE4-84EB-FF9C94016DF4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424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29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91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14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6404-AD6E-4860-8E75-697CA40B95DA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616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943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03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89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629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1BE4249-C0D0-4B06-8692-E8BB871AF643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94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869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538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139CB5-F26E-40C3-A03C-1066DB26F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49828"/>
          </a:xfrm>
        </p:spPr>
        <p:txBody>
          <a:bodyPr>
            <a:normAutofit/>
          </a:bodyPr>
          <a:lstStyle/>
          <a:p>
            <a:r>
              <a:rPr lang="tr-TR" sz="4000" b="1"/>
              <a:t>10 HAFTA: REALİZM VE SOSYAL İNŞACILIK</a:t>
            </a:r>
          </a:p>
        </p:txBody>
      </p:sp>
    </p:spTree>
    <p:extLst>
      <p:ext uri="{BB962C8B-B14F-4D97-AF65-F5344CB8AC3E}">
        <p14:creationId xmlns:p14="http://schemas.microsoft.com/office/powerpoint/2010/main" val="1173615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BCD6FD-6588-4E15-86A4-9A5E87566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2. Sosyal İnşacılık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0E8C96-737D-4F08-B50B-AC546AAF8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Toplumsal gerçeklik sosyal olarak inşa edilir.</a:t>
            </a:r>
          </a:p>
          <a:p>
            <a:pPr marL="0" indent="0">
              <a:buNone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Maddi unsurlardan ziyade düşünsel, sosyal, kültürel unsurlar gerçekliği kurar.</a:t>
            </a:r>
          </a:p>
          <a:p>
            <a:pPr marL="0" indent="0">
              <a:buNone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Gerçeklik normlar, kimlikler, söylemler üzerinden işler.</a:t>
            </a:r>
          </a:p>
          <a:p>
            <a:pPr marL="0" indent="0">
              <a:buNone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İdealist felsefe geleneğinden temellenir.</a:t>
            </a:r>
          </a:p>
          <a:p>
            <a:pPr lvl="2"/>
            <a:r>
              <a:rPr lang="tr-TR" dirty="0"/>
              <a:t>Kant, </a:t>
            </a:r>
            <a:r>
              <a:rPr lang="tr-TR" dirty="0" err="1"/>
              <a:t>Cassier</a:t>
            </a:r>
            <a:r>
              <a:rPr lang="tr-TR" dirty="0"/>
              <a:t>, </a:t>
            </a:r>
            <a:r>
              <a:rPr lang="tr-TR" dirty="0" err="1"/>
              <a:t>Hegel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9680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D00B6B-72BB-4B8B-A623-3FA6E969A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988" lvl="2" indent="-26988"/>
            <a:r>
              <a:rPr lang="tr-TR" sz="2000"/>
              <a:t>Bilgi pasif değil aktif bir öğrenim sürecidir. </a:t>
            </a:r>
          </a:p>
          <a:p>
            <a:pPr marL="0" lvl="2" indent="0">
              <a:buNone/>
            </a:pPr>
            <a:endParaRPr lang="tr-TR" sz="2000"/>
          </a:p>
          <a:p>
            <a:pPr marL="26988" lvl="2" indent="-26988"/>
            <a:r>
              <a:rPr lang="tr-TR" sz="2000" err="1"/>
              <a:t>Yorumsamacılık</a:t>
            </a:r>
            <a:r>
              <a:rPr lang="tr-TR" sz="2000"/>
              <a:t> (</a:t>
            </a:r>
            <a:r>
              <a:rPr lang="tr-TR" sz="2000" err="1"/>
              <a:t>Weber</a:t>
            </a:r>
            <a:r>
              <a:rPr lang="tr-TR" sz="2000"/>
              <a:t>) ve Dil felsefesi (</a:t>
            </a:r>
            <a:r>
              <a:rPr lang="tr-TR" sz="2000" err="1"/>
              <a:t>Witgenstein</a:t>
            </a:r>
            <a:r>
              <a:rPr lang="tr-TR" sz="2000"/>
              <a:t>) etkisi</a:t>
            </a:r>
          </a:p>
          <a:p>
            <a:pPr marL="0" lvl="2" indent="0">
              <a:buNone/>
            </a:pPr>
            <a:endParaRPr lang="tr-TR" sz="2000"/>
          </a:p>
          <a:p>
            <a:pPr marL="26988" lvl="2" indent="-26988"/>
            <a:r>
              <a:rPr lang="tr-TR" sz="2000"/>
              <a:t>Dil dünyayı tasvir edip yansıtmaz.</a:t>
            </a:r>
          </a:p>
          <a:p>
            <a:pPr marL="0" lvl="2" indent="0">
              <a:buNone/>
            </a:pPr>
            <a:endParaRPr lang="tr-TR" sz="2000"/>
          </a:p>
          <a:p>
            <a:pPr marL="26988" lvl="2" indent="-26988"/>
            <a:r>
              <a:rPr lang="tr-TR" sz="2000"/>
              <a:t>Dil gerçekliğin aynası değildir.</a:t>
            </a:r>
          </a:p>
          <a:p>
            <a:pPr marL="0" lvl="2" indent="0">
              <a:buNone/>
            </a:pPr>
            <a:endParaRPr lang="tr-TR" sz="2000"/>
          </a:p>
          <a:p>
            <a:pPr marL="26988" lvl="2" indent="-26988"/>
            <a:r>
              <a:rPr lang="tr-TR" sz="2000"/>
              <a:t>Dil, bir eylem çeşidi olarak gerçekliğin bizzat kendisidir ve belli bir anlamlar bütünü kurarak gerçekliği inşa eder.</a:t>
            </a:r>
          </a:p>
        </p:txBody>
      </p:sp>
    </p:spTree>
    <p:extLst>
      <p:ext uri="{BB962C8B-B14F-4D97-AF65-F5344CB8AC3E}">
        <p14:creationId xmlns:p14="http://schemas.microsoft.com/office/powerpoint/2010/main" val="2521804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93B79F-4F84-4E0C-8587-38CA29771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/>
              <a:t>Sosyal dünyanın bilgisi: </a:t>
            </a:r>
          </a:p>
          <a:p>
            <a:pPr lvl="8">
              <a:buFont typeface="Arial" panose="020B0604020202020204" pitchFamily="34" charset="0"/>
              <a:buChar char="•"/>
            </a:pPr>
            <a:r>
              <a:rPr lang="tr-TR"/>
              <a:t>Özneler arasıdır</a:t>
            </a:r>
          </a:p>
          <a:p>
            <a:pPr lvl="8">
              <a:buFont typeface="Arial" panose="020B0604020202020204" pitchFamily="34" charset="0"/>
              <a:buChar char="•"/>
            </a:pPr>
            <a:r>
              <a:rPr lang="tr-TR"/>
              <a:t>Toplumsal düşüncelerin kurucu rolünden bağımsız değildir</a:t>
            </a:r>
          </a:p>
          <a:p>
            <a:pPr lvl="8">
              <a:buFont typeface="Arial" panose="020B0604020202020204" pitchFamily="34" charset="0"/>
              <a:buChar char="•"/>
            </a:pPr>
            <a:r>
              <a:rPr lang="tr-TR"/>
              <a:t>Özne ile yapının karşılıklı oluşumu ile şekillenir.</a:t>
            </a:r>
          </a:p>
          <a:p>
            <a:pPr marL="1471400" lvl="8" indent="0">
              <a:buNone/>
            </a:pPr>
            <a:endParaRPr lang="tr-TR"/>
          </a:p>
          <a:p>
            <a:pPr marL="342900" lvl="8" indent="-342900">
              <a:buFont typeface="Arial" panose="020B0604020202020204" pitchFamily="34" charset="0"/>
              <a:buChar char="•"/>
            </a:pPr>
            <a:r>
              <a:rPr lang="tr-TR" sz="2000"/>
              <a:t>Toplumsal yaşamı oluşturan asli yapılar maddi yapılar değildir.</a:t>
            </a:r>
          </a:p>
          <a:p>
            <a:pPr marL="0" lvl="8" indent="0">
              <a:buNone/>
            </a:pPr>
            <a:endParaRPr lang="tr-TR" sz="2000"/>
          </a:p>
          <a:p>
            <a:pPr marL="342900" lvl="8" indent="-342900">
              <a:buFont typeface="Arial" panose="020B0604020202020204" pitchFamily="34" charset="0"/>
              <a:buChar char="•"/>
            </a:pPr>
            <a:r>
              <a:rPr lang="tr-TR" sz="2000"/>
              <a:t>Toplumsal yaşam ortak düşünce ve bilgiden kuruludur.</a:t>
            </a:r>
          </a:p>
          <a:p>
            <a:pPr marL="0" lvl="8" indent="0">
              <a:buNone/>
            </a:pPr>
            <a:endParaRPr lang="tr-TR" sz="2000"/>
          </a:p>
          <a:p>
            <a:pPr marL="342900" lvl="8" indent="-342900">
              <a:buFont typeface="Arial" panose="020B0604020202020204" pitchFamily="34" charset="0"/>
              <a:buChar char="•"/>
            </a:pPr>
            <a:r>
              <a:rPr lang="tr-TR" sz="2000"/>
              <a:t>Aktörlerin kimlik ve çıkarları verili bir sabite değil, sosyal etkileşimle ortaya çıkar.</a:t>
            </a:r>
          </a:p>
          <a:p>
            <a:pPr lvl="3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4961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CC741C-D55C-4474-BDAD-3C144BD6C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1: REALİZM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EDF7BF-B8CC-4B50-B236-06C405B07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/>
              <a:t>Neyi bilebilirim? </a:t>
            </a:r>
          </a:p>
          <a:p>
            <a:pPr marL="903288" lvl="1" indent="-382588">
              <a:buFont typeface="Arial" panose="020B0604020202020204" pitchFamily="34" charset="0"/>
              <a:buChar char="•"/>
            </a:pPr>
            <a:r>
              <a:rPr lang="tr-TR"/>
              <a:t>Reeli, var olanı, görüneni, temas ettiğimi.</a:t>
            </a:r>
          </a:p>
          <a:p>
            <a:pPr marL="903288" lvl="1" indent="-382588">
              <a:buFont typeface="Arial" panose="020B0604020202020204" pitchFamily="34" charset="0"/>
              <a:buChar char="•"/>
            </a:pPr>
            <a:endParaRPr lang="tr-TR"/>
          </a:p>
          <a:p>
            <a:pPr marL="520700" lvl="1" indent="0">
              <a:buNone/>
            </a:pPr>
            <a:endParaRPr lang="tr-TR"/>
          </a:p>
          <a:p>
            <a:pPr marL="903288" lvl="1" indent="-382588">
              <a:buFont typeface="Arial" panose="020B0604020202020204" pitchFamily="34" charset="0"/>
              <a:buChar char="•"/>
            </a:pPr>
            <a:endParaRPr lang="tr-TR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tr-TR" sz="2000"/>
              <a:t>Bilgi; olanlar, temas edilenler, görünenler algılananlar arasındaki benzerlikleri, farklılıkları gösterme, işaret etme sanatıdır.</a:t>
            </a:r>
          </a:p>
          <a:p>
            <a:pPr marL="891540" lvl="4" indent="-342900">
              <a:buFont typeface="Arial" panose="020B0604020202020204" pitchFamily="34" charset="0"/>
              <a:buChar char="•"/>
            </a:pPr>
            <a:r>
              <a:rPr lang="tr-TR" sz="1600"/>
              <a:t>a) benzerliklerden genelleme yapma</a:t>
            </a:r>
          </a:p>
          <a:p>
            <a:pPr marL="891540" lvl="4" indent="-342900">
              <a:buFont typeface="Arial" panose="020B0604020202020204" pitchFamily="34" charset="0"/>
              <a:buChar char="•"/>
            </a:pPr>
            <a:r>
              <a:rPr lang="tr-TR" sz="1600"/>
              <a:t>b) farklılıkları ayrıştırma</a:t>
            </a:r>
          </a:p>
          <a:p>
            <a:pPr marL="891540" lvl="4" indent="-342900">
              <a:buFont typeface="Arial" panose="020B0604020202020204" pitchFamily="34" charset="0"/>
              <a:buChar char="•"/>
            </a:pPr>
            <a:endParaRPr lang="tr-TR" sz="1600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458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E4DD7C-7E1C-4626-94B5-658D9C57F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Aristoteles, </a:t>
            </a:r>
            <a:r>
              <a:rPr lang="tr-TR" dirty="0" err="1"/>
              <a:t>Hume</a:t>
            </a:r>
            <a:r>
              <a:rPr lang="tr-TR" dirty="0"/>
              <a:t>, Pozitivizm hattı.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Tümevarım, modelleme ve genelleme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Nicelleştirme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Deney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Genel yasalar bulma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Görüngüleri bir araya getirme</a:t>
            </a:r>
          </a:p>
          <a:p>
            <a:pPr marL="0" indent="0">
              <a:buNone/>
            </a:pPr>
            <a:r>
              <a:rPr lang="tr-TR" dirty="0"/>
              <a:t>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398304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D3915F-5D7C-4FD3-AF1D-432C49DBF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/>
              <a:t>Nesnel bir dışsal gerçekliğin varlığında ısrar.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16. ve 17. yüzyılda realizm – rasyonalizm tartışması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1970’lerde Andrew </a:t>
            </a:r>
            <a:r>
              <a:rPr lang="tr-TR" err="1"/>
              <a:t>Sayer</a:t>
            </a:r>
            <a:r>
              <a:rPr lang="tr-TR"/>
              <a:t> ve </a:t>
            </a:r>
            <a:r>
              <a:rPr lang="tr-TR" err="1"/>
              <a:t>Roy</a:t>
            </a:r>
            <a:r>
              <a:rPr lang="tr-TR"/>
              <a:t> </a:t>
            </a:r>
            <a:r>
              <a:rPr lang="tr-TR" err="1"/>
              <a:t>Bhaskar’ın</a:t>
            </a:r>
            <a:r>
              <a:rPr lang="tr-TR"/>
              <a:t> yeni kavrayışları.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Eleştirel Realizm.</a:t>
            </a:r>
          </a:p>
        </p:txBody>
      </p:sp>
    </p:spTree>
    <p:extLst>
      <p:ext uri="{BB962C8B-B14F-4D97-AF65-F5344CB8AC3E}">
        <p14:creationId xmlns:p14="http://schemas.microsoft.com/office/powerpoint/2010/main" val="1549141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79889FA-AE9D-4AA3-8308-26A0025A6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Eleştirel Realizm (</a:t>
            </a:r>
            <a:r>
              <a:rPr lang="tr-TR" b="1" dirty="0" err="1"/>
              <a:t>Roy</a:t>
            </a:r>
            <a:r>
              <a:rPr lang="tr-TR" b="1" dirty="0"/>
              <a:t> </a:t>
            </a:r>
            <a:r>
              <a:rPr lang="tr-TR" b="1" dirty="0" err="1"/>
              <a:t>Bhaskar</a:t>
            </a:r>
            <a:r>
              <a:rPr lang="tr-TR" b="1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613FD1-B065-4CF7-85D0-CE05FC315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Pozitivizm ile ilgili yetersizlikleri elimine ederek, toplum bilimlerinin bilimsel kimliğini koruma çabası.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Gerçek dünyaya ilişkin olguların üretici mekanizmalarına ve altta yatan mekanizmalara ulaşmak için görünür olayların görünmeyen yönlerini açığa çıkartmak.</a:t>
            </a:r>
          </a:p>
          <a:p>
            <a:pPr marL="0" indent="0">
              <a:buNone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 </a:t>
            </a:r>
            <a:r>
              <a:rPr lang="tr-TR" dirty="0" err="1"/>
              <a:t>Empiristlerin</a:t>
            </a:r>
            <a:r>
              <a:rPr lang="tr-TR" dirty="0"/>
              <a:t> din, metafizik, psikanaliz, Marksizm gibi farklı inanç sistemleri ile aralarına kalın bir çekerek bilimsellik iddiasında ısrar etmelerine karşı sert eleştiriler.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6221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583683-C1A4-42F7-8ABE-B8F3F2BF7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Empiristlerin</a:t>
            </a:r>
            <a:r>
              <a:rPr lang="tr-TR" dirty="0"/>
              <a:t> temel kavramları ve kabullerini sorgulamak: 	</a:t>
            </a:r>
          </a:p>
          <a:p>
            <a:pPr lvl="8"/>
            <a:r>
              <a:rPr lang="tr-TR" dirty="0"/>
              <a:t>Doğuştan bilgi olamaması</a:t>
            </a:r>
          </a:p>
          <a:p>
            <a:pPr lvl="8"/>
            <a:r>
              <a:rPr lang="tr-TR" dirty="0" err="1"/>
              <a:t>Sınanabilirlik</a:t>
            </a:r>
            <a:endParaRPr lang="tr-TR" dirty="0"/>
          </a:p>
          <a:p>
            <a:pPr lvl="8"/>
            <a:r>
              <a:rPr lang="tr-TR" dirty="0"/>
              <a:t>Sınanamaz olanın bilgi kabul edilmeyişi</a:t>
            </a:r>
          </a:p>
          <a:p>
            <a:pPr lvl="8"/>
            <a:r>
              <a:rPr lang="tr-TR" dirty="0"/>
              <a:t>Bilimsel yasalar</a:t>
            </a:r>
          </a:p>
          <a:p>
            <a:pPr lvl="8"/>
            <a:r>
              <a:rPr lang="tr-TR" dirty="0"/>
              <a:t>Açıklama</a:t>
            </a:r>
          </a:p>
          <a:p>
            <a:pPr lvl="8"/>
            <a:r>
              <a:rPr lang="tr-TR" dirty="0"/>
              <a:t>Öngörü</a:t>
            </a:r>
          </a:p>
          <a:p>
            <a:pPr lvl="8"/>
            <a:r>
              <a:rPr lang="tr-TR" dirty="0"/>
              <a:t>Nesnellik</a:t>
            </a:r>
          </a:p>
          <a:p>
            <a:pPr marL="1471400" lvl="8" indent="0">
              <a:buNone/>
            </a:pPr>
            <a:endParaRPr lang="tr-TR" dirty="0"/>
          </a:p>
          <a:p>
            <a:pPr marL="285750" lvl="8" indent="-285750">
              <a:buFont typeface="Arial" panose="020B0604020202020204" pitchFamily="34" charset="0"/>
              <a:buChar char="•"/>
            </a:pPr>
            <a:r>
              <a:rPr lang="tr-TR" sz="2000" dirty="0"/>
              <a:t>Bilimsel yöntemlerin kapsamı  toplumsal hayatın geneline yansıtılamaz.</a:t>
            </a:r>
          </a:p>
          <a:p>
            <a:pPr marL="0" lvl="8" indent="0">
              <a:buNone/>
            </a:pPr>
            <a:endParaRPr lang="tr-TR" sz="2000" dirty="0"/>
          </a:p>
          <a:p>
            <a:pPr marL="285750" lvl="8" indent="-285750">
              <a:buFont typeface="Arial" panose="020B0604020202020204" pitchFamily="34" charset="0"/>
              <a:buChar char="•"/>
            </a:pPr>
            <a:r>
              <a:rPr lang="tr-TR" sz="2000" dirty="0"/>
              <a:t>Toplumsal hayatta kurallar yerine yasalar ver, irade var, bilinç var, anlam var, …</a:t>
            </a:r>
          </a:p>
          <a:p>
            <a:pPr marL="285750" lvl="8" indent="-285750">
              <a:buFont typeface="Arial" panose="020B0604020202020204" pitchFamily="34" charset="0"/>
              <a:buChar char="•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270633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0F09F6-3E3A-4519-B378-8D778A2DD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/>
              <a:t>Bilimin nesnesi vardır ve bu nesneler kendileri üzerine olan bilgiden bağımsız hareket ediyorsa, fiilen sahip olduğumuz bilgi her zaman tarihsel olarak özgün sosyal formlara bağlıdır.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İnsanlar, olguları algılayan verili bir dünyanın pasif izleyicileri değildirler.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İnsanlar, geleneksel yasalarla bunlar hakkında karar veren kompleks bir dünyanın aktif failleridirler.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 err="1"/>
              <a:t>Amprik</a:t>
            </a:r>
            <a:r>
              <a:rPr lang="tr-TR"/>
              <a:t> realizmin aksine, bilginin bir sosyal doğası vardır. </a:t>
            </a:r>
          </a:p>
          <a:p>
            <a:pPr marL="0" indent="0">
              <a:buNone/>
            </a:pPr>
            <a:endParaRPr lang="tr-TR"/>
          </a:p>
          <a:p>
            <a:pPr marL="0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6624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4F4089-005B-447B-A53B-5E96D3E9D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Tüm inançlar toplumsal olarak üretilir dolayısıyla tüm bilgi geçicidir. 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Epistemik</a:t>
            </a:r>
            <a:r>
              <a:rPr lang="tr-TR" dirty="0"/>
              <a:t> </a:t>
            </a:r>
            <a:r>
              <a:rPr lang="tr-TR" dirty="0" err="1"/>
              <a:t>mutlakçılığa</a:t>
            </a:r>
            <a:r>
              <a:rPr lang="tr-TR" dirty="0"/>
              <a:t> ve </a:t>
            </a:r>
            <a:r>
              <a:rPr lang="tr-TR" dirty="0" err="1"/>
              <a:t>epistemik</a:t>
            </a:r>
            <a:r>
              <a:rPr lang="tr-TR" dirty="0"/>
              <a:t> irrasyonalizme karşı çıkar.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Bilim gibi pratikler felsefe, sosyoloji ve tarihle bütünleştirilmeli.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Doğa ve sosyal bilimlerin ortaklığında ısrar edilmeli (</a:t>
            </a:r>
            <a:r>
              <a:rPr lang="tr-TR" dirty="0" err="1"/>
              <a:t>Naturalizm</a:t>
            </a:r>
            <a:r>
              <a:rPr lang="tr-TR" dirty="0"/>
              <a:t>).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3447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F3174F-9F3C-4DD0-86C3-93546D192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İndirgemeci pozitivizmin ve bilinç üzerinden işleyen </a:t>
            </a:r>
            <a:r>
              <a:rPr lang="tr-TR" dirty="0" err="1"/>
              <a:t>hermeneutiğe</a:t>
            </a:r>
            <a:r>
              <a:rPr lang="tr-TR" dirty="0"/>
              <a:t> karşı duruş.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Sınırlı bir anti-pozitivist natüralizm savunusu.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tr-TR" dirty="0"/>
              <a:t>Konularının farklı olduğunu reddetmeden, hem doğa hem de sosyal bilimlerin uygun ve az çok özgün yöntemlerle bir bilim açıklamasının imkanı.</a:t>
            </a:r>
          </a:p>
          <a:p>
            <a:pPr lvl="2">
              <a:buFont typeface="Arial" panose="020B0604020202020204" pitchFamily="34" charset="0"/>
              <a:buChar char="•"/>
            </a:pPr>
            <a:endParaRPr lang="tr-TR" dirty="0"/>
          </a:p>
          <a:p>
            <a:pPr marL="384048" lvl="2" indent="0">
              <a:buNone/>
            </a:pPr>
            <a:endParaRPr lang="tr-TR" dirty="0"/>
          </a:p>
          <a:p>
            <a:pPr marL="26988" lvl="2" indent="-26988">
              <a:buFont typeface="Arial" panose="020B0604020202020204" pitchFamily="34" charset="0"/>
              <a:buChar char="•"/>
            </a:pPr>
            <a:r>
              <a:rPr lang="tr-TR" sz="2000" dirty="0"/>
              <a:t> İnsan bilimleri özünde eleştirel ve öz-eleştireldir.</a:t>
            </a:r>
          </a:p>
          <a:p>
            <a:pPr marL="26988" lvl="2" indent="-26988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0" lvl="2" indent="0">
              <a:buNone/>
            </a:pPr>
            <a:endParaRPr lang="tr-TR" sz="2000" dirty="0"/>
          </a:p>
          <a:p>
            <a:pPr marL="26988" lvl="2" indent="-26988">
              <a:buFont typeface="Arial" panose="020B0604020202020204" pitchFamily="34" charset="0"/>
              <a:buChar char="•"/>
            </a:pPr>
            <a:r>
              <a:rPr lang="tr-TR" sz="2000" dirty="0"/>
              <a:t>Sosyal açıklamalar sadece değer yüklü değil ayrıca değer yükleyicidir.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2606756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472</Words>
  <Application>Microsoft Office PowerPoint</Application>
  <PresentationFormat>Geniş ekran</PresentationFormat>
  <Paragraphs>96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Geçmişe bakış</vt:lpstr>
      <vt:lpstr>10 HAFTA: REALİZM VE SOSYAL İNŞACILIK</vt:lpstr>
      <vt:lpstr>1: REALİZM</vt:lpstr>
      <vt:lpstr>PowerPoint Sunusu</vt:lpstr>
      <vt:lpstr>PowerPoint Sunusu</vt:lpstr>
      <vt:lpstr>Eleştirel Realizm (Roy Bhaskar)</vt:lpstr>
      <vt:lpstr>PowerPoint Sunusu</vt:lpstr>
      <vt:lpstr>PowerPoint Sunusu</vt:lpstr>
      <vt:lpstr>PowerPoint Sunusu</vt:lpstr>
      <vt:lpstr>PowerPoint Sunusu</vt:lpstr>
      <vt:lpstr>2. Sosyal İnşacılık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HAFTA: REALİZM VE SOSYAL İNŞACILIK</dc:title>
  <dc:creator>Hasan.Pekdemir</dc:creator>
  <cp:lastModifiedBy>Hasan.Pekdemir</cp:lastModifiedBy>
  <cp:revision>2</cp:revision>
  <dcterms:created xsi:type="dcterms:W3CDTF">2018-07-09T08:23:10Z</dcterms:created>
  <dcterms:modified xsi:type="dcterms:W3CDTF">2018-07-09T08:29:42Z</dcterms:modified>
</cp:coreProperties>
</file>