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312" r:id="rId4"/>
    <p:sldId id="280" r:id="rId5"/>
    <p:sldId id="281" r:id="rId6"/>
    <p:sldId id="282" r:id="rId7"/>
    <p:sldId id="300" r:id="rId8"/>
    <p:sldId id="284" r:id="rId9"/>
    <p:sldId id="285" r:id="rId10"/>
    <p:sldId id="301" r:id="rId11"/>
    <p:sldId id="313" r:id="rId12"/>
    <p:sldId id="286" r:id="rId13"/>
    <p:sldId id="291" r:id="rId14"/>
    <p:sldId id="287" r:id="rId15"/>
    <p:sldId id="288" r:id="rId16"/>
    <p:sldId id="289" r:id="rId17"/>
    <p:sldId id="292" r:id="rId18"/>
    <p:sldId id="293" r:id="rId19"/>
    <p:sldId id="315" r:id="rId20"/>
    <p:sldId id="294" r:id="rId21"/>
    <p:sldId id="295" r:id="rId22"/>
    <p:sldId id="296" r:id="rId23"/>
    <p:sldId id="317" r:id="rId24"/>
    <p:sldId id="316" r:id="rId25"/>
    <p:sldId id="297" r:id="rId26"/>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6713"/>
    <a:srgbClr val="000000"/>
    <a:srgbClr val="FFFF00"/>
    <a:srgbClr val="B3D3EA"/>
    <a:srgbClr val="78AD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8" autoAdjust="0"/>
    <p:restoredTop sz="95596" autoAdjust="0"/>
  </p:normalViewPr>
  <p:slideViewPr>
    <p:cSldViewPr>
      <p:cViewPr varScale="1">
        <p:scale>
          <a:sx n="74" d="100"/>
          <a:sy n="74" d="100"/>
        </p:scale>
        <p:origin x="49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tr-TR"/>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tr-TR"/>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tr-TR"/>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64FEC6B-8354-4AF8-BCB4-6B8B44F3E0E9}" type="slidenum">
              <a:rPr lang="en-US" altLang="tr-TR"/>
              <a:pPr/>
              <a:t>‹#›</a:t>
            </a:fld>
            <a:endParaRPr lang="en-US" altLang="tr-TR"/>
          </a:p>
        </p:txBody>
      </p:sp>
    </p:spTree>
    <p:extLst>
      <p:ext uri="{BB962C8B-B14F-4D97-AF65-F5344CB8AC3E}">
        <p14:creationId xmlns:p14="http://schemas.microsoft.com/office/powerpoint/2010/main" val="18489040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4CF3B8-390B-4097-B284-0F1A8580731D}" type="slidenum">
              <a:rPr lang="en-US" altLang="tr-TR"/>
              <a:pPr/>
              <a:t>1</a:t>
            </a:fld>
            <a:endParaRPr lang="en-US" altLang="tr-TR"/>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62973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D95258-286D-48B8-A7D5-DDE5B891D521}" type="slidenum">
              <a:rPr lang="en-US" altLang="tr-TR"/>
              <a:pPr/>
              <a:t>2</a:t>
            </a:fld>
            <a:endParaRPr lang="en-US" altLang="tr-TR"/>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415862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4</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3764840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5</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2544771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8</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83701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D89AC68-91F3-4644-B3A5-327C110D7658}"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365419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89AC68-91F3-4644-B3A5-327C110D7658}"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1282257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89AC68-91F3-4644-B3A5-327C110D7658}"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1701954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89AC68-91F3-4644-B3A5-327C110D7658}"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3071986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D89AC68-91F3-4644-B3A5-327C110D7658}"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2588029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D89AC68-91F3-4644-B3A5-327C110D7658}" type="datetimeFigureOut">
              <a:rPr lang="tr-TR" smtClean="0"/>
              <a:t>7.12.2019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1690800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D89AC68-91F3-4644-B3A5-327C110D7658}" type="datetimeFigureOut">
              <a:rPr lang="tr-TR" smtClean="0"/>
              <a:t>7.12.2019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3355375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D89AC68-91F3-4644-B3A5-327C110D7658}" type="datetimeFigureOut">
              <a:rPr lang="tr-TR" smtClean="0"/>
              <a:t>7.12.2019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1861859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D89AC68-91F3-4644-B3A5-327C110D7658}" type="datetimeFigureOut">
              <a:rPr lang="tr-TR" smtClean="0"/>
              <a:t>7.12.2019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2165290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D89AC68-91F3-4644-B3A5-327C110D7658}" type="datetimeFigureOut">
              <a:rPr lang="tr-TR" smtClean="0"/>
              <a:t>7.12.2019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3486645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D89AC68-91F3-4644-B3A5-327C110D7658}" type="datetimeFigureOut">
              <a:rPr lang="tr-TR" smtClean="0"/>
              <a:t>7.12.2019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411446B-4319-4309-BA85-3BD0EAB58A36}" type="slidenum">
              <a:rPr lang="tr-TR" smtClean="0"/>
              <a:t>‹#›</a:t>
            </a:fld>
            <a:endParaRPr lang="tr-TR"/>
          </a:p>
        </p:txBody>
      </p:sp>
    </p:spTree>
    <p:extLst>
      <p:ext uri="{BB962C8B-B14F-4D97-AF65-F5344CB8AC3E}">
        <p14:creationId xmlns:p14="http://schemas.microsoft.com/office/powerpoint/2010/main" val="1675054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D89AC68-91F3-4644-B3A5-327C110D7658}" type="datetimeFigureOut">
              <a:rPr lang="tr-TR" smtClean="0"/>
              <a:t>7.12.2019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411446B-4319-4309-BA85-3BD0EAB58A36}" type="slidenum">
              <a:rPr lang="tr-TR" smtClean="0"/>
              <a:t>‹#›</a:t>
            </a:fld>
            <a:endParaRPr lang="tr-TR"/>
          </a:p>
        </p:txBody>
      </p:sp>
    </p:spTree>
    <p:extLst>
      <p:ext uri="{BB962C8B-B14F-4D97-AF65-F5344CB8AC3E}">
        <p14:creationId xmlns:p14="http://schemas.microsoft.com/office/powerpoint/2010/main" val="3944057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811231" y="1988840"/>
            <a:ext cx="7597737" cy="704850"/>
          </a:xfrm>
        </p:spPr>
        <p:txBody>
          <a:bodyPr>
            <a:normAutofit fontScale="90000"/>
          </a:bodyPr>
          <a:lstStyle/>
          <a:p>
            <a:r>
              <a:rPr lang="tr-TR" b="1" dirty="0" smtClean="0">
                <a:solidFill>
                  <a:schemeClr val="tx1"/>
                </a:solidFill>
              </a:rPr>
              <a:t>Yetiştiricilik Yapılan Bahçenin Özellikleri</a:t>
            </a:r>
            <a:endParaRPr lang="tr-TR" b="1" dirty="0">
              <a:solidFill>
                <a:schemeClr val="tx1"/>
              </a:solidFill>
            </a:endParaRPr>
          </a:p>
        </p:txBody>
      </p:sp>
      <p:sp>
        <p:nvSpPr>
          <p:cNvPr id="2053" name="Rectangle 5"/>
          <p:cNvSpPr>
            <a:spLocks noGrp="1" noChangeArrowheads="1"/>
          </p:cNvSpPr>
          <p:nvPr>
            <p:ph type="subTitle" idx="1"/>
          </p:nvPr>
        </p:nvSpPr>
        <p:spPr>
          <a:xfrm>
            <a:off x="1066799" y="4221088"/>
            <a:ext cx="7086600" cy="441325"/>
          </a:xfrm>
        </p:spPr>
        <p:txBody>
          <a:bodyPr/>
          <a:lstStyle/>
          <a:p>
            <a:r>
              <a:rPr lang="tr-TR" altLang="tr-TR" dirty="0" err="1" smtClean="0"/>
              <a:t>Öğr</a:t>
            </a:r>
            <a:r>
              <a:rPr lang="tr-TR" altLang="tr-TR" dirty="0" smtClean="0"/>
              <a:t>. Gör. Ozan ZAMBİ</a:t>
            </a:r>
            <a:endParaRPr lang="en-US" altLang="tr-TR" dirty="0"/>
          </a:p>
          <a:p>
            <a:endParaRPr lang="ru-RU" alt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5400" b="1" dirty="0"/>
              <a:t>Anaç</a:t>
            </a:r>
            <a:endParaRPr lang="tr-TR" dirty="0"/>
          </a:p>
        </p:txBody>
      </p:sp>
      <p:sp>
        <p:nvSpPr>
          <p:cNvPr id="4" name="İçerik Yer Tutucusu 2"/>
          <p:cNvSpPr>
            <a:spLocks noGrp="1"/>
          </p:cNvSpPr>
          <p:nvPr>
            <p:ph idx="1"/>
          </p:nvPr>
        </p:nvSpPr>
        <p:spPr>
          <a:xfrm>
            <a:off x="179512" y="1628800"/>
            <a:ext cx="8659688" cy="4824536"/>
          </a:xfrm>
        </p:spPr>
        <p:txBody>
          <a:bodyPr>
            <a:normAutofit/>
          </a:bodyPr>
          <a:lstStyle/>
          <a:p>
            <a:pPr marL="0" indent="0" algn="just">
              <a:lnSpc>
                <a:spcPct val="150000"/>
              </a:lnSpc>
              <a:buNone/>
            </a:pPr>
            <a:r>
              <a:rPr lang="tr-TR" altLang="tr-TR" sz="2400" dirty="0"/>
              <a:t>Bodur anaçlarda küçük taç yapar, ağaç başına verim azalır ancak birim alana fazla bitki dikileceğinden dekardan alınan ürün artar. Meyveler daha iri, sert dokulu ve yüksek kaliteli olur. Olgunluk </a:t>
            </a:r>
            <a:r>
              <a:rPr lang="tr-TR" altLang="tr-TR" sz="2400" dirty="0" err="1"/>
              <a:t>erkenleşir</a:t>
            </a:r>
            <a:r>
              <a:rPr lang="tr-TR" altLang="tr-TR" sz="2400" dirty="0"/>
              <a:t>. </a:t>
            </a:r>
          </a:p>
        </p:txBody>
      </p:sp>
    </p:spTree>
    <p:extLst>
      <p:ext uri="{BB962C8B-B14F-4D97-AF65-F5344CB8AC3E}">
        <p14:creationId xmlns:p14="http://schemas.microsoft.com/office/powerpoint/2010/main" val="2401562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512" y="188640"/>
            <a:ext cx="8659688" cy="715962"/>
          </a:xfrm>
        </p:spPr>
        <p:txBody>
          <a:bodyPr/>
          <a:lstStyle/>
          <a:p>
            <a:r>
              <a:rPr lang="tr-TR" sz="4000" b="1" dirty="0"/>
              <a:t>Budama ve meyve seyreltme</a:t>
            </a:r>
            <a:endParaRPr lang="tr-TR" sz="4000" dirty="0"/>
          </a:p>
        </p:txBody>
      </p:sp>
      <p:sp>
        <p:nvSpPr>
          <p:cNvPr id="3" name="İçerik Yer Tutucusu 2"/>
          <p:cNvSpPr>
            <a:spLocks noGrp="1"/>
          </p:cNvSpPr>
          <p:nvPr>
            <p:ph idx="1"/>
          </p:nvPr>
        </p:nvSpPr>
        <p:spPr>
          <a:xfrm>
            <a:off x="323528" y="1344200"/>
            <a:ext cx="8515672" cy="5486400"/>
          </a:xfrm>
        </p:spPr>
        <p:txBody>
          <a:bodyPr/>
          <a:lstStyle/>
          <a:p>
            <a:pPr marL="0" indent="0" algn="just">
              <a:lnSpc>
                <a:spcPct val="150000"/>
              </a:lnSpc>
              <a:buNone/>
            </a:pPr>
            <a:r>
              <a:rPr lang="tr-TR" altLang="tr-TR" sz="2400" dirty="0"/>
              <a:t>Budama ile meyve yaprak ilişkisi kurulur. Yaprak sayısı fazla iken yapraklar besini gelişimi için harcarken, yaprak sayısı azaldığında azalan besini önce meyve gelişimi için sonra kendisi için harcar. Budama ile </a:t>
            </a:r>
            <a:r>
              <a:rPr lang="tr-TR" altLang="tr-TR" sz="2400" dirty="0" err="1"/>
              <a:t>vegetatif</a:t>
            </a:r>
            <a:r>
              <a:rPr lang="tr-TR" altLang="tr-TR" sz="2400" dirty="0"/>
              <a:t> gelişim kontrol altına alınarak </a:t>
            </a:r>
            <a:r>
              <a:rPr lang="tr-TR" altLang="tr-TR" sz="2400" dirty="0" err="1"/>
              <a:t>generatif</a:t>
            </a:r>
            <a:r>
              <a:rPr lang="tr-TR" altLang="tr-TR" sz="2400" dirty="0"/>
              <a:t> gelişim teşvik edilir.</a:t>
            </a:r>
          </a:p>
          <a:p>
            <a:pPr marL="0" indent="0" algn="just">
              <a:lnSpc>
                <a:spcPct val="150000"/>
              </a:lnSpc>
              <a:buNone/>
            </a:pPr>
            <a:r>
              <a:rPr lang="tr-TR" altLang="tr-TR" sz="2400" dirty="0"/>
              <a:t>Meyve seyreltmesi, meyve iriliği, kalitesi ve renklenmeyi artırır.</a:t>
            </a:r>
          </a:p>
          <a:p>
            <a:pPr marL="0" indent="0">
              <a:buNone/>
            </a:pPr>
            <a:endParaRPr lang="tr-TR" sz="2400" dirty="0"/>
          </a:p>
        </p:txBody>
      </p:sp>
    </p:spTree>
    <p:extLst>
      <p:ext uri="{BB962C8B-B14F-4D97-AF65-F5344CB8AC3E}">
        <p14:creationId xmlns:p14="http://schemas.microsoft.com/office/powerpoint/2010/main" val="17245737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64815" y="188640"/>
            <a:ext cx="5328592" cy="707886"/>
          </a:xfrm>
          <a:prstGeom prst="rect">
            <a:avLst/>
          </a:prstGeom>
        </p:spPr>
        <p:txBody>
          <a:bodyPr wrap="square">
            <a:spAutoFit/>
          </a:bodyPr>
          <a:lstStyle/>
          <a:p>
            <a:r>
              <a:rPr lang="tr-TR" sz="4000" b="1" dirty="0">
                <a:solidFill>
                  <a:srgbClr val="096713"/>
                </a:solidFill>
              </a:rPr>
              <a:t>Bilezik ve uç alma</a:t>
            </a:r>
            <a:endParaRPr lang="tr-TR" sz="4000" dirty="0">
              <a:solidFill>
                <a:srgbClr val="096713"/>
              </a:solidFill>
            </a:endParaRPr>
          </a:p>
        </p:txBody>
      </p:sp>
      <p:sp>
        <p:nvSpPr>
          <p:cNvPr id="3" name="Dikdörtgen 2"/>
          <p:cNvSpPr/>
          <p:nvPr/>
        </p:nvSpPr>
        <p:spPr>
          <a:xfrm>
            <a:off x="308631" y="1556792"/>
            <a:ext cx="8640960" cy="2308324"/>
          </a:xfrm>
          <a:prstGeom prst="rect">
            <a:avLst/>
          </a:prstGeom>
        </p:spPr>
        <p:txBody>
          <a:bodyPr wrap="square">
            <a:spAutoFit/>
          </a:bodyPr>
          <a:lstStyle/>
          <a:p>
            <a:pPr marL="0" indent="0" algn="just" eaLnBrk="1" hangingPunct="1">
              <a:lnSpc>
                <a:spcPct val="150000"/>
              </a:lnSpc>
              <a:buFont typeface="Arial" panose="020B0604020202020204" pitchFamily="34" charset="0"/>
              <a:buNone/>
            </a:pPr>
            <a:r>
              <a:rPr lang="tr-TR" altLang="tr-TR" dirty="0"/>
              <a:t>Bilezik ve uç alma budamaları ile besin maddelerinin meyvede depolanması teşvik edilir. Meyve tutumu, kalitesi, iriliği ve besin maddesi artar. Meyvede şeker, asit, vitamin, renklenme artar. </a:t>
            </a:r>
            <a:r>
              <a:rPr lang="tr-TR" altLang="tr-TR" dirty="0" err="1"/>
              <a:t>Olgulaşma</a:t>
            </a:r>
            <a:r>
              <a:rPr lang="tr-TR" altLang="tr-TR" dirty="0"/>
              <a:t> süresi kısalır. </a:t>
            </a:r>
          </a:p>
        </p:txBody>
      </p:sp>
    </p:spTree>
    <p:extLst>
      <p:ext uri="{BB962C8B-B14F-4D97-AF65-F5344CB8AC3E}">
        <p14:creationId xmlns:p14="http://schemas.microsoft.com/office/powerpoint/2010/main" val="30651962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pPr marL="0" indent="0">
              <a:buNone/>
            </a:pPr>
            <a:r>
              <a:rPr lang="tr-TR" sz="4000" b="1" dirty="0"/>
              <a:t>Ağaç yaşı</a:t>
            </a:r>
            <a:endParaRPr lang="tr-TR" sz="4000" b="1" dirty="0">
              <a:solidFill>
                <a:srgbClr val="FF0000"/>
              </a:solidFill>
            </a:endParaRPr>
          </a:p>
        </p:txBody>
      </p:sp>
      <p:sp>
        <p:nvSpPr>
          <p:cNvPr id="5" name="İçerik Yer Tutucusu 2"/>
          <p:cNvSpPr txBox="1">
            <a:spLocks/>
          </p:cNvSpPr>
          <p:nvPr/>
        </p:nvSpPr>
        <p:spPr bwMode="auto">
          <a:xfrm>
            <a:off x="179512" y="1412776"/>
            <a:ext cx="8659688"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tr-TR" altLang="tr-TR" sz="2800" dirty="0"/>
              <a:t>Genç ağaçta sürgün gelişimi kuvvetlidir az miktarda meyve tutar. Meyveler iri ve kalitelidir. Erken olgunlaşır. </a:t>
            </a:r>
            <a:r>
              <a:rPr lang="tr-TR" altLang="tr-TR" sz="2800" dirty="0" smtClean="0"/>
              <a:t>Depoda </a:t>
            </a:r>
            <a:r>
              <a:rPr lang="tr-TR" altLang="tr-TR" sz="2800" dirty="0"/>
              <a:t>dayanımı kısadır. </a:t>
            </a:r>
          </a:p>
          <a:p>
            <a:pPr marL="0" indent="0" algn="just">
              <a:buFontTx/>
              <a:buNone/>
            </a:pPr>
            <a:endParaRPr lang="tr-TR" sz="2800" dirty="0" smtClean="0"/>
          </a:p>
          <a:p>
            <a:pPr marL="0" indent="0" algn="just">
              <a:buFontTx/>
              <a:buNone/>
            </a:pPr>
            <a:endParaRPr lang="tr-TR" sz="2800" b="1" dirty="0" smtClean="0">
              <a:solidFill>
                <a:srgbClr val="FF0000"/>
              </a:solidFill>
            </a:endParaRPr>
          </a:p>
          <a:p>
            <a:pPr marL="0" indent="0" algn="just">
              <a:buFontTx/>
              <a:buNone/>
            </a:pPr>
            <a:endParaRPr lang="tr-TR" sz="2800" dirty="0"/>
          </a:p>
        </p:txBody>
      </p:sp>
    </p:spTree>
    <p:extLst>
      <p:ext uri="{BB962C8B-B14F-4D97-AF65-F5344CB8AC3E}">
        <p14:creationId xmlns:p14="http://schemas.microsoft.com/office/powerpoint/2010/main" val="1242292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2"/>
          <p:cNvSpPr txBox="1">
            <a:spLocks/>
          </p:cNvSpPr>
          <p:nvPr/>
        </p:nvSpPr>
        <p:spPr bwMode="auto">
          <a:xfrm>
            <a:off x="179512" y="1412776"/>
            <a:ext cx="8659688"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tr-TR" altLang="tr-TR" sz="2400" dirty="0" smtClean="0"/>
              <a:t>Doğru </a:t>
            </a:r>
            <a:r>
              <a:rPr lang="tr-TR" altLang="tr-TR" sz="2400" dirty="0"/>
              <a:t>ve zamanında ilaçlama yapıldığında meye verim ve kalitesi artar ancak ilacın kalıntısı etkisi de unutulmamalıdır. </a:t>
            </a:r>
          </a:p>
          <a:p>
            <a:pPr marL="0" indent="0" algn="just">
              <a:buFontTx/>
              <a:buNone/>
            </a:pPr>
            <a:endParaRPr lang="tr-TR" sz="3600" b="1" dirty="0" smtClean="0">
              <a:solidFill>
                <a:srgbClr val="FF0000"/>
              </a:solidFill>
            </a:endParaRPr>
          </a:p>
          <a:p>
            <a:pPr marL="0" indent="0" algn="just">
              <a:buFontTx/>
              <a:buNone/>
            </a:pPr>
            <a:endParaRPr lang="tr-TR" sz="2400" dirty="0"/>
          </a:p>
        </p:txBody>
      </p:sp>
      <p:sp>
        <p:nvSpPr>
          <p:cNvPr id="3" name="Unvan 2"/>
          <p:cNvSpPr>
            <a:spLocks noGrp="1"/>
          </p:cNvSpPr>
          <p:nvPr>
            <p:ph type="title"/>
          </p:nvPr>
        </p:nvSpPr>
        <p:spPr>
          <a:xfrm>
            <a:off x="381000" y="188640"/>
            <a:ext cx="8458200" cy="715962"/>
          </a:xfrm>
        </p:spPr>
        <p:txBody>
          <a:bodyPr/>
          <a:lstStyle/>
          <a:p>
            <a:r>
              <a:rPr lang="tr-TR" sz="4000" b="1" dirty="0"/>
              <a:t>Bitki Koruma </a:t>
            </a:r>
            <a:r>
              <a:rPr lang="tr-TR" sz="4000" b="1" dirty="0" smtClean="0"/>
              <a:t>Önlemleri</a:t>
            </a:r>
            <a:endParaRPr lang="tr-TR" sz="4000" dirty="0"/>
          </a:p>
        </p:txBody>
      </p:sp>
    </p:spTree>
    <p:extLst>
      <p:ext uri="{BB962C8B-B14F-4D97-AF65-F5344CB8AC3E}">
        <p14:creationId xmlns:p14="http://schemas.microsoft.com/office/powerpoint/2010/main" val="2071425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54251" y="197307"/>
            <a:ext cx="5328592" cy="707886"/>
          </a:xfrm>
          <a:prstGeom prst="rect">
            <a:avLst/>
          </a:prstGeom>
        </p:spPr>
        <p:txBody>
          <a:bodyPr wrap="square">
            <a:spAutoFit/>
          </a:bodyPr>
          <a:lstStyle/>
          <a:p>
            <a:r>
              <a:rPr lang="tr-TR" sz="4000" b="1" dirty="0">
                <a:solidFill>
                  <a:srgbClr val="096713"/>
                </a:solidFill>
              </a:rPr>
              <a:t>Hormonlar</a:t>
            </a:r>
            <a:endParaRPr lang="tr-TR" sz="4000" dirty="0">
              <a:solidFill>
                <a:srgbClr val="096713"/>
              </a:solidFill>
            </a:endParaRPr>
          </a:p>
        </p:txBody>
      </p:sp>
      <p:sp>
        <p:nvSpPr>
          <p:cNvPr id="3" name="Dikdörtgen 2"/>
          <p:cNvSpPr/>
          <p:nvPr/>
        </p:nvSpPr>
        <p:spPr>
          <a:xfrm>
            <a:off x="683568" y="1375403"/>
            <a:ext cx="8208912" cy="646331"/>
          </a:xfrm>
          <a:prstGeom prst="rect">
            <a:avLst/>
          </a:prstGeom>
        </p:spPr>
        <p:txBody>
          <a:bodyPr wrap="square">
            <a:spAutoFit/>
          </a:bodyPr>
          <a:lstStyle/>
          <a:p>
            <a:pPr marL="0" indent="0" algn="just" eaLnBrk="1" hangingPunct="1">
              <a:lnSpc>
                <a:spcPct val="150000"/>
              </a:lnSpc>
              <a:buFont typeface="Arial" panose="020B0604020202020204" pitchFamily="34" charset="0"/>
              <a:buNone/>
            </a:pPr>
            <a:r>
              <a:rPr lang="tr-TR" altLang="tr-TR" dirty="0"/>
              <a:t>Meyve tutumu ve iriliğini artırmak için kullanılabilir. </a:t>
            </a:r>
          </a:p>
        </p:txBody>
      </p:sp>
      <p:sp>
        <p:nvSpPr>
          <p:cNvPr id="5" name="Unvan 1"/>
          <p:cNvSpPr>
            <a:spLocks noGrp="1"/>
          </p:cNvSpPr>
          <p:nvPr>
            <p:ph type="title"/>
          </p:nvPr>
        </p:nvSpPr>
        <p:spPr>
          <a:xfrm>
            <a:off x="434280" y="2491944"/>
            <a:ext cx="8458200" cy="715962"/>
          </a:xfrm>
        </p:spPr>
        <p:txBody>
          <a:bodyPr/>
          <a:lstStyle/>
          <a:p>
            <a:pPr algn="ctr"/>
            <a:r>
              <a:rPr lang="tr-TR" b="1" dirty="0">
                <a:solidFill>
                  <a:srgbClr val="096713"/>
                </a:solidFill>
                <a:latin typeface="Calibri" panose="020F0502020204030204"/>
              </a:rPr>
              <a:t>Hava </a:t>
            </a:r>
            <a:r>
              <a:rPr lang="tr-TR" b="1" dirty="0" smtClean="0">
                <a:solidFill>
                  <a:srgbClr val="096713"/>
                </a:solidFill>
                <a:latin typeface="Calibri" panose="020F0502020204030204"/>
              </a:rPr>
              <a:t>Kirliliği</a:t>
            </a:r>
            <a:endParaRPr lang="tr-TR" dirty="0">
              <a:solidFill>
                <a:srgbClr val="096713"/>
              </a:solidFill>
            </a:endParaRPr>
          </a:p>
        </p:txBody>
      </p:sp>
      <p:sp>
        <p:nvSpPr>
          <p:cNvPr id="6" name="İçerik Yer Tutucusu 2"/>
          <p:cNvSpPr>
            <a:spLocks noGrp="1"/>
          </p:cNvSpPr>
          <p:nvPr>
            <p:ph idx="1"/>
          </p:nvPr>
        </p:nvSpPr>
        <p:spPr>
          <a:xfrm>
            <a:off x="304800" y="3356992"/>
            <a:ext cx="8587680" cy="5486400"/>
          </a:xfrm>
        </p:spPr>
        <p:txBody>
          <a:bodyPr>
            <a:normAutofit/>
          </a:bodyPr>
          <a:lstStyle/>
          <a:p>
            <a:pPr marL="0" indent="0" algn="just">
              <a:buNone/>
            </a:pPr>
            <a:r>
              <a:rPr lang="tr-TR" altLang="tr-TR" sz="2400" dirty="0"/>
              <a:t>Havadan gelen tozlar ve kimyasal artıklar meyve verim ve kalitesini önemli ölçüde azaltır. </a:t>
            </a:r>
          </a:p>
          <a:p>
            <a:pPr marL="0" indent="0" algn="just">
              <a:buNone/>
            </a:pPr>
            <a:endParaRPr lang="tr-TR" sz="2400" dirty="0" smtClean="0"/>
          </a:p>
        </p:txBody>
      </p:sp>
    </p:spTree>
    <p:extLst>
      <p:ext uri="{BB962C8B-B14F-4D97-AF65-F5344CB8AC3E}">
        <p14:creationId xmlns:p14="http://schemas.microsoft.com/office/powerpoint/2010/main" val="443206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r>
              <a:rPr lang="tr-TR" sz="3600" b="1" dirty="0"/>
              <a:t>Toprak işleme</a:t>
            </a:r>
            <a:endParaRPr lang="tr-TR" sz="3600" dirty="0"/>
          </a:p>
        </p:txBody>
      </p:sp>
      <p:sp>
        <p:nvSpPr>
          <p:cNvPr id="4" name="İçerik Yer Tutucusu 2"/>
          <p:cNvSpPr txBox="1">
            <a:spLocks/>
          </p:cNvSpPr>
          <p:nvPr/>
        </p:nvSpPr>
        <p:spPr bwMode="auto">
          <a:xfrm>
            <a:off x="381000" y="1484784"/>
            <a:ext cx="8458200"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tr-TR" altLang="tr-TR" sz="2400" dirty="0"/>
              <a:t>Toprak işlem şekli, verim ve kaliteyi etkiler. Otlu bırakılan bahçelerde sürgün gelişimi yoktur. Böyle bahçelerde sulamaya özen gösterilmesi gerekir. Ayrıca meyvede azot birikimi azalır. Buda depoda dayanımın artmasına neden olur </a:t>
            </a:r>
          </a:p>
        </p:txBody>
      </p:sp>
    </p:spTree>
    <p:extLst>
      <p:ext uri="{BB962C8B-B14F-4D97-AF65-F5344CB8AC3E}">
        <p14:creationId xmlns:p14="http://schemas.microsoft.com/office/powerpoint/2010/main" val="3895332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6950" y="260648"/>
            <a:ext cx="8458200" cy="715962"/>
          </a:xfrm>
        </p:spPr>
        <p:txBody>
          <a:bodyPr/>
          <a:lstStyle/>
          <a:p>
            <a:r>
              <a:rPr lang="tr-TR" sz="4000" b="1" dirty="0"/>
              <a:t>Gübreleme</a:t>
            </a:r>
            <a:endParaRPr lang="tr-TR" sz="3200" dirty="0"/>
          </a:p>
        </p:txBody>
      </p:sp>
      <p:sp>
        <p:nvSpPr>
          <p:cNvPr id="5" name="İçerik Yer Tutucusu 2"/>
          <p:cNvSpPr>
            <a:spLocks noGrp="1"/>
          </p:cNvSpPr>
          <p:nvPr>
            <p:ph idx="1"/>
          </p:nvPr>
        </p:nvSpPr>
        <p:spPr>
          <a:xfrm>
            <a:off x="381246" y="1196752"/>
            <a:ext cx="8511234" cy="5931932"/>
          </a:xfrm>
        </p:spPr>
        <p:txBody>
          <a:bodyPr>
            <a:normAutofit/>
          </a:bodyPr>
          <a:lstStyle/>
          <a:p>
            <a:pPr marL="0" indent="0" algn="just">
              <a:buNone/>
            </a:pPr>
            <a:endParaRPr lang="tr-TR" sz="3200" b="1" u="sng" dirty="0" smtClean="0">
              <a:solidFill>
                <a:srgbClr val="FF0000"/>
              </a:solidFill>
            </a:endParaRPr>
          </a:p>
          <a:p>
            <a:pPr marL="0" indent="0" algn="just">
              <a:buNone/>
            </a:pPr>
            <a:r>
              <a:rPr lang="tr-TR" altLang="tr-TR" sz="2400" dirty="0"/>
              <a:t>Gübreleme verim ve kaliteyi önemli ölçüde etkiler. Azlığı veya çokluğu verim ve kaliteyi olumsuz etkiler. </a:t>
            </a:r>
          </a:p>
          <a:p>
            <a:pPr marL="0" indent="0" algn="just">
              <a:buNone/>
            </a:pPr>
            <a:endParaRPr lang="tr-TR" sz="2400" dirty="0" smtClean="0"/>
          </a:p>
        </p:txBody>
      </p:sp>
    </p:spTree>
    <p:extLst>
      <p:ext uri="{BB962C8B-B14F-4D97-AF65-F5344CB8AC3E}">
        <p14:creationId xmlns:p14="http://schemas.microsoft.com/office/powerpoint/2010/main" val="2972098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2 İçerik Yer Tutucusu"/>
          <p:cNvSpPr>
            <a:spLocks noGrp="1"/>
          </p:cNvSpPr>
          <p:nvPr>
            <p:ph idx="1"/>
          </p:nvPr>
        </p:nvSpPr>
        <p:spPr>
          <a:xfrm>
            <a:off x="139080" y="1253331"/>
            <a:ext cx="8839200" cy="4351338"/>
          </a:xfrm>
        </p:spPr>
        <p:txBody>
          <a:bodyPr rtlCol="0">
            <a:normAutofit/>
          </a:bodyPr>
          <a:lstStyle/>
          <a:p>
            <a:pPr marL="0" indent="0" algn="just" eaLnBrk="1" fontAlgn="auto" hangingPunct="1">
              <a:lnSpc>
                <a:spcPct val="150000"/>
              </a:lnSpc>
              <a:spcAft>
                <a:spcPts val="0"/>
              </a:spcAft>
              <a:buFont typeface="Arial" panose="020B0604020202020204" pitchFamily="34" charset="0"/>
              <a:buNone/>
              <a:defRPr/>
            </a:pPr>
            <a:r>
              <a:rPr lang="tr-TR" sz="2400" dirty="0">
                <a:solidFill>
                  <a:srgbClr val="FF0000"/>
                </a:solidFill>
                <a:latin typeface="Arial" panose="020B0604020202020204" pitchFamily="34" charset="0"/>
              </a:rPr>
              <a:t>Azot : </a:t>
            </a:r>
            <a:r>
              <a:rPr lang="tr-TR" sz="2400" dirty="0">
                <a:latin typeface="Arial" panose="020B0604020202020204" pitchFamily="34" charset="0"/>
              </a:rPr>
              <a:t>Azlığında meyve küçülür, renk solar, turunçgillerde kabuk incelir. Fazlalığında meyve irileşir, yeşil renk artarken kırmızı renk maddesi oluşumu geriler, et setliği, tat ve aroma bozulur. Olgunluk gecikir.</a:t>
            </a:r>
          </a:p>
          <a:p>
            <a:pPr eaLnBrk="1" fontAlgn="auto" hangingPunct="1">
              <a:spcAft>
                <a:spcPts val="0"/>
              </a:spcAft>
              <a:buFont typeface="Wingdings 2" panose="05020102010507070707" pitchFamily="18" charset="2"/>
              <a:buNone/>
              <a:defRPr/>
            </a:pPr>
            <a:endParaRPr lang="tr-TR" dirty="0" smtClean="0"/>
          </a:p>
        </p:txBody>
      </p:sp>
    </p:spTree>
    <p:extLst>
      <p:ext uri="{BB962C8B-B14F-4D97-AF65-F5344CB8AC3E}">
        <p14:creationId xmlns:p14="http://schemas.microsoft.com/office/powerpoint/2010/main" val="1372016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53248" y="1371600"/>
            <a:ext cx="8964488" cy="5009728"/>
          </a:xfrm>
        </p:spPr>
        <p:txBody>
          <a:bodyPr/>
          <a:lstStyle/>
          <a:p>
            <a:pPr algn="just"/>
            <a:r>
              <a:rPr lang="tr-TR" sz="2400" b="1" dirty="0">
                <a:solidFill>
                  <a:srgbClr val="FF0000"/>
                </a:solidFill>
              </a:rPr>
              <a:t>Fosfor : </a:t>
            </a:r>
            <a:r>
              <a:rPr lang="tr-TR" sz="2400" dirty="0"/>
              <a:t>Azlığında çiçek dökümü artar, meyve küçük bozuk renkli olur. Yeterli fosfor bulunduğunda asit miktarı azalır. </a:t>
            </a:r>
            <a:r>
              <a:rPr lang="tr-TR" sz="2400" dirty="0">
                <a:solidFill>
                  <a:srgbClr val="FF0000"/>
                </a:solidFill>
              </a:rPr>
              <a:t>Meyve ve sebzenin depoda dayanımı artar.  </a:t>
            </a:r>
            <a:r>
              <a:rPr lang="tr-TR" sz="2400" dirty="0"/>
              <a:t>Aroma ve uçucu madde sentezi artar. Hücre zarının düzeni korunur. Solunum hızı yavaşlar. </a:t>
            </a:r>
          </a:p>
          <a:p>
            <a:pPr algn="just"/>
            <a:endParaRPr lang="tr-TR" sz="2400" dirty="0"/>
          </a:p>
        </p:txBody>
      </p:sp>
    </p:spTree>
    <p:extLst>
      <p:ext uri="{BB962C8B-B14F-4D97-AF65-F5344CB8AC3E}">
        <p14:creationId xmlns:p14="http://schemas.microsoft.com/office/powerpoint/2010/main" val="2977576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242156" y="188640"/>
            <a:ext cx="8534400" cy="715963"/>
          </a:xfrm>
        </p:spPr>
        <p:txBody>
          <a:bodyPr/>
          <a:lstStyle/>
          <a:p>
            <a:pPr algn="l"/>
            <a:endParaRPr lang="ru-RU" altLang="tr-TR" sz="3200" dirty="0">
              <a:solidFill>
                <a:srgbClr val="C00000"/>
              </a:solidFill>
            </a:endParaRPr>
          </a:p>
        </p:txBody>
      </p:sp>
      <p:sp>
        <p:nvSpPr>
          <p:cNvPr id="2" name="İçerik Yer Tutucusu 1"/>
          <p:cNvSpPr>
            <a:spLocks noGrp="1"/>
          </p:cNvSpPr>
          <p:nvPr>
            <p:ph idx="1"/>
          </p:nvPr>
        </p:nvSpPr>
        <p:spPr>
          <a:xfrm>
            <a:off x="242156" y="1556792"/>
            <a:ext cx="8659688" cy="5486400"/>
          </a:xfrm>
        </p:spPr>
        <p:txBody>
          <a:bodyPr/>
          <a:lstStyle/>
          <a:p>
            <a:pPr algn="just"/>
            <a:r>
              <a:rPr lang="tr-TR" altLang="tr-TR" sz="2400" dirty="0"/>
              <a:t>Bahçe ürünlerinde gelişmeyi etkileyen faktörler, verim, kalite ve hasat sonrası muhafazayı da etkiler. Yetiştiricilik yapılan bahçenin özelliklerini incelerken ürünün gelişimini etkileyen faktörleri ele almakta yarar vardır. </a:t>
            </a:r>
          </a:p>
          <a:p>
            <a:pPr algn="just"/>
            <a:r>
              <a:rPr lang="tr-TR" altLang="tr-TR" sz="2400" dirty="0"/>
              <a:t>Bahçe Bitkilerinin yetiştiriciliğinin yapıldığı bahçenin özelliklerini 2 ana grupta inceleyebiliriz.</a:t>
            </a:r>
          </a:p>
          <a:p>
            <a:pPr algn="just">
              <a:buNone/>
            </a:pPr>
            <a:r>
              <a:rPr lang="tr-TR" altLang="tr-TR" sz="2400" dirty="0">
                <a:solidFill>
                  <a:srgbClr val="FF0000"/>
                </a:solidFill>
              </a:rPr>
              <a:t>1. Bahçe Kurulan Yerin Ekolojik Faktörleri </a:t>
            </a:r>
          </a:p>
          <a:p>
            <a:pPr algn="just">
              <a:buNone/>
            </a:pPr>
            <a:r>
              <a:rPr lang="tr-TR" altLang="tr-TR" sz="2400" dirty="0">
                <a:solidFill>
                  <a:srgbClr val="FF0000"/>
                </a:solidFill>
              </a:rPr>
              <a:t>2. Bahçe Kuruluşu ve Bakımı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536" y="1340768"/>
            <a:ext cx="8568952" cy="2308324"/>
          </a:xfrm>
          <a:prstGeom prst="rect">
            <a:avLst/>
          </a:prstGeom>
        </p:spPr>
        <p:txBody>
          <a:bodyPr wrap="square">
            <a:spAutoFit/>
          </a:bodyPr>
          <a:lstStyle/>
          <a:p>
            <a:pPr marL="0" indent="0" algn="just" eaLnBrk="1" fontAlgn="auto" hangingPunct="1">
              <a:lnSpc>
                <a:spcPct val="150000"/>
              </a:lnSpc>
              <a:spcAft>
                <a:spcPts val="0"/>
              </a:spcAft>
              <a:buFont typeface="Arial" panose="020B0604020202020204" pitchFamily="34" charset="0"/>
              <a:buNone/>
              <a:defRPr/>
            </a:pPr>
            <a:r>
              <a:rPr lang="tr-TR" b="1" dirty="0">
                <a:solidFill>
                  <a:srgbClr val="FF0000"/>
                </a:solidFill>
              </a:rPr>
              <a:t>Potasyum: </a:t>
            </a:r>
            <a:r>
              <a:rPr lang="tr-TR" dirty="0"/>
              <a:t>Potasyum patojenlere direnci artırır solunum hızını yavaşlatır. Azlığında verim düşer ve meyve küçük kalır. Dengeli alındığında meyvenin şeker, asit, aroma miktarı artar, sertlik kazanır ve renklenme iyileşir. </a:t>
            </a:r>
          </a:p>
        </p:txBody>
      </p:sp>
    </p:spTree>
    <p:extLst>
      <p:ext uri="{BB962C8B-B14F-4D97-AF65-F5344CB8AC3E}">
        <p14:creationId xmlns:p14="http://schemas.microsoft.com/office/powerpoint/2010/main" val="3679590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371600"/>
            <a:ext cx="8659688" cy="5486400"/>
          </a:xfrm>
        </p:spPr>
        <p:txBody>
          <a:bodyPr/>
          <a:lstStyle/>
          <a:p>
            <a:pPr marL="0" indent="0" algn="just" fontAlgn="auto">
              <a:lnSpc>
                <a:spcPct val="150000"/>
              </a:lnSpc>
              <a:spcAft>
                <a:spcPts val="0"/>
              </a:spcAft>
              <a:buNone/>
              <a:defRPr/>
            </a:pPr>
            <a:r>
              <a:rPr lang="tr-TR" sz="2400" b="1" dirty="0">
                <a:solidFill>
                  <a:srgbClr val="FF0000"/>
                </a:solidFill>
              </a:rPr>
              <a:t>Kalsiyum: </a:t>
            </a:r>
            <a:r>
              <a:rPr lang="tr-TR" sz="2400" dirty="0"/>
              <a:t>Kalsiyum yeterli miktarda verilmesi verim, kaliteyi yükseltir, olgunluk </a:t>
            </a:r>
            <a:r>
              <a:rPr lang="tr-TR" sz="2400" dirty="0" err="1"/>
              <a:t>erkenleşir</a:t>
            </a:r>
            <a:r>
              <a:rPr lang="tr-TR" sz="2400" dirty="0"/>
              <a:t>, kabuk rengi ve doku sertliği artar, aroma maddesi kuvvetlenir. Fazlalığında iz maddelerin alımı olumsuz etkilenir. </a:t>
            </a:r>
          </a:p>
          <a:p>
            <a:endParaRPr lang="tr-TR" sz="2400" dirty="0"/>
          </a:p>
        </p:txBody>
      </p:sp>
    </p:spTree>
    <p:extLst>
      <p:ext uri="{BB962C8B-B14F-4D97-AF65-F5344CB8AC3E}">
        <p14:creationId xmlns:p14="http://schemas.microsoft.com/office/powerpoint/2010/main" val="1058575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8" name="İçerik Yer Tutucusu 2"/>
          <p:cNvSpPr>
            <a:spLocks noGrp="1"/>
          </p:cNvSpPr>
          <p:nvPr>
            <p:ph idx="1"/>
          </p:nvPr>
        </p:nvSpPr>
        <p:spPr>
          <a:xfrm>
            <a:off x="376456" y="1556792"/>
            <a:ext cx="8109609" cy="5931932"/>
          </a:xfrm>
        </p:spPr>
        <p:txBody>
          <a:bodyPr>
            <a:normAutofit/>
          </a:bodyPr>
          <a:lstStyle/>
          <a:p>
            <a:pPr marL="0" indent="0" algn="just" fontAlgn="auto">
              <a:lnSpc>
                <a:spcPct val="150000"/>
              </a:lnSpc>
              <a:spcAft>
                <a:spcPts val="0"/>
              </a:spcAft>
              <a:buNone/>
              <a:defRPr/>
            </a:pPr>
            <a:r>
              <a:rPr lang="tr-TR" sz="2400" b="1" dirty="0">
                <a:solidFill>
                  <a:srgbClr val="FF0000"/>
                </a:solidFill>
              </a:rPr>
              <a:t>Magnezyum: </a:t>
            </a:r>
            <a:r>
              <a:rPr lang="tr-TR" sz="2400" dirty="0"/>
              <a:t>Azlığında </a:t>
            </a:r>
            <a:r>
              <a:rPr lang="tr-TR" sz="2400" dirty="0" err="1"/>
              <a:t>periyosite</a:t>
            </a:r>
            <a:r>
              <a:rPr lang="tr-TR" sz="2400" dirty="0"/>
              <a:t> belirir. Fotosentez azalır. Kuru madde miktarı C vitamini miktarı azalır.</a:t>
            </a:r>
          </a:p>
        </p:txBody>
      </p:sp>
    </p:spTree>
    <p:extLst>
      <p:ext uri="{BB962C8B-B14F-4D97-AF65-F5344CB8AC3E}">
        <p14:creationId xmlns:p14="http://schemas.microsoft.com/office/powerpoint/2010/main" val="7732931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51520" y="1371600"/>
            <a:ext cx="8587680" cy="4937720"/>
          </a:xfrm>
        </p:spPr>
        <p:txBody>
          <a:bodyPr/>
          <a:lstStyle/>
          <a:p>
            <a:pPr algn="just"/>
            <a:r>
              <a:rPr lang="tr-TR" sz="2400" b="1" dirty="0">
                <a:solidFill>
                  <a:srgbClr val="FF0000"/>
                </a:solidFill>
              </a:rPr>
              <a:t>Demir, Çinko ve </a:t>
            </a:r>
            <a:r>
              <a:rPr lang="tr-TR" sz="2400" b="1" dirty="0" err="1">
                <a:solidFill>
                  <a:srgbClr val="FF0000"/>
                </a:solidFill>
              </a:rPr>
              <a:t>Mangenez</a:t>
            </a:r>
            <a:r>
              <a:rPr lang="tr-TR" sz="2400" b="1" dirty="0">
                <a:solidFill>
                  <a:srgbClr val="FF0000"/>
                </a:solidFill>
              </a:rPr>
              <a:t>: </a:t>
            </a:r>
            <a:r>
              <a:rPr lang="tr-TR" sz="2400" dirty="0"/>
              <a:t>aşırı azlığında meyve tutumu, verim ve gelişim azalır. </a:t>
            </a:r>
            <a:endParaRPr lang="tr-TR" sz="2400" dirty="0" smtClean="0"/>
          </a:p>
          <a:p>
            <a:pPr algn="just"/>
            <a:r>
              <a:rPr lang="tr-TR" sz="2400" dirty="0" smtClean="0"/>
              <a:t>Çinko </a:t>
            </a:r>
            <a:r>
              <a:rPr lang="tr-TR" sz="2400" dirty="0"/>
              <a:t>eksikliğinde meyve küçülür ve şekli bozulur. Çinko eksikliğinde </a:t>
            </a:r>
            <a:r>
              <a:rPr lang="tr-TR" sz="2400" dirty="0" err="1"/>
              <a:t>askorbik</a:t>
            </a:r>
            <a:r>
              <a:rPr lang="tr-TR" sz="2400" dirty="0"/>
              <a:t> asit azalır</a:t>
            </a:r>
            <a:r>
              <a:rPr lang="tr-TR" sz="2400" dirty="0" smtClean="0"/>
              <a:t>.</a:t>
            </a:r>
          </a:p>
          <a:p>
            <a:pPr algn="just"/>
            <a:r>
              <a:rPr lang="tr-TR" sz="2400" dirty="0" smtClean="0"/>
              <a:t>Mangan </a:t>
            </a:r>
            <a:r>
              <a:rPr lang="tr-TR" sz="2400" dirty="0"/>
              <a:t>eksikliğinde meyve rengi açılır, solar ve meyve yumuşar. </a:t>
            </a:r>
            <a:endParaRPr lang="tr-TR" sz="2400" dirty="0" smtClean="0"/>
          </a:p>
          <a:p>
            <a:pPr algn="just"/>
            <a:r>
              <a:rPr lang="tr-TR" sz="2400" dirty="0" smtClean="0"/>
              <a:t>Demir </a:t>
            </a:r>
            <a:r>
              <a:rPr lang="tr-TR" sz="2400" dirty="0"/>
              <a:t>ve çinko eksikliğinde turunçgiller kabuk düzleşir, zayıflar ve sararır. </a:t>
            </a:r>
            <a:endParaRPr lang="tr-TR" sz="2400" dirty="0" smtClean="0"/>
          </a:p>
          <a:p>
            <a:pPr algn="just"/>
            <a:r>
              <a:rPr lang="tr-TR" sz="2400" dirty="0" smtClean="0"/>
              <a:t>Demir </a:t>
            </a:r>
            <a:r>
              <a:rPr lang="tr-TR" sz="2400" dirty="0"/>
              <a:t>eksikliğinde suda erir kuru madde azalır, asit artar. </a:t>
            </a:r>
            <a:endParaRPr lang="tr-TR" sz="2400" dirty="0" smtClean="0"/>
          </a:p>
          <a:p>
            <a:pPr algn="just"/>
            <a:endParaRPr lang="tr-TR" sz="2400" dirty="0"/>
          </a:p>
        </p:txBody>
      </p:sp>
    </p:spTree>
    <p:extLst>
      <p:ext uri="{BB962C8B-B14F-4D97-AF65-F5344CB8AC3E}">
        <p14:creationId xmlns:p14="http://schemas.microsoft.com/office/powerpoint/2010/main" val="3237737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2 İçerik Yer Tutucusu"/>
          <p:cNvSpPr>
            <a:spLocks noGrp="1"/>
          </p:cNvSpPr>
          <p:nvPr>
            <p:ph idx="1"/>
          </p:nvPr>
        </p:nvSpPr>
        <p:spPr>
          <a:xfrm>
            <a:off x="381000" y="1344200"/>
            <a:ext cx="8763000" cy="5486400"/>
          </a:xfrm>
        </p:spPr>
        <p:txBody>
          <a:bodyPr rtlCol="0">
            <a:normAutofit/>
          </a:bodyPr>
          <a:lstStyle/>
          <a:p>
            <a:pPr marL="0" indent="0" algn="just" eaLnBrk="1" fontAlgn="auto" hangingPunct="1">
              <a:lnSpc>
                <a:spcPct val="150000"/>
              </a:lnSpc>
              <a:spcAft>
                <a:spcPts val="0"/>
              </a:spcAft>
              <a:buFont typeface="Arial" panose="020B0604020202020204" pitchFamily="34" charset="0"/>
              <a:buNone/>
              <a:defRPr/>
            </a:pPr>
            <a:r>
              <a:rPr lang="tr-TR" sz="2800" b="1" dirty="0" smtClean="0">
                <a:solidFill>
                  <a:srgbClr val="FF0000"/>
                </a:solidFill>
              </a:rPr>
              <a:t>Bakır: </a:t>
            </a:r>
            <a:r>
              <a:rPr lang="tr-TR" sz="2800" dirty="0" smtClean="0"/>
              <a:t>Eksikliği verim ve kaliteyi önemli ölçüde düşürür.</a:t>
            </a:r>
          </a:p>
          <a:p>
            <a:pPr marL="0" indent="0" algn="just" eaLnBrk="1" fontAlgn="auto" hangingPunct="1">
              <a:lnSpc>
                <a:spcPct val="150000"/>
              </a:lnSpc>
              <a:spcAft>
                <a:spcPts val="0"/>
              </a:spcAft>
              <a:buFont typeface="Arial" panose="020B0604020202020204" pitchFamily="34" charset="0"/>
              <a:buNone/>
              <a:defRPr/>
            </a:pPr>
            <a:r>
              <a:rPr lang="tr-TR" sz="2800" b="1" dirty="0" smtClean="0">
                <a:solidFill>
                  <a:srgbClr val="FF0000"/>
                </a:solidFill>
              </a:rPr>
              <a:t>Bor: </a:t>
            </a:r>
            <a:r>
              <a:rPr lang="tr-TR" sz="2800" dirty="0" smtClean="0"/>
              <a:t>Birçok meyvede tutumu etkiler. </a:t>
            </a:r>
          </a:p>
          <a:p>
            <a:pPr eaLnBrk="1" fontAlgn="auto" hangingPunct="1">
              <a:spcAft>
                <a:spcPts val="0"/>
              </a:spcAft>
              <a:buFont typeface="Wingdings 2" panose="05020102010507070707" pitchFamily="18" charset="2"/>
              <a:buNone/>
              <a:defRPr/>
            </a:pPr>
            <a:endParaRPr lang="tr-TR" sz="2800" dirty="0" smtClean="0"/>
          </a:p>
        </p:txBody>
      </p:sp>
    </p:spTree>
    <p:extLst>
      <p:ext uri="{BB962C8B-B14F-4D97-AF65-F5344CB8AC3E}">
        <p14:creationId xmlns:p14="http://schemas.microsoft.com/office/powerpoint/2010/main" val="31977933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6704" y="188640"/>
            <a:ext cx="8458200" cy="715962"/>
          </a:xfrm>
        </p:spPr>
        <p:txBody>
          <a:bodyPr/>
          <a:lstStyle/>
          <a:p>
            <a:r>
              <a:rPr lang="tr-TR" sz="4000" b="1" dirty="0">
                <a:solidFill>
                  <a:srgbClr val="096713"/>
                </a:solidFill>
                <a:latin typeface="Calibri" panose="020F0502020204030204"/>
              </a:rPr>
              <a:t>Sulama</a:t>
            </a:r>
            <a:endParaRPr lang="tr-TR" sz="4000" dirty="0">
              <a:solidFill>
                <a:srgbClr val="096713"/>
              </a:solidFill>
            </a:endParaRPr>
          </a:p>
        </p:txBody>
      </p:sp>
      <p:sp>
        <p:nvSpPr>
          <p:cNvPr id="3" name="Dikdörtgen 2"/>
          <p:cNvSpPr/>
          <p:nvPr/>
        </p:nvSpPr>
        <p:spPr>
          <a:xfrm>
            <a:off x="539552" y="1412776"/>
            <a:ext cx="8352928" cy="2862322"/>
          </a:xfrm>
          <a:prstGeom prst="rect">
            <a:avLst/>
          </a:prstGeom>
        </p:spPr>
        <p:txBody>
          <a:bodyPr wrap="square">
            <a:spAutoFit/>
          </a:bodyPr>
          <a:lstStyle/>
          <a:p>
            <a:pPr marL="0" indent="0" algn="just" eaLnBrk="1" hangingPunct="1">
              <a:lnSpc>
                <a:spcPct val="150000"/>
              </a:lnSpc>
              <a:buFont typeface="Arial" panose="020B0604020202020204" pitchFamily="34" charset="0"/>
              <a:buNone/>
            </a:pPr>
            <a:r>
              <a:rPr lang="tr-TR" altLang="tr-TR" dirty="0"/>
              <a:t>Bitki gelişimi, verim ve kaliteli meyve üretimi için düzenli sulama yapılmalıdır. Düzensiz sulamalar meyve dökümüne, meyve verim ve kalitesinin düşmesine neden olur. Hasatta yakın fazla sulamalar ise meyve çatlamalarına neden olabilir. </a:t>
            </a:r>
          </a:p>
        </p:txBody>
      </p:sp>
    </p:spTree>
    <p:extLst>
      <p:ext uri="{BB962C8B-B14F-4D97-AF65-F5344CB8AC3E}">
        <p14:creationId xmlns:p14="http://schemas.microsoft.com/office/powerpoint/2010/main" val="3432372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3908" y="476672"/>
            <a:ext cx="8763000" cy="715962"/>
          </a:xfrm>
        </p:spPr>
        <p:txBody>
          <a:bodyPr>
            <a:normAutofit fontScale="90000"/>
          </a:bodyPr>
          <a:lstStyle/>
          <a:p>
            <a:r>
              <a:rPr lang="tr-TR" sz="3600" b="1" dirty="0">
                <a:solidFill>
                  <a:srgbClr val="096713"/>
                </a:solidFill>
              </a:rPr>
              <a:t>1. Bahçe Kurulan Yerin Ekolojik Özellikleri</a:t>
            </a:r>
            <a:br>
              <a:rPr lang="tr-TR" sz="3600" b="1" dirty="0">
                <a:solidFill>
                  <a:srgbClr val="096713"/>
                </a:solidFill>
              </a:rPr>
            </a:br>
            <a:endParaRPr lang="tr-TR" sz="3600" dirty="0">
              <a:solidFill>
                <a:srgbClr val="096713"/>
              </a:solidFill>
            </a:endParaRPr>
          </a:p>
        </p:txBody>
      </p:sp>
      <p:sp>
        <p:nvSpPr>
          <p:cNvPr id="3" name="Dikdörtgen 2"/>
          <p:cNvSpPr/>
          <p:nvPr/>
        </p:nvSpPr>
        <p:spPr>
          <a:xfrm>
            <a:off x="223664" y="1484784"/>
            <a:ext cx="8583488" cy="3416320"/>
          </a:xfrm>
          <a:prstGeom prst="rect">
            <a:avLst/>
          </a:prstGeom>
        </p:spPr>
        <p:txBody>
          <a:bodyPr wrap="square">
            <a:spAutoFit/>
          </a:bodyPr>
          <a:lstStyle/>
          <a:p>
            <a:pPr marL="0" indent="0" algn="just" fontAlgn="auto">
              <a:spcAft>
                <a:spcPts val="0"/>
              </a:spcAft>
              <a:buNone/>
              <a:defRPr/>
            </a:pPr>
            <a:r>
              <a:rPr lang="tr-TR" dirty="0"/>
              <a:t>Bahçe kurulan yerin ekolojik faktörleri sonradan değiştirilemeyeceği için bölgenin ekolojik koşulları iyi değerlendirilmelidir. Ekolojik faktörlerin etkisine örnekleri şu şekilde verebiliriz;</a:t>
            </a:r>
          </a:p>
          <a:p>
            <a:pPr marL="0" indent="0" algn="just" fontAlgn="auto">
              <a:spcAft>
                <a:spcPts val="0"/>
              </a:spcAft>
              <a:buNone/>
              <a:defRPr/>
            </a:pPr>
            <a:endParaRPr lang="tr-TR" dirty="0"/>
          </a:p>
          <a:p>
            <a:pPr marL="342900" indent="-342900" algn="just" fontAlgn="auto">
              <a:spcAft>
                <a:spcPts val="0"/>
              </a:spcAft>
              <a:buFont typeface="Arial" panose="020B0604020202020204" pitchFamily="34" charset="0"/>
              <a:buChar char="•"/>
              <a:defRPr/>
            </a:pPr>
            <a:r>
              <a:rPr lang="tr-TR" dirty="0"/>
              <a:t>Yüksek yerlerde ve yaylalarda yetişen ürünler geç olgunlaşır. Ancak daha sıkı yapılı ve dayanıklı olur ve iyi renklenir. Çünkü bu bölgelerde atmosfer temiz ve ışık yoğunluğu fazladır. </a:t>
            </a:r>
          </a:p>
        </p:txBody>
      </p:sp>
    </p:spTree>
    <p:extLst>
      <p:ext uri="{BB962C8B-B14F-4D97-AF65-F5344CB8AC3E}">
        <p14:creationId xmlns:p14="http://schemas.microsoft.com/office/powerpoint/2010/main" val="3110928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İçerik Yer Tutucusu 2"/>
          <p:cNvSpPr txBox="1">
            <a:spLocks/>
          </p:cNvSpPr>
          <p:nvPr/>
        </p:nvSpPr>
        <p:spPr bwMode="auto">
          <a:xfrm>
            <a:off x="1835696" y="548680"/>
            <a:ext cx="7128792"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altLang="tr-TR" sz="2400" dirty="0" smtClean="0"/>
              <a:t>Gelişme </a:t>
            </a:r>
            <a:r>
              <a:rPr lang="tr-TR" altLang="tr-TR" sz="2400" dirty="0"/>
              <a:t>hızı ile tür ve çeşidin istediği optimum sıcaklık arasında doğru orantılı bir ilişki vardır. Bitkinin istediği optimum sıcaklık sağlanması durumunda gelişim de hızlanmaktadır. Olgunlaşma süresi de kısalmaktadır. </a:t>
            </a:r>
          </a:p>
          <a:p>
            <a:pPr algn="just"/>
            <a:endParaRPr lang="tr-TR" altLang="tr-TR" sz="2400" dirty="0"/>
          </a:p>
          <a:p>
            <a:pPr algn="just"/>
            <a:endParaRPr lang="tr-TR" altLang="tr-TR" sz="2400" dirty="0"/>
          </a:p>
          <a:p>
            <a:pPr algn="just"/>
            <a:r>
              <a:rPr lang="tr-TR" altLang="tr-TR" sz="2400" dirty="0"/>
              <a:t>Çiçeklenme sonrasındaki donlar </a:t>
            </a:r>
            <a:r>
              <a:rPr lang="tr-TR" altLang="tr-TR" sz="2400" dirty="0" err="1"/>
              <a:t>epidermise</a:t>
            </a:r>
            <a:r>
              <a:rPr lang="tr-TR" altLang="tr-TR" sz="2400" dirty="0"/>
              <a:t> zarar verir ve meyve yüzeyinde paslanma görülür. Bazı embriyo ve tohumlar </a:t>
            </a:r>
            <a:r>
              <a:rPr lang="tr-TR" altLang="tr-TR" sz="2400" dirty="0" err="1"/>
              <a:t>zararlanır</a:t>
            </a:r>
            <a:r>
              <a:rPr lang="tr-TR" altLang="tr-TR" sz="2400" dirty="0"/>
              <a:t> meyvenin şekli bozulur. </a:t>
            </a:r>
          </a:p>
        </p:txBody>
      </p:sp>
    </p:spTree>
    <p:extLst>
      <p:ext uri="{BB962C8B-B14F-4D97-AF65-F5344CB8AC3E}">
        <p14:creationId xmlns:p14="http://schemas.microsoft.com/office/powerpoint/2010/main" val="672658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İçerik Yer Tutucusu 2"/>
          <p:cNvSpPr txBox="1">
            <a:spLocks/>
          </p:cNvSpPr>
          <p:nvPr/>
        </p:nvSpPr>
        <p:spPr bwMode="auto">
          <a:xfrm>
            <a:off x="1835696" y="908720"/>
            <a:ext cx="7128792"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altLang="tr-TR" sz="2400" dirty="0"/>
              <a:t>Işık şiddeti ve süresi meyve kalitesini etkiler. Işık azlığı meyve kalitesini şeker, asit ve aroma maddelerinin oluşumunu azaltır, olgunlaşmayı geciktirir. Fazla ışık güneş yanıklığına neden olur. </a:t>
            </a:r>
          </a:p>
          <a:p>
            <a:pPr algn="just"/>
            <a:endParaRPr lang="tr-TR" altLang="tr-TR" sz="2400" dirty="0"/>
          </a:p>
          <a:p>
            <a:pPr algn="just"/>
            <a:r>
              <a:rPr lang="tr-TR" altLang="tr-TR" sz="2400" dirty="0"/>
              <a:t>Toprakta nem azlığı fotosentezi azalmasına neden olacağından meyve dökümü ve meyve gelişimi kötüleşir. Su azlığından olgunluk </a:t>
            </a:r>
            <a:r>
              <a:rPr lang="tr-TR" altLang="tr-TR" sz="2400" dirty="0" err="1"/>
              <a:t>erkenleşir</a:t>
            </a:r>
            <a:r>
              <a:rPr lang="tr-TR" altLang="tr-TR" sz="2400" dirty="0"/>
              <a:t> ancak kalite düşer. </a:t>
            </a:r>
          </a:p>
          <a:p>
            <a:pPr algn="just"/>
            <a:endParaRPr lang="tr-TR" sz="2400" b="1" i="1" dirty="0">
              <a:solidFill>
                <a:srgbClr val="FF0000"/>
              </a:solidFill>
            </a:endParaRPr>
          </a:p>
        </p:txBody>
      </p:sp>
    </p:spTree>
    <p:extLst>
      <p:ext uri="{BB962C8B-B14F-4D97-AF65-F5344CB8AC3E}">
        <p14:creationId xmlns:p14="http://schemas.microsoft.com/office/powerpoint/2010/main" val="33907246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Dikdörtgen 2"/>
          <p:cNvSpPr/>
          <p:nvPr/>
        </p:nvSpPr>
        <p:spPr>
          <a:xfrm>
            <a:off x="223664" y="1484784"/>
            <a:ext cx="8583488" cy="4893647"/>
          </a:xfrm>
          <a:prstGeom prst="rect">
            <a:avLst/>
          </a:prstGeom>
        </p:spPr>
        <p:txBody>
          <a:bodyPr wrap="square">
            <a:spAutoFit/>
          </a:bodyPr>
          <a:lstStyle/>
          <a:p>
            <a:pPr algn="just" eaLnBrk="1" fontAlgn="auto" hangingPunct="1">
              <a:spcAft>
                <a:spcPts val="0"/>
              </a:spcAft>
              <a:defRPr/>
            </a:pPr>
            <a:r>
              <a:rPr lang="tr-TR" dirty="0"/>
              <a:t>Yüksek nemde tat, şeker birikimi ve aroma maddelerinin oluşumu azalır. Hücreler iri ve şişkin olur ancak depoda dayanımı düşer. </a:t>
            </a:r>
          </a:p>
          <a:p>
            <a:pPr algn="just" eaLnBrk="1" fontAlgn="auto" hangingPunct="1">
              <a:spcAft>
                <a:spcPts val="0"/>
              </a:spcAft>
              <a:defRPr/>
            </a:pPr>
            <a:endParaRPr lang="tr-TR" dirty="0"/>
          </a:p>
          <a:p>
            <a:pPr algn="just" eaLnBrk="1" fontAlgn="auto" hangingPunct="1">
              <a:spcAft>
                <a:spcPts val="0"/>
              </a:spcAft>
              <a:defRPr/>
            </a:pPr>
            <a:endParaRPr lang="tr-TR" dirty="0"/>
          </a:p>
          <a:p>
            <a:pPr marL="0" indent="0" algn="just" eaLnBrk="1" fontAlgn="auto" hangingPunct="1">
              <a:spcAft>
                <a:spcPts val="0"/>
              </a:spcAft>
              <a:buFont typeface="Arial" panose="020B0604020202020204" pitchFamily="34" charset="0"/>
              <a:buNone/>
              <a:defRPr/>
            </a:pPr>
            <a:r>
              <a:rPr lang="tr-TR" u="sng" dirty="0"/>
              <a:t>Toprak yapısı, toprak havası, su geçirgenliği ve besin maddesi birikimi bitki gelişimini doğrudan etkiler.</a:t>
            </a:r>
          </a:p>
          <a:p>
            <a:pPr marL="0" indent="0" algn="just" eaLnBrk="1" fontAlgn="auto" hangingPunct="1">
              <a:spcAft>
                <a:spcPts val="0"/>
              </a:spcAft>
              <a:buFont typeface="Arial" panose="020B0604020202020204" pitchFamily="34" charset="0"/>
              <a:buNone/>
              <a:defRPr/>
            </a:pPr>
            <a:endParaRPr lang="tr-TR" u="sng" dirty="0"/>
          </a:p>
          <a:p>
            <a:pPr algn="just" eaLnBrk="1" fontAlgn="auto" hangingPunct="1">
              <a:spcAft>
                <a:spcPts val="0"/>
              </a:spcAft>
              <a:defRPr/>
            </a:pPr>
            <a:endParaRPr lang="tr-TR" dirty="0"/>
          </a:p>
          <a:p>
            <a:pPr algn="just" eaLnBrk="1" fontAlgn="auto" hangingPunct="1">
              <a:spcAft>
                <a:spcPts val="0"/>
              </a:spcAft>
              <a:defRPr/>
            </a:pPr>
            <a:r>
              <a:rPr lang="tr-TR" dirty="0"/>
              <a:t>İnce yapılı, killi, su tutan ve drenajı kötü topraklar, soğuk topraklar verim, kaliteyi bozar, olgunluğu geciktirir. Killi toprakta yetiştirilen elmada iç karaması görülür. Hafif topraklarda düzensiz sulama yapılırsa acı benek görülür. </a:t>
            </a:r>
          </a:p>
        </p:txBody>
      </p:sp>
    </p:spTree>
    <p:extLst>
      <p:ext uri="{BB962C8B-B14F-4D97-AF65-F5344CB8AC3E}">
        <p14:creationId xmlns:p14="http://schemas.microsoft.com/office/powerpoint/2010/main" val="798678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381000" y="188640"/>
            <a:ext cx="8458200" cy="715962"/>
          </a:xfrm>
        </p:spPr>
        <p:txBody>
          <a:bodyPr/>
          <a:lstStyle/>
          <a:p>
            <a:r>
              <a:rPr lang="tr-TR" sz="3600" b="1" dirty="0" smtClean="0"/>
              <a:t>2. Bahçe Kuruluşu ve Bakım İşleri</a:t>
            </a:r>
            <a:endParaRPr lang="tr-TR" sz="3600" dirty="0"/>
          </a:p>
        </p:txBody>
      </p:sp>
      <p:sp>
        <p:nvSpPr>
          <p:cNvPr id="4" name="İçerik Yer Tutucusu 2"/>
          <p:cNvSpPr>
            <a:spLocks noGrp="1"/>
          </p:cNvSpPr>
          <p:nvPr>
            <p:ph idx="1"/>
          </p:nvPr>
        </p:nvSpPr>
        <p:spPr>
          <a:xfrm>
            <a:off x="190500" y="1364902"/>
            <a:ext cx="8839200" cy="5486400"/>
          </a:xfrm>
        </p:spPr>
        <p:txBody>
          <a:bodyPr>
            <a:normAutofit/>
          </a:bodyPr>
          <a:lstStyle/>
          <a:p>
            <a:pPr marL="0" indent="0" algn="just">
              <a:buNone/>
            </a:pPr>
            <a:endParaRPr lang="tr-TR" sz="2400" dirty="0"/>
          </a:p>
          <a:p>
            <a:pPr marL="0" indent="0" algn="just" fontAlgn="auto">
              <a:lnSpc>
                <a:spcPct val="150000"/>
              </a:lnSpc>
              <a:spcAft>
                <a:spcPts val="0"/>
              </a:spcAft>
              <a:buNone/>
              <a:defRPr/>
            </a:pPr>
            <a:r>
              <a:rPr lang="tr-TR" sz="2400" dirty="0"/>
              <a:t>Bahçe kurulan bölgenin ekolojik faktörlerinin aksine kontrol edilebilen faktörlerdir. Bu etkiler bahçe tesis edilen bölgenin ekolojik faktörlerine göre belirlenir. Örneğin bölgeye uygun tür ve çeşit seçilmelidir.</a:t>
            </a:r>
          </a:p>
        </p:txBody>
      </p:sp>
    </p:spTree>
    <p:extLst>
      <p:ext uri="{BB962C8B-B14F-4D97-AF65-F5344CB8AC3E}">
        <p14:creationId xmlns:p14="http://schemas.microsoft.com/office/powerpoint/2010/main" val="1997448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2 İçerik Yer Tutucusu"/>
          <p:cNvSpPr txBox="1">
            <a:spLocks/>
          </p:cNvSpPr>
          <p:nvPr/>
        </p:nvSpPr>
        <p:spPr bwMode="auto">
          <a:xfrm>
            <a:off x="2195736" y="0"/>
            <a:ext cx="7886700"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endParaRPr lang="tr-TR" sz="2800" dirty="0" smtClean="0"/>
          </a:p>
          <a:p>
            <a:pPr fontAlgn="auto">
              <a:spcAft>
                <a:spcPts val="0"/>
              </a:spcAft>
              <a:defRPr/>
            </a:pPr>
            <a:r>
              <a:rPr lang="tr-TR" sz="2800" dirty="0" smtClean="0"/>
              <a:t>Tür ve çeşit</a:t>
            </a:r>
          </a:p>
          <a:p>
            <a:pPr fontAlgn="auto">
              <a:spcAft>
                <a:spcPts val="0"/>
              </a:spcAft>
              <a:defRPr/>
            </a:pPr>
            <a:r>
              <a:rPr lang="tr-TR" sz="2800" dirty="0" smtClean="0"/>
              <a:t>Anaç</a:t>
            </a:r>
          </a:p>
          <a:p>
            <a:pPr fontAlgn="auto">
              <a:spcAft>
                <a:spcPts val="0"/>
              </a:spcAft>
              <a:defRPr/>
            </a:pPr>
            <a:r>
              <a:rPr lang="tr-TR" sz="2800" dirty="0" smtClean="0"/>
              <a:t>Budama ve seyreltme</a:t>
            </a:r>
          </a:p>
          <a:p>
            <a:pPr fontAlgn="auto">
              <a:spcAft>
                <a:spcPts val="0"/>
              </a:spcAft>
              <a:defRPr/>
            </a:pPr>
            <a:r>
              <a:rPr lang="tr-TR" sz="2800" dirty="0" smtClean="0"/>
              <a:t>Bilezik  ve uç alma</a:t>
            </a:r>
          </a:p>
          <a:p>
            <a:pPr fontAlgn="auto">
              <a:spcAft>
                <a:spcPts val="0"/>
              </a:spcAft>
              <a:defRPr/>
            </a:pPr>
            <a:r>
              <a:rPr lang="tr-TR" sz="2800" dirty="0" smtClean="0"/>
              <a:t>Ağaç yaşı</a:t>
            </a:r>
          </a:p>
          <a:p>
            <a:pPr fontAlgn="auto">
              <a:spcAft>
                <a:spcPts val="0"/>
              </a:spcAft>
              <a:defRPr/>
            </a:pPr>
            <a:r>
              <a:rPr lang="tr-TR" sz="2800" dirty="0" smtClean="0"/>
              <a:t>Bitki koruma önlemleri</a:t>
            </a:r>
          </a:p>
          <a:p>
            <a:pPr fontAlgn="auto">
              <a:spcAft>
                <a:spcPts val="0"/>
              </a:spcAft>
              <a:defRPr/>
            </a:pPr>
            <a:r>
              <a:rPr lang="tr-TR" sz="2800" dirty="0" smtClean="0"/>
              <a:t>Hormonlar</a:t>
            </a:r>
          </a:p>
          <a:p>
            <a:pPr fontAlgn="auto">
              <a:spcAft>
                <a:spcPts val="0"/>
              </a:spcAft>
              <a:defRPr/>
            </a:pPr>
            <a:r>
              <a:rPr lang="tr-TR" sz="2800" dirty="0" smtClean="0"/>
              <a:t>Hava kirliliği</a:t>
            </a:r>
          </a:p>
          <a:p>
            <a:pPr fontAlgn="auto">
              <a:spcAft>
                <a:spcPts val="0"/>
              </a:spcAft>
              <a:defRPr/>
            </a:pPr>
            <a:r>
              <a:rPr lang="tr-TR" sz="2800" dirty="0" smtClean="0"/>
              <a:t>Toprak işleme</a:t>
            </a:r>
          </a:p>
          <a:p>
            <a:pPr fontAlgn="auto">
              <a:spcAft>
                <a:spcPts val="0"/>
              </a:spcAft>
              <a:defRPr/>
            </a:pPr>
            <a:r>
              <a:rPr lang="tr-TR" sz="2800" dirty="0" smtClean="0"/>
              <a:t>Gübreleme</a:t>
            </a:r>
          </a:p>
          <a:p>
            <a:pPr fontAlgn="auto">
              <a:spcAft>
                <a:spcPts val="0"/>
              </a:spcAft>
              <a:defRPr/>
            </a:pPr>
            <a:r>
              <a:rPr lang="tr-TR" sz="2800" dirty="0" smtClean="0"/>
              <a:t>Sulama</a:t>
            </a:r>
          </a:p>
          <a:p>
            <a:pPr fontAlgn="auto">
              <a:spcAft>
                <a:spcPts val="0"/>
              </a:spcAft>
              <a:defRPr/>
            </a:pPr>
            <a:endParaRPr lang="tr-TR" sz="2800" dirty="0" smtClean="0"/>
          </a:p>
        </p:txBody>
      </p:sp>
    </p:spTree>
    <p:extLst>
      <p:ext uri="{BB962C8B-B14F-4D97-AF65-F5344CB8AC3E}">
        <p14:creationId xmlns:p14="http://schemas.microsoft.com/office/powerpoint/2010/main" val="39975969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txBox="1">
            <a:spLocks/>
          </p:cNvSpPr>
          <p:nvPr/>
        </p:nvSpPr>
        <p:spPr bwMode="auto">
          <a:xfrm>
            <a:off x="255712" y="1268760"/>
            <a:ext cx="8583488"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auto">
              <a:lnSpc>
                <a:spcPct val="150000"/>
              </a:lnSpc>
              <a:spcAft>
                <a:spcPts val="0"/>
              </a:spcAft>
              <a:buNone/>
              <a:defRPr/>
            </a:pPr>
            <a:r>
              <a:rPr lang="tr-TR" sz="2400" dirty="0"/>
              <a:t>Ürünün kalıtsal özelliklerini belirlediği için yetiştiricilik yapılan bölgeye uygun tür ve çeşit seçildiğinde verim ve kalite artacaktır. </a:t>
            </a:r>
            <a:endParaRPr lang="tr-TR" sz="2800" dirty="0"/>
          </a:p>
          <a:p>
            <a:pPr algn="just"/>
            <a:endParaRPr lang="tr-TR" sz="2400" b="1" i="1" dirty="0">
              <a:solidFill>
                <a:srgbClr val="FF0000"/>
              </a:solidFill>
            </a:endParaRPr>
          </a:p>
        </p:txBody>
      </p:sp>
      <p:sp>
        <p:nvSpPr>
          <p:cNvPr id="6" name="Unvan 5"/>
          <p:cNvSpPr>
            <a:spLocks noGrp="1"/>
          </p:cNvSpPr>
          <p:nvPr>
            <p:ph type="title"/>
          </p:nvPr>
        </p:nvSpPr>
        <p:spPr/>
        <p:txBody>
          <a:bodyPr/>
          <a:lstStyle/>
          <a:p>
            <a:r>
              <a:rPr lang="tr-TR" sz="5400" b="1" dirty="0"/>
              <a:t>Tür ve çeşit</a:t>
            </a:r>
            <a:endParaRPr lang="tr-TR" dirty="0"/>
          </a:p>
        </p:txBody>
      </p:sp>
    </p:spTree>
    <p:extLst>
      <p:ext uri="{BB962C8B-B14F-4D97-AF65-F5344CB8AC3E}">
        <p14:creationId xmlns:p14="http://schemas.microsoft.com/office/powerpoint/2010/main" val="920914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440</TotalTime>
  <Words>933</Words>
  <Application>Microsoft Office PowerPoint</Application>
  <PresentationFormat>Ekran Gösterisi (4:3)</PresentationFormat>
  <Paragraphs>81</Paragraphs>
  <Slides>25</Slides>
  <Notes>5</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25</vt:i4>
      </vt:variant>
    </vt:vector>
  </HeadingPairs>
  <TitlesOfParts>
    <vt:vector size="30" baseType="lpstr">
      <vt:lpstr>Arial</vt:lpstr>
      <vt:lpstr>Calibri</vt:lpstr>
      <vt:lpstr>Calibri Light</vt:lpstr>
      <vt:lpstr>Wingdings 2</vt:lpstr>
      <vt:lpstr>Office Teması</vt:lpstr>
      <vt:lpstr>Yetiştiricilik Yapılan Bahçenin Özellikleri</vt:lpstr>
      <vt:lpstr>PowerPoint Sunusu</vt:lpstr>
      <vt:lpstr>1. Bahçe Kurulan Yerin Ekolojik Özellikleri </vt:lpstr>
      <vt:lpstr>PowerPoint Sunusu</vt:lpstr>
      <vt:lpstr>PowerPoint Sunusu</vt:lpstr>
      <vt:lpstr>PowerPoint Sunusu</vt:lpstr>
      <vt:lpstr>2. Bahçe Kuruluşu ve Bakım İşleri</vt:lpstr>
      <vt:lpstr>PowerPoint Sunusu</vt:lpstr>
      <vt:lpstr>Tür ve çeşit</vt:lpstr>
      <vt:lpstr>Anaç</vt:lpstr>
      <vt:lpstr>Budama ve meyve seyreltme</vt:lpstr>
      <vt:lpstr>PowerPoint Sunusu</vt:lpstr>
      <vt:lpstr>Ağaç yaşı</vt:lpstr>
      <vt:lpstr>Bitki Koruma Önlemleri</vt:lpstr>
      <vt:lpstr>Hava Kirliliği</vt:lpstr>
      <vt:lpstr>Toprak işleme</vt:lpstr>
      <vt:lpstr>Gübreleme</vt:lpstr>
      <vt:lpstr>PowerPoint Sunusu</vt:lpstr>
      <vt:lpstr>PowerPoint Sunusu</vt:lpstr>
      <vt:lpstr>PowerPoint Sunusu</vt:lpstr>
      <vt:lpstr>PowerPoint Sunusu</vt:lpstr>
      <vt:lpstr>PowerPoint Sunusu</vt:lpstr>
      <vt:lpstr>PowerPoint Sunusu</vt:lpstr>
      <vt:lpstr>PowerPoint Sunusu</vt:lpstr>
      <vt:lpstr>Sulama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BAHÇE ÜRÜNLERİ  ve  GENEL ÖZELLİKLERİ</dc:title>
  <dc:creator>Hulya</dc:creator>
  <cp:lastModifiedBy>yoneticii</cp:lastModifiedBy>
  <cp:revision>26</cp:revision>
  <dcterms:created xsi:type="dcterms:W3CDTF">2017-09-11T12:48:11Z</dcterms:created>
  <dcterms:modified xsi:type="dcterms:W3CDTF">2019-12-07T13:33:59Z</dcterms:modified>
</cp:coreProperties>
</file>