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24.11.2017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24.11.2017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24.11.2017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nginoguzay.zz.mu/wp-content/uploads/2014/11/02-Sens%C3%B6rler-ve-D%C3%B6n%C3%BC%C5%9Ft%C3%BCr%C3%BCc%C3%BCler-Ders-Notlar%C4%B1-S%C4%B1cakl%C4%B1k-Sens%C3%B6rleri.doc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Sıcaklık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enginoguzay.zz.mu/wp-content/uploads/2014/11/02-Sens%C3%B6rler-ve-D%C3%B6n%C3%BC%C5%9Ft%C3%BCr%C3%BCc%C3%BCler-Ders-Notlar%C4%B1-S%C4%B1cakl%C4%B1k-Sens%C3%B6rleri.docx</a:t>
            </a:r>
            <a:r>
              <a:rPr lang="tr-TR" dirty="0" smtClean="0"/>
              <a:t> (Erişim tarihi: 24.11.2017)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TERMİSTÖR, NTC VE PTC</a:t>
            </a:r>
            <a:endParaRPr lang="tr-TR" dirty="0"/>
          </a:p>
        </p:txBody>
      </p:sp>
      <p:sp>
        <p:nvSpPr>
          <p:cNvPr id="3" name="İçerik Yer Tutucusu 2"/>
          <p:cNvSpPr>
            <a:spLocks noGrp="1"/>
          </p:cNvSpPr>
          <p:nvPr>
            <p:ph idx="1"/>
          </p:nvPr>
        </p:nvSpPr>
        <p:spPr/>
        <p:txBody>
          <a:bodyPr/>
          <a:lstStyle/>
          <a:p>
            <a:r>
              <a:rPr lang="tr-TR" b="1" dirty="0" err="1"/>
              <a:t>Termistörler</a:t>
            </a:r>
            <a:r>
              <a:rPr lang="tr-TR" b="1" dirty="0"/>
              <a:t> (NTC, PTC)</a:t>
            </a:r>
          </a:p>
          <a:p>
            <a:r>
              <a:rPr lang="tr-TR" dirty="0"/>
              <a:t>Yarıiletken </a:t>
            </a:r>
            <a:r>
              <a:rPr lang="tr-TR" dirty="0" err="1"/>
              <a:t>ler</a:t>
            </a:r>
            <a:r>
              <a:rPr lang="tr-TR" dirty="0"/>
              <a:t> kullanılarak imal edilen sıcaklık </a:t>
            </a:r>
            <a:r>
              <a:rPr lang="tr-TR" dirty="0" err="1"/>
              <a:t>sensörlerine</a:t>
            </a:r>
            <a:r>
              <a:rPr lang="tr-TR" dirty="0"/>
              <a:t> </a:t>
            </a:r>
            <a:r>
              <a:rPr lang="tr-TR" i="1" dirty="0" err="1"/>
              <a:t>Termistör</a:t>
            </a:r>
            <a:r>
              <a:rPr lang="tr-TR" dirty="0"/>
              <a:t> denir. </a:t>
            </a:r>
            <a:r>
              <a:rPr lang="tr-TR" dirty="0" err="1"/>
              <a:t>Termistörlerin</a:t>
            </a:r>
            <a:r>
              <a:rPr lang="tr-TR" dirty="0"/>
              <a:t> dirençleri sıcaklıkla oldukça geniş bir aralıkta değişir. Ancak </a:t>
            </a:r>
            <a:r>
              <a:rPr lang="tr-TR" dirty="0" err="1"/>
              <a:t>termorezistanslar</a:t>
            </a:r>
            <a:r>
              <a:rPr lang="tr-TR" dirty="0"/>
              <a:t> kadar doğrusal değildirler. Boyut olarak oldukça küçüktürler ve sıcaklık değişimine </a:t>
            </a:r>
            <a:r>
              <a:rPr lang="tr-TR" dirty="0" err="1"/>
              <a:t>çebuk</a:t>
            </a:r>
            <a:r>
              <a:rPr lang="tr-TR" dirty="0"/>
              <a:t> tepki </a:t>
            </a:r>
            <a:r>
              <a:rPr lang="tr-TR" dirty="0" smtClean="0"/>
              <a:t>verirler[1]. </a:t>
            </a:r>
            <a:r>
              <a:rPr lang="tr-TR" dirty="0" err="1"/>
              <a:t>Termistörlerin</a:t>
            </a:r>
            <a:r>
              <a:rPr lang="tr-TR" dirty="0"/>
              <a:t> farklı özellikler gösteren iki tipi vardır;</a:t>
            </a:r>
          </a:p>
          <a:p>
            <a:endParaRPr lang="tr-TR" dirty="0"/>
          </a:p>
        </p:txBody>
      </p:sp>
    </p:spTree>
    <p:extLst>
      <p:ext uri="{BB962C8B-B14F-4D97-AF65-F5344CB8AC3E}">
        <p14:creationId xmlns:p14="http://schemas.microsoft.com/office/powerpoint/2010/main" val="742298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TERMİSTÖR, NTC VE PTC</a:t>
            </a:r>
          </a:p>
        </p:txBody>
      </p:sp>
      <p:sp>
        <p:nvSpPr>
          <p:cNvPr id="3" name="İçerik Yer Tutucusu 2"/>
          <p:cNvSpPr>
            <a:spLocks noGrp="1"/>
          </p:cNvSpPr>
          <p:nvPr>
            <p:ph idx="1"/>
          </p:nvPr>
        </p:nvSpPr>
        <p:spPr/>
        <p:txBody>
          <a:bodyPr/>
          <a:lstStyle/>
          <a:p>
            <a:r>
              <a:rPr lang="tr-TR" dirty="0" smtClean="0"/>
              <a:t>NTC </a:t>
            </a:r>
            <a:r>
              <a:rPr lang="tr-TR" dirty="0" err="1"/>
              <a:t>nin</a:t>
            </a:r>
            <a:r>
              <a:rPr lang="tr-TR" dirty="0"/>
              <a:t> özellikleri maddeler halinde kısaca şu şekilde </a:t>
            </a:r>
            <a:r>
              <a:rPr lang="tr-TR" dirty="0" smtClean="0"/>
              <a:t>özetlenebilir[1];</a:t>
            </a:r>
            <a:endParaRPr lang="tr-TR" dirty="0"/>
          </a:p>
          <a:p>
            <a:pPr lvl="0"/>
            <a:r>
              <a:rPr lang="tr-TR" dirty="0"/>
              <a:t>Sıcaklıkla arttıkça direnci azalır</a:t>
            </a:r>
          </a:p>
          <a:p>
            <a:pPr lvl="0"/>
            <a:r>
              <a:rPr lang="tr-TR" dirty="0"/>
              <a:t>Sıcaklık-Direnç eğrisi doğrusala daha yakındır</a:t>
            </a:r>
          </a:p>
          <a:p>
            <a:pPr lvl="0"/>
            <a:r>
              <a:rPr lang="tr-TR" dirty="0"/>
              <a:t>Sıcaklık duyarlılığı yüksektir</a:t>
            </a:r>
          </a:p>
          <a:p>
            <a:pPr lvl="0"/>
            <a:r>
              <a:rPr lang="tr-TR" dirty="0"/>
              <a:t>Genellikle sıcaklık ölçümü, yangın alarmı gibi devrelerde kullanılır.</a:t>
            </a:r>
          </a:p>
          <a:p>
            <a:endParaRPr lang="tr-TR" dirty="0"/>
          </a:p>
        </p:txBody>
      </p:sp>
    </p:spTree>
    <p:extLst>
      <p:ext uri="{BB962C8B-B14F-4D97-AF65-F5344CB8AC3E}">
        <p14:creationId xmlns:p14="http://schemas.microsoft.com/office/powerpoint/2010/main" val="62135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TERMİSTÖR, NTC VE PTC</a:t>
            </a:r>
          </a:p>
        </p:txBody>
      </p:sp>
      <p:sp>
        <p:nvSpPr>
          <p:cNvPr id="3" name="İçerik Yer Tutucusu 2"/>
          <p:cNvSpPr>
            <a:spLocks noGrp="1"/>
          </p:cNvSpPr>
          <p:nvPr>
            <p:ph idx="1"/>
          </p:nvPr>
        </p:nvSpPr>
        <p:spPr/>
        <p:txBody>
          <a:bodyPr/>
          <a:lstStyle/>
          <a:p>
            <a:r>
              <a:rPr lang="tr-TR" dirty="0" smtClean="0"/>
              <a:t>PTC </a:t>
            </a:r>
            <a:r>
              <a:rPr lang="tr-TR" dirty="0" err="1"/>
              <a:t>nin</a:t>
            </a:r>
            <a:r>
              <a:rPr lang="tr-TR" dirty="0"/>
              <a:t> özellikleri maddeler halinde şu şekilde </a:t>
            </a:r>
            <a:r>
              <a:rPr lang="tr-TR" dirty="0" smtClean="0"/>
              <a:t>özetlenebilir[1];</a:t>
            </a:r>
            <a:endParaRPr lang="tr-TR" dirty="0"/>
          </a:p>
          <a:p>
            <a:pPr lvl="0"/>
            <a:r>
              <a:rPr lang="tr-TR" dirty="0"/>
              <a:t>Sıcaklık arttıkça </a:t>
            </a:r>
            <a:r>
              <a:rPr lang="tr-TR" dirty="0" err="1"/>
              <a:t>direncide</a:t>
            </a:r>
            <a:r>
              <a:rPr lang="tr-TR" dirty="0"/>
              <a:t> artar</a:t>
            </a:r>
          </a:p>
          <a:p>
            <a:pPr lvl="0"/>
            <a:r>
              <a:rPr lang="tr-TR" dirty="0"/>
              <a:t>Belirli bir sıcaklık derecesinde (referans sıcaklığı) direnci aniden artmaya başlar.</a:t>
            </a:r>
          </a:p>
          <a:p>
            <a:pPr lvl="0"/>
            <a:r>
              <a:rPr lang="tr-TR" dirty="0"/>
              <a:t>Sıcaklık ölçümü için uygun değildir</a:t>
            </a:r>
          </a:p>
          <a:p>
            <a:pPr lvl="0"/>
            <a:r>
              <a:rPr lang="tr-TR" dirty="0"/>
              <a:t>Ancak motor sargısı, pil sıcaklığı gibi aşırı sıcaklıktan korunması gereken yerlerde koruma elemanı olarak kullanılır. </a:t>
            </a:r>
          </a:p>
          <a:p>
            <a:endParaRPr lang="tr-TR" dirty="0"/>
          </a:p>
        </p:txBody>
      </p:sp>
    </p:spTree>
    <p:extLst>
      <p:ext uri="{BB962C8B-B14F-4D97-AF65-F5344CB8AC3E}">
        <p14:creationId xmlns:p14="http://schemas.microsoft.com/office/powerpoint/2010/main" val="2366870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TERMİSTÖR, NTC VE PTC</a:t>
            </a:r>
          </a:p>
        </p:txBody>
      </p:sp>
      <p:sp>
        <p:nvSpPr>
          <p:cNvPr id="3" name="İçerik Yer Tutucusu 2"/>
          <p:cNvSpPr>
            <a:spLocks noGrp="1"/>
          </p:cNvSpPr>
          <p:nvPr>
            <p:ph idx="1"/>
          </p:nvPr>
        </p:nvSpPr>
        <p:spPr/>
        <p:txBody>
          <a:bodyPr/>
          <a:lstStyle/>
          <a:p>
            <a:pPr algn="just"/>
            <a:r>
              <a:rPr lang="tr-TR" sz="2400" b="1" dirty="0" err="1"/>
              <a:t>Termokupullar</a:t>
            </a:r>
            <a:r>
              <a:rPr lang="tr-TR" sz="2400" b="1" dirty="0"/>
              <a:t> (Isıl Çiftler)</a:t>
            </a:r>
          </a:p>
          <a:p>
            <a:pPr algn="just"/>
            <a:r>
              <a:rPr lang="tr-TR" sz="2400" dirty="0" err="1"/>
              <a:t>Termokupullar</a:t>
            </a:r>
            <a:r>
              <a:rPr lang="tr-TR" sz="2400" dirty="0"/>
              <a:t>, farklı iki metalin birleştirilmesiyle imal edilir. İki metalin birleşim noktası ısıtıldığında, metaller arasında, metallerin cinsine bağlı olarak sıcaklıkla orantılı olarak bir gerilim meydana gelir. Bu gerilim ölçülerek dolaylı olarak sıcaklık ölçümü </a:t>
            </a:r>
            <a:r>
              <a:rPr lang="tr-TR" sz="2400" dirty="0" smtClean="0"/>
              <a:t>gerçekleştirilir[1].</a:t>
            </a:r>
            <a:endParaRPr lang="tr-TR" sz="2400" dirty="0"/>
          </a:p>
          <a:p>
            <a:endParaRPr lang="tr-TR" dirty="0"/>
          </a:p>
        </p:txBody>
      </p:sp>
    </p:spTree>
    <p:extLst>
      <p:ext uri="{BB962C8B-B14F-4D97-AF65-F5344CB8AC3E}">
        <p14:creationId xmlns:p14="http://schemas.microsoft.com/office/powerpoint/2010/main" val="4013362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TERMİSTÖR, NTC VE PTC</a:t>
            </a:r>
          </a:p>
        </p:txBody>
      </p:sp>
      <p:sp>
        <p:nvSpPr>
          <p:cNvPr id="3" name="İçerik Yer Tutucusu 2"/>
          <p:cNvSpPr>
            <a:spLocks noGrp="1"/>
          </p:cNvSpPr>
          <p:nvPr>
            <p:ph idx="1"/>
          </p:nvPr>
        </p:nvSpPr>
        <p:spPr/>
        <p:txBody>
          <a:bodyPr>
            <a:normAutofit/>
          </a:bodyPr>
          <a:lstStyle/>
          <a:p>
            <a:pPr algn="just"/>
            <a:r>
              <a:rPr lang="tr-TR" sz="2500" dirty="0" err="1"/>
              <a:t>Termokupulu</a:t>
            </a:r>
            <a:r>
              <a:rPr lang="tr-TR" sz="2500" dirty="0"/>
              <a:t> meydana getiren tellerin her </a:t>
            </a:r>
            <a:r>
              <a:rPr lang="tr-TR" sz="2500" dirty="0" err="1"/>
              <a:t>ikiside</a:t>
            </a:r>
            <a:r>
              <a:rPr lang="tr-TR" sz="2500" dirty="0"/>
              <a:t>, birbirinden farklı metal ya da alaşımlardan oluştuğu için, bu teller başka metaller ile birleştirildiği zaman, bu birleşim noktasında da bir </a:t>
            </a:r>
            <a:r>
              <a:rPr lang="tr-TR" sz="2500" dirty="0" err="1"/>
              <a:t>termokupul</a:t>
            </a:r>
            <a:r>
              <a:rPr lang="tr-TR" sz="2500" dirty="0"/>
              <a:t> meydana gelir. Oluşan bu </a:t>
            </a:r>
            <a:r>
              <a:rPr lang="tr-TR" sz="2500" dirty="0" err="1"/>
              <a:t>termokupula</a:t>
            </a:r>
            <a:r>
              <a:rPr lang="tr-TR" sz="2500" dirty="0"/>
              <a:t> </a:t>
            </a:r>
            <a:r>
              <a:rPr lang="tr-TR" sz="2500" u="sng" dirty="0"/>
              <a:t>soğuk birleşim</a:t>
            </a:r>
            <a:r>
              <a:rPr lang="tr-TR" sz="2500" dirty="0"/>
              <a:t> adı </a:t>
            </a:r>
            <a:r>
              <a:rPr lang="tr-TR" sz="2500" dirty="0" smtClean="0"/>
              <a:t>verilir[1].</a:t>
            </a:r>
            <a:endParaRPr lang="tr-TR" sz="2500" dirty="0"/>
          </a:p>
          <a:p>
            <a:pPr algn="just"/>
            <a:r>
              <a:rPr lang="tr-TR" sz="2500" dirty="0" err="1"/>
              <a:t>Termokupul</a:t>
            </a:r>
            <a:r>
              <a:rPr lang="tr-TR" sz="2500" dirty="0"/>
              <a:t> uçlarına, kabloyu uzatmak amacıyla normal bakır kablo ile ek yapıldığında da, bu ek yerinde bir </a:t>
            </a:r>
            <a:r>
              <a:rPr lang="tr-TR" sz="2500" dirty="0" err="1"/>
              <a:t>termokupul</a:t>
            </a:r>
            <a:r>
              <a:rPr lang="tr-TR" sz="2500" dirty="0"/>
              <a:t> </a:t>
            </a:r>
            <a:r>
              <a:rPr lang="tr-TR" sz="2500" dirty="0" err="1"/>
              <a:t>oluşacağndan</a:t>
            </a:r>
            <a:r>
              <a:rPr lang="tr-TR" sz="2500" dirty="0"/>
              <a:t> dolayı ölçüm hatalarına neden olur. Bu nedenle hiçbir zaman </a:t>
            </a:r>
            <a:r>
              <a:rPr lang="tr-TR" sz="2500" u="sng" dirty="0" err="1"/>
              <a:t>termokupul</a:t>
            </a:r>
            <a:r>
              <a:rPr lang="tr-TR" sz="2500" u="sng" dirty="0"/>
              <a:t> uçlarına normal kablo ile ek yapılmaz</a:t>
            </a:r>
            <a:r>
              <a:rPr lang="tr-TR" sz="2500" dirty="0"/>
              <a:t>. Sadece ve sadece </a:t>
            </a:r>
            <a:r>
              <a:rPr lang="tr-TR" sz="2500" dirty="0" err="1"/>
              <a:t>termokupulun</a:t>
            </a:r>
            <a:r>
              <a:rPr lang="tr-TR" sz="2500" dirty="0"/>
              <a:t> kendi cinsinden telleri ile ek </a:t>
            </a:r>
            <a:r>
              <a:rPr lang="tr-TR" sz="2500" dirty="0" smtClean="0"/>
              <a:t>yapılabilir[1].</a:t>
            </a:r>
            <a:endParaRPr lang="tr-TR" sz="2500" dirty="0"/>
          </a:p>
        </p:txBody>
      </p:sp>
    </p:spTree>
    <p:extLst>
      <p:ext uri="{BB962C8B-B14F-4D97-AF65-F5344CB8AC3E}">
        <p14:creationId xmlns:p14="http://schemas.microsoft.com/office/powerpoint/2010/main" val="1904773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TERMİSTÖR, NTC VE PTC</a:t>
            </a:r>
          </a:p>
        </p:txBody>
      </p:sp>
      <p:sp>
        <p:nvSpPr>
          <p:cNvPr id="3" name="İçerik Yer Tutucusu 2"/>
          <p:cNvSpPr>
            <a:spLocks noGrp="1"/>
          </p:cNvSpPr>
          <p:nvPr>
            <p:ph idx="1"/>
          </p:nvPr>
        </p:nvSpPr>
        <p:spPr/>
        <p:txBody>
          <a:bodyPr/>
          <a:lstStyle/>
          <a:p>
            <a:pPr algn="just"/>
            <a:r>
              <a:rPr lang="tr-TR" sz="2500" dirty="0"/>
              <a:t>Aynı durum, </a:t>
            </a:r>
            <a:r>
              <a:rPr lang="tr-TR" sz="2500" dirty="0" err="1"/>
              <a:t>termokupulların</a:t>
            </a:r>
            <a:r>
              <a:rPr lang="tr-TR" sz="2500" dirty="0"/>
              <a:t> uçlarının ölçüm cihazına bağlandığı </a:t>
            </a:r>
            <a:r>
              <a:rPr lang="tr-TR" sz="2500" dirty="0" err="1"/>
              <a:t>klemens</a:t>
            </a:r>
            <a:r>
              <a:rPr lang="tr-TR" sz="2500" dirty="0"/>
              <a:t> uçlarında da meydana gelir. Ancak </a:t>
            </a:r>
            <a:r>
              <a:rPr lang="tr-TR" sz="2500" dirty="0" err="1"/>
              <a:t>termokupul</a:t>
            </a:r>
            <a:r>
              <a:rPr lang="tr-TR" sz="2500" dirty="0"/>
              <a:t> ile ölçüm yapan bütün cihazlar, </a:t>
            </a:r>
            <a:r>
              <a:rPr lang="tr-TR" sz="2500" dirty="0" err="1"/>
              <a:t>klemensin</a:t>
            </a:r>
            <a:r>
              <a:rPr lang="tr-TR" sz="2500" dirty="0"/>
              <a:t> içerisinde bulunduğu sıcaklığı ayrıca ölçerek, </a:t>
            </a:r>
            <a:r>
              <a:rPr lang="tr-TR" sz="2500" dirty="0" err="1"/>
              <a:t>termokupulun</a:t>
            </a:r>
            <a:r>
              <a:rPr lang="tr-TR" sz="2500" dirty="0"/>
              <a:t> </a:t>
            </a:r>
            <a:r>
              <a:rPr lang="tr-TR" sz="2500" dirty="0" err="1"/>
              <a:t>klemense</a:t>
            </a:r>
            <a:r>
              <a:rPr lang="tr-TR" sz="2500" dirty="0"/>
              <a:t> bağlanmasından dolayı meydana gelen ölçüm hatasını düzeltirler. Bu düzeltme işlemine </a:t>
            </a:r>
            <a:r>
              <a:rPr lang="tr-TR" sz="2500" u="sng" dirty="0"/>
              <a:t>sıcaklık </a:t>
            </a:r>
            <a:r>
              <a:rPr lang="tr-TR" sz="2500" u="sng" dirty="0" err="1"/>
              <a:t>kompanzasyonu</a:t>
            </a:r>
            <a:r>
              <a:rPr lang="tr-TR" sz="2500" dirty="0"/>
              <a:t> </a:t>
            </a:r>
            <a:r>
              <a:rPr lang="tr-TR" sz="2500" dirty="0" smtClean="0"/>
              <a:t>denir[1].</a:t>
            </a:r>
            <a:endParaRPr lang="tr-TR" sz="2500" dirty="0"/>
          </a:p>
          <a:p>
            <a:endParaRPr lang="tr-TR" dirty="0"/>
          </a:p>
        </p:txBody>
      </p:sp>
    </p:spTree>
    <p:extLst>
      <p:ext uri="{BB962C8B-B14F-4D97-AF65-F5344CB8AC3E}">
        <p14:creationId xmlns:p14="http://schemas.microsoft.com/office/powerpoint/2010/main" val="2930649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TERMİSTÖR, NTC VE PTC</a:t>
            </a:r>
          </a:p>
        </p:txBody>
      </p:sp>
      <p:sp>
        <p:nvSpPr>
          <p:cNvPr id="3" name="İçerik Yer Tutucusu 2"/>
          <p:cNvSpPr>
            <a:spLocks noGrp="1"/>
          </p:cNvSpPr>
          <p:nvPr>
            <p:ph idx="1"/>
          </p:nvPr>
        </p:nvSpPr>
        <p:spPr/>
        <p:txBody>
          <a:bodyPr/>
          <a:lstStyle/>
          <a:p>
            <a:pPr algn="just"/>
            <a:r>
              <a:rPr lang="tr-TR" sz="2500" dirty="0"/>
              <a:t>İmal edildiği metalin cinsine göre farklı </a:t>
            </a:r>
            <a:r>
              <a:rPr lang="tr-TR" sz="2500" dirty="0" err="1"/>
              <a:t>termokupul</a:t>
            </a:r>
            <a:r>
              <a:rPr lang="tr-TR" sz="2500" dirty="0"/>
              <a:t> çeşitleri vardır. Bu </a:t>
            </a:r>
            <a:r>
              <a:rPr lang="tr-TR" sz="2500" dirty="0" err="1"/>
              <a:t>termokupulların</a:t>
            </a:r>
            <a:r>
              <a:rPr lang="tr-TR" sz="2500" dirty="0"/>
              <a:t>, çalışma aralıkları ve duyarlılıkları birbirine göre farklılık göstermektedir. Bu </a:t>
            </a:r>
            <a:r>
              <a:rPr lang="tr-TR" sz="2500" dirty="0" err="1"/>
              <a:t>termokupullar</a:t>
            </a:r>
            <a:r>
              <a:rPr lang="tr-TR" sz="2500" dirty="0"/>
              <a:t>, J, K, T, R, S, B, E, N harfleri ile kodlanmışlardır. </a:t>
            </a:r>
            <a:r>
              <a:rPr lang="tr-TR" sz="2500" dirty="0" err="1"/>
              <a:t>Termokupul</a:t>
            </a:r>
            <a:r>
              <a:rPr lang="tr-TR" sz="2500" dirty="0"/>
              <a:t> (+) ve (-) uçlarının izolasyon renklerinin neler olduğu standartlar tarafından </a:t>
            </a:r>
            <a:r>
              <a:rPr lang="tr-TR" sz="2500" dirty="0" smtClean="0"/>
              <a:t>belirlenmiştir[1].</a:t>
            </a:r>
            <a:endParaRPr lang="tr-TR" sz="2500" dirty="0"/>
          </a:p>
          <a:p>
            <a:endParaRPr lang="tr-TR" dirty="0"/>
          </a:p>
        </p:txBody>
      </p:sp>
    </p:spTree>
    <p:extLst>
      <p:ext uri="{BB962C8B-B14F-4D97-AF65-F5344CB8AC3E}">
        <p14:creationId xmlns:p14="http://schemas.microsoft.com/office/powerpoint/2010/main" val="4270086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TERMİSTÖR, NTC VE PTC</a:t>
            </a:r>
          </a:p>
        </p:txBody>
      </p:sp>
      <p:sp>
        <p:nvSpPr>
          <p:cNvPr id="3" name="İçerik Yer Tutucusu 2"/>
          <p:cNvSpPr>
            <a:spLocks noGrp="1"/>
          </p:cNvSpPr>
          <p:nvPr>
            <p:ph idx="1"/>
          </p:nvPr>
        </p:nvSpPr>
        <p:spPr/>
        <p:txBody>
          <a:bodyPr/>
          <a:lstStyle/>
          <a:p>
            <a:r>
              <a:rPr lang="tr-TR" dirty="0"/>
              <a:t>J Tipi bir </a:t>
            </a:r>
            <a:r>
              <a:rPr lang="tr-TR" dirty="0" err="1"/>
              <a:t>termokupul</a:t>
            </a:r>
            <a:r>
              <a:rPr lang="tr-TR" dirty="0"/>
              <a:t> uçlarından ölçülen gerilim 4.147mV ve soğuk birleşim sıcaklığı 22ºC ise, </a:t>
            </a:r>
            <a:r>
              <a:rPr lang="tr-TR" dirty="0" err="1"/>
              <a:t>termokupul</a:t>
            </a:r>
            <a:r>
              <a:rPr lang="tr-TR" dirty="0"/>
              <a:t> ölçüm sıcaklığını </a:t>
            </a:r>
            <a:r>
              <a:rPr lang="tr-TR" dirty="0" smtClean="0"/>
              <a:t>bulunuz[1].</a:t>
            </a:r>
            <a:endParaRPr lang="tr-TR" dirty="0"/>
          </a:p>
          <a:p>
            <a:pPr lvl="0"/>
            <a:r>
              <a:rPr lang="tr-TR" dirty="0"/>
              <a:t>V</a:t>
            </a:r>
            <a:r>
              <a:rPr lang="tr-TR" baseline="-25000" dirty="0"/>
              <a:t>M</a:t>
            </a:r>
            <a:r>
              <a:rPr lang="tr-TR" dirty="0"/>
              <a:t> = 4.147mV</a:t>
            </a:r>
          </a:p>
          <a:p>
            <a:pPr lvl="0"/>
            <a:r>
              <a:rPr lang="tr-TR" dirty="0"/>
              <a:t>T</a:t>
            </a:r>
            <a:r>
              <a:rPr lang="tr-TR" baseline="-25000" dirty="0"/>
              <a:t>CJ</a:t>
            </a:r>
            <a:r>
              <a:rPr lang="tr-TR" dirty="0"/>
              <a:t> = 22ºC</a:t>
            </a:r>
          </a:p>
          <a:p>
            <a:pPr lvl="0"/>
            <a:r>
              <a:rPr lang="tr-TR" dirty="0"/>
              <a:t>T</a:t>
            </a:r>
            <a:r>
              <a:rPr lang="tr-TR" baseline="-25000" dirty="0"/>
              <a:t>CJ</a:t>
            </a:r>
            <a:r>
              <a:rPr lang="tr-TR" dirty="0"/>
              <a:t> = 22ºC ise, </a:t>
            </a:r>
            <a:r>
              <a:rPr lang="tr-TR" dirty="0">
                <a:sym typeface="Wingdings"/>
              </a:rPr>
              <a:t></a:t>
            </a:r>
            <a:r>
              <a:rPr lang="tr-TR" dirty="0"/>
              <a:t> </a:t>
            </a:r>
            <a:r>
              <a:rPr lang="tr-TR" dirty="0" err="1"/>
              <a:t>Termokupul</a:t>
            </a:r>
            <a:r>
              <a:rPr lang="tr-TR" dirty="0"/>
              <a:t> Tablosundan </a:t>
            </a:r>
            <a:r>
              <a:rPr lang="tr-TR" dirty="0">
                <a:sym typeface="Wingdings"/>
              </a:rPr>
              <a:t></a:t>
            </a:r>
            <a:r>
              <a:rPr lang="tr-TR" dirty="0"/>
              <a:t> V</a:t>
            </a:r>
            <a:r>
              <a:rPr lang="tr-TR" baseline="-25000" dirty="0"/>
              <a:t>CJ</a:t>
            </a:r>
            <a:r>
              <a:rPr lang="tr-TR" dirty="0"/>
              <a:t> = 1.122mV</a:t>
            </a:r>
          </a:p>
          <a:p>
            <a:pPr lvl="0"/>
            <a:r>
              <a:rPr lang="tr-TR" dirty="0"/>
              <a:t>V</a:t>
            </a:r>
            <a:r>
              <a:rPr lang="tr-TR" baseline="-25000" dirty="0"/>
              <a:t>TC</a:t>
            </a:r>
            <a:r>
              <a:rPr lang="tr-TR" dirty="0"/>
              <a:t> = V</a:t>
            </a:r>
            <a:r>
              <a:rPr lang="tr-TR" baseline="-25000" dirty="0"/>
              <a:t>M</a:t>
            </a:r>
            <a:r>
              <a:rPr lang="tr-TR" dirty="0"/>
              <a:t> + V</a:t>
            </a:r>
            <a:r>
              <a:rPr lang="tr-TR" baseline="-25000" dirty="0"/>
              <a:t>CJ</a:t>
            </a:r>
            <a:r>
              <a:rPr lang="tr-TR" dirty="0"/>
              <a:t> formülünden, V</a:t>
            </a:r>
            <a:r>
              <a:rPr lang="tr-TR" baseline="-25000" dirty="0"/>
              <a:t>TC</a:t>
            </a:r>
            <a:r>
              <a:rPr lang="tr-TR" dirty="0"/>
              <a:t> = 4.147mV + 1.122mV, V</a:t>
            </a:r>
            <a:r>
              <a:rPr lang="tr-TR" baseline="-25000" dirty="0"/>
              <a:t>TC</a:t>
            </a:r>
            <a:r>
              <a:rPr lang="tr-TR" dirty="0"/>
              <a:t> = 5.269mV</a:t>
            </a:r>
          </a:p>
          <a:p>
            <a:pPr lvl="0"/>
            <a:r>
              <a:rPr lang="tr-TR" dirty="0"/>
              <a:t>V</a:t>
            </a:r>
            <a:r>
              <a:rPr lang="tr-TR" baseline="-25000" dirty="0"/>
              <a:t>TC</a:t>
            </a:r>
            <a:r>
              <a:rPr lang="tr-TR" dirty="0"/>
              <a:t> = 5.269 </a:t>
            </a:r>
            <a:r>
              <a:rPr lang="tr-TR" dirty="0" err="1"/>
              <a:t>mV</a:t>
            </a:r>
            <a:r>
              <a:rPr lang="tr-TR" dirty="0"/>
              <a:t> ise, </a:t>
            </a:r>
            <a:r>
              <a:rPr lang="tr-TR" dirty="0">
                <a:sym typeface="Wingdings"/>
              </a:rPr>
              <a:t></a:t>
            </a:r>
            <a:r>
              <a:rPr lang="tr-TR" dirty="0"/>
              <a:t> </a:t>
            </a:r>
            <a:r>
              <a:rPr lang="tr-TR" dirty="0" err="1"/>
              <a:t>Termokupul</a:t>
            </a:r>
            <a:r>
              <a:rPr lang="tr-TR" dirty="0"/>
              <a:t> Tablosundan </a:t>
            </a:r>
            <a:r>
              <a:rPr lang="tr-TR" dirty="0">
                <a:sym typeface="Wingdings"/>
              </a:rPr>
              <a:t></a:t>
            </a:r>
            <a:r>
              <a:rPr lang="tr-TR" dirty="0"/>
              <a:t> </a:t>
            </a:r>
            <a:r>
              <a:rPr lang="tr-TR" u="sng" dirty="0"/>
              <a:t>T = 100ºC bulunur</a:t>
            </a:r>
            <a:endParaRPr lang="tr-TR" dirty="0"/>
          </a:p>
          <a:p>
            <a:endParaRPr lang="tr-TR" dirty="0"/>
          </a:p>
        </p:txBody>
      </p:sp>
    </p:spTree>
    <p:extLst>
      <p:ext uri="{BB962C8B-B14F-4D97-AF65-F5344CB8AC3E}">
        <p14:creationId xmlns:p14="http://schemas.microsoft.com/office/powerpoint/2010/main" val="3893358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1392</TotalTime>
  <Words>510</Words>
  <Application>Microsoft Office PowerPoint</Application>
  <PresentationFormat>Özel</PresentationFormat>
  <Paragraphs>40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Geçmişe bakış</vt:lpstr>
      <vt:lpstr>Sıcaklık sensörleri</vt:lpstr>
      <vt:lpstr>TERMİSTÖR, NTC VE PTC</vt:lpstr>
      <vt:lpstr>TERMİSTÖR, NTC VE PTC</vt:lpstr>
      <vt:lpstr>TERMİSTÖR, NTC VE PTC</vt:lpstr>
      <vt:lpstr>TERMİSTÖR, NTC VE PTC</vt:lpstr>
      <vt:lpstr>TERMİSTÖR, NTC VE PTC</vt:lpstr>
      <vt:lpstr>TERMİSTÖR, NTC VE PTC</vt:lpstr>
      <vt:lpstr>TERMİSTÖR, NTC VE PTC</vt:lpstr>
      <vt:lpstr>TERMİSTÖR, NTC VE PTC</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78</cp:revision>
  <dcterms:created xsi:type="dcterms:W3CDTF">2017-11-14T11:12:27Z</dcterms:created>
  <dcterms:modified xsi:type="dcterms:W3CDTF">2017-11-24T07:58:12Z</dcterms:modified>
</cp:coreProperties>
</file>