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71" r:id="rId4"/>
    <p:sldId id="269" r:id="rId5"/>
    <p:sldId id="270" r:id="rId6"/>
    <p:sldId id="268" r:id="rId7"/>
    <p:sldId id="267" r:id="rId8"/>
    <p:sldId id="258" r:id="rId9"/>
    <p:sldId id="260" r:id="rId10"/>
    <p:sldId id="261" r:id="rId11"/>
    <p:sldId id="262" r:id="rId12"/>
    <p:sldId id="266" r:id="rId13"/>
    <p:sldId id="263" r:id="rId14"/>
    <p:sldId id="264" r:id="rId15"/>
    <p:sldId id="265" r:id="rId16"/>
    <p:sldId id="274"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83" d="100"/>
          <a:sy n="83" d="100"/>
        </p:scale>
        <p:origin x="145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8" name="27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32" name="31 Dikdörtgen"/>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Dikdörtgen"/>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39 Dikdörtgen"/>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40 Dikdörtgen"/>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41 Dikdörtgen"/>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Başlık"/>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56" name="55 Dikdörtgen"/>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64 Dikdörtgen"/>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65 Dikdörtgen"/>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66 Dikdörtgen"/>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p:randomBa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randomBa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981200" cy="5851525"/>
          </a:xfrm>
        </p:spPr>
        <p:txBody>
          <a:bodyPr vert="eaVert" anchor="ct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5867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randomBa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randomBa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4" name="13 Serbest Form"/>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Serbest Form"/>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Serbest Form"/>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Serbest Form"/>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Serbest Form"/>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Serbest Form"/>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20 Serbest Form"/>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Serbest Form"/>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22 Serbest Form"/>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23 Serbest Form"/>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24 Serbest Form"/>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25 Serbest Form"/>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Serbest Form"/>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2 Metin Yer Tutucusu"/>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ikdörtgen"/>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tr-TR" smtClean="0"/>
              <a:t>Asıl başlık stili için tıklatın</a:t>
            </a:r>
            <a:endParaRPr kumimoji="0" lang="en-US"/>
          </a:p>
        </p:txBody>
      </p:sp>
      <p:sp>
        <p:nvSpPr>
          <p:cNvPr id="8" name="7 Dikdörtgen"/>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Dikdörtgen"/>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9 Dikdörtgen"/>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p:randomBa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2064"/>
            <a:ext cx="8229600" cy="9144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randomBa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5" name="24 Dikdörtgen"/>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504824" y="512064"/>
            <a:ext cx="7772400" cy="914400"/>
          </a:xfrm>
        </p:spPr>
        <p:txBody>
          <a:bodyPr anchor="t"/>
          <a:lstStyle>
            <a:lvl1pPr>
              <a:defRPr sz="400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6" name="15 Dikdörtgen"/>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16 Dikdörtgen"/>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Dikdörtgen"/>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Dikdörtgen"/>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Dikdörtgen"/>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Dikdörtgen"/>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Dikdörtgen"/>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29 Dikdörtgen"/>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transition>
    <p:randomBa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2064"/>
            <a:ext cx="7772400" cy="914400"/>
          </a:xfrm>
        </p:spPr>
        <p:txBody>
          <a:bodyPr/>
          <a:lstStyle>
            <a:lvl1pPr>
              <a:defRPr sz="4000" cap="none" baseline="0"/>
            </a:lvl1pPr>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randomBa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randomBa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73050"/>
            <a:ext cx="8229600" cy="1162050"/>
          </a:xfrm>
        </p:spPr>
        <p:txBody>
          <a:bodyPr anchor="ctr"/>
          <a:lstStyle>
            <a:lvl1pPr algn="l">
              <a:buNone/>
              <a:defRPr sz="3600" b="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p:randomBa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7 Dikdörtgen"/>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8 Düz Bağlayıcı"/>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
          <p:cNvGrpSpPr/>
          <p:nvPr/>
        </p:nvGrpSpPr>
        <p:grpSpPr>
          <a:xfrm rot="5400000">
            <a:off x="8514581" y="1219200"/>
            <a:ext cx="132763" cy="128466"/>
            <a:chOff x="6668087" y="1297746"/>
            <a:chExt cx="161840" cy="156602"/>
          </a:xfrm>
        </p:grpSpPr>
        <p:cxnSp>
          <p:nvCxnSpPr>
            <p:cNvPr id="15" name="14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Başlık"/>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tr-TR" smtClean="0"/>
              <a:t>Resim eklemek için simgeyi tıklatın</a:t>
            </a:r>
            <a:endParaRPr kumimoji="0" lang="en-US"/>
          </a:p>
        </p:txBody>
      </p:sp>
      <p:sp>
        <p:nvSpPr>
          <p:cNvPr id="4" name="3 Metin Yer Tutucusu"/>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grpSp>
        <p:nvGrpSpPr>
          <p:cNvPr id="14" name="13 Grup"/>
          <p:cNvGrpSpPr/>
          <p:nvPr/>
        </p:nvGrpSpPr>
        <p:grpSpPr>
          <a:xfrm rot="5400000">
            <a:off x="8666981" y="1371600"/>
            <a:ext cx="132763" cy="128466"/>
            <a:chOff x="6668087" y="1297746"/>
            <a:chExt cx="161840" cy="156602"/>
          </a:xfrm>
        </p:grpSpPr>
        <p:cxnSp>
          <p:nvCxnSpPr>
            <p:cNvPr id="11" name="10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
          <p:cNvGrpSpPr/>
          <p:nvPr/>
        </p:nvGrpSpPr>
        <p:grpSpPr>
          <a:xfrm rot="5400000">
            <a:off x="8320088" y="1474763"/>
            <a:ext cx="132763" cy="128466"/>
            <a:chOff x="6668087" y="1297746"/>
            <a:chExt cx="161840" cy="156602"/>
          </a:xfrm>
        </p:grpSpPr>
        <p:cxnSp>
          <p:nvCxnSpPr>
            <p:cNvPr id="19" name="18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Veri Yer Tutucusu"/>
          <p:cNvSpPr>
            <a:spLocks noGrp="1"/>
          </p:cNvSpPr>
          <p:nvPr>
            <p:ph type="dt" sz="half" idx="10"/>
          </p:nvPr>
        </p:nvSpPr>
        <p:spPr>
          <a:xfrm>
            <a:off x="6477000" y="55499"/>
            <a:ext cx="2133600" cy="365125"/>
          </a:xfrm>
        </p:spPr>
        <p:txBody>
          <a:bodyPr/>
          <a:lstStyle/>
          <a:p>
            <a:fld id="{D9F75050-0E15-4C5B-92B0-66D068882F1F}" type="datetimeFigureOut">
              <a:rPr lang="tr-TR" smtClean="0"/>
              <a:pPr/>
              <a:t>1.03.2020</a:t>
            </a:fld>
            <a:endParaRPr lang="tr-TR"/>
          </a:p>
        </p:txBody>
      </p:sp>
      <p:sp>
        <p:nvSpPr>
          <p:cNvPr id="6" name="5 Altbilgi Yer Tutucusu"/>
          <p:cNvSpPr>
            <a:spLocks noGrp="1"/>
          </p:cNvSpPr>
          <p:nvPr>
            <p:ph type="ftr" sz="quarter" idx="11"/>
          </p:nvPr>
        </p:nvSpPr>
        <p:spPr>
          <a:xfrm>
            <a:off x="914400" y="55499"/>
            <a:ext cx="5562600" cy="365125"/>
          </a:xfrm>
        </p:spPr>
        <p:txBody>
          <a:bodyPr/>
          <a:lstStyle/>
          <a:p>
            <a:endParaRPr lang="tr-TR"/>
          </a:p>
        </p:txBody>
      </p:sp>
      <p:sp>
        <p:nvSpPr>
          <p:cNvPr id="7" name="6 Slayt Numarası Yer Tutucusu"/>
          <p:cNvSpPr>
            <a:spLocks noGrp="1"/>
          </p:cNvSpPr>
          <p:nvPr>
            <p:ph type="sldNum" sz="quarter" idx="12"/>
          </p:nvPr>
        </p:nvSpPr>
        <p:spPr>
          <a:xfrm>
            <a:off x="8610600" y="55499"/>
            <a:ext cx="457200" cy="365125"/>
          </a:xfrm>
        </p:spPr>
        <p:txBody>
          <a:bodyPr/>
          <a:lstStyle/>
          <a:p>
            <a:fld id="{B1DEFA8C-F947-479F-BE07-76B6B3F80BF1}" type="slidenum">
              <a:rPr lang="tr-TR" smtClean="0"/>
              <a:pPr/>
              <a:t>‹#›</a:t>
            </a:fld>
            <a:endParaRPr lang="tr-TR"/>
          </a:p>
        </p:txBody>
      </p:sp>
    </p:spTree>
  </p:cSld>
  <p:clrMapOvr>
    <a:masterClrMapping/>
  </p:clrMapOvr>
  <p:transition>
    <p:randomBa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Dikdörtgen"/>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11 Dikdörtgen"/>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Dikdörtgen"/>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15 Dikdörtgen"/>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16 Dikdörtgen"/>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Başlık Yer Tutucusu"/>
          <p:cNvSpPr>
            <a:spLocks noGrp="1"/>
          </p:cNvSpPr>
          <p:nvPr>
            <p:ph type="title"/>
          </p:nvPr>
        </p:nvSpPr>
        <p:spPr>
          <a:xfrm>
            <a:off x="914400" y="512064"/>
            <a:ext cx="7772400" cy="914400"/>
          </a:xfrm>
          <a:prstGeom prst="rect">
            <a:avLst/>
          </a:prstGeom>
        </p:spPr>
        <p:txBody>
          <a:bodyPr vert="horz" anchor="t">
            <a:no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D9F75050-0E15-4C5B-92B0-66D068882F1F}" type="datetimeFigureOut">
              <a:rPr lang="tr-TR" smtClean="0"/>
              <a:pPr/>
              <a:t>1.03.2020</a:t>
            </a:fld>
            <a:endParaRPr lang="tr-TR"/>
          </a:p>
        </p:txBody>
      </p:sp>
      <p:sp>
        <p:nvSpPr>
          <p:cNvPr id="3" name="2 Altbilgi Yer Tutucusu"/>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tr-TR"/>
          </a:p>
        </p:txBody>
      </p:sp>
      <p:sp>
        <p:nvSpPr>
          <p:cNvPr id="23" name="22 Slayt Numarası Yer Tutucusu"/>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randomBar/>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7200" i="1" dirty="0" smtClean="0">
                <a:solidFill>
                  <a:schemeClr val="accent6">
                    <a:lumMod val="60000"/>
                    <a:lumOff val="40000"/>
                  </a:schemeClr>
                </a:solidFill>
                <a:latin typeface="Times New Roman" pitchFamily="18" charset="0"/>
                <a:cs typeface="Times New Roman" pitchFamily="18" charset="0"/>
              </a:rPr>
              <a:t>TSUNAMİ</a:t>
            </a:r>
            <a:endParaRPr lang="tr-TR" sz="7200" i="1" dirty="0">
              <a:solidFill>
                <a:schemeClr val="accent6">
                  <a:lumMod val="60000"/>
                  <a:lumOff val="40000"/>
                </a:schemeClr>
              </a:solidFill>
              <a:latin typeface="Times New Roman" pitchFamily="18" charset="0"/>
              <a:cs typeface="Times New Roman" pitchFamily="18" charset="0"/>
            </a:endParaRPr>
          </a:p>
        </p:txBody>
      </p:sp>
      <p:sp>
        <p:nvSpPr>
          <p:cNvPr id="3" name="2 Alt Başlık"/>
          <p:cNvSpPr>
            <a:spLocks noGrp="1"/>
          </p:cNvSpPr>
          <p:nvPr>
            <p:ph type="subTitle" idx="1"/>
          </p:nvPr>
        </p:nvSpPr>
        <p:spPr/>
        <p:txBody>
          <a:bodyPr>
            <a:normAutofit/>
          </a:bodyPr>
          <a:lstStyle/>
          <a:p>
            <a:r>
              <a:rPr lang="tr-TR" sz="4400" b="1" i="1" dirty="0" smtClean="0">
                <a:solidFill>
                  <a:srgbClr val="7030A0"/>
                </a:solidFill>
                <a:latin typeface="Times New Roman" pitchFamily="18" charset="0"/>
                <a:cs typeface="Times New Roman" pitchFamily="18" charset="0"/>
              </a:rPr>
              <a:t>Yrd.Doç.Dr.Nehir VAROL</a:t>
            </a:r>
            <a:endParaRPr lang="tr-TR" sz="4400" b="1" i="1" dirty="0">
              <a:solidFill>
                <a:srgbClr val="7030A0"/>
              </a:solidFill>
              <a:latin typeface="Times New Roman" pitchFamily="18" charset="0"/>
              <a:cs typeface="Times New Roman" pitchFamily="18" charset="0"/>
            </a:endParaRPr>
          </a:p>
        </p:txBody>
      </p:sp>
    </p:spTree>
  </p:cSld>
  <p:clrMapOvr>
    <a:masterClrMapping/>
  </p:clrMapOvr>
  <p:transition>
    <p:randomBa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solidFill>
                  <a:srgbClr val="7030A0"/>
                </a:solidFill>
                <a:latin typeface="Times New Roman" pitchFamily="18" charset="0"/>
                <a:cs typeface="Times New Roman" pitchFamily="18" charset="0"/>
              </a:rPr>
              <a:t>   3. SEL – TUFAN EVRESİ</a:t>
            </a:r>
            <a:r>
              <a:rPr lang="tr-TR" dirty="0" smtClean="0"/>
              <a:t/>
            </a:r>
            <a:br>
              <a:rPr lang="tr-TR" dirty="0" smtClean="0"/>
            </a:br>
            <a:r>
              <a:rPr lang="tr-TR" dirty="0" smtClean="0"/>
              <a:t/>
            </a:r>
            <a:br>
              <a:rPr lang="tr-TR" dirty="0" smtClean="0"/>
            </a:br>
            <a:endParaRPr lang="tr-TR" dirty="0"/>
          </a:p>
        </p:txBody>
      </p:sp>
      <p:sp>
        <p:nvSpPr>
          <p:cNvPr id="5" name="4 İçerik Yer Tutucusu"/>
          <p:cNvSpPr>
            <a:spLocks noGrp="1"/>
          </p:cNvSpPr>
          <p:nvPr>
            <p:ph idx="1"/>
          </p:nvPr>
        </p:nvSpPr>
        <p:spPr>
          <a:xfrm>
            <a:off x="914400" y="1428736"/>
            <a:ext cx="7772400" cy="4926824"/>
          </a:xfrm>
        </p:spPr>
        <p:txBody>
          <a:bodyPr/>
          <a:lstStyle/>
          <a:p>
            <a:pPr>
              <a:buNone/>
            </a:pPr>
            <a:r>
              <a:rPr lang="tr-TR" sz="2400" b="1" dirty="0" smtClean="0">
                <a:solidFill>
                  <a:schemeClr val="accent6">
                    <a:lumMod val="60000"/>
                    <a:lumOff val="40000"/>
                  </a:schemeClr>
                </a:solidFill>
                <a:latin typeface="Times New Roman" pitchFamily="18" charset="0"/>
                <a:cs typeface="Times New Roman" pitchFamily="18" charset="0"/>
              </a:rPr>
              <a:t>    Karalar, kıyılardaki yerleşim alanları, tesisler, limanlar su altında kalır.</a:t>
            </a:r>
          </a:p>
          <a:p>
            <a:pPr>
              <a:buNone/>
            </a:pPr>
            <a:endParaRPr lang="tr-TR" dirty="0"/>
          </a:p>
        </p:txBody>
      </p:sp>
      <p:pic>
        <p:nvPicPr>
          <p:cNvPr id="3075" name="Picture 3" descr="C:\Users\WIN 7\Desktop\Tsunami_recreation.jpg"/>
          <p:cNvPicPr>
            <a:picLocks noChangeAspect="1" noChangeArrowheads="1"/>
          </p:cNvPicPr>
          <p:nvPr/>
        </p:nvPicPr>
        <p:blipFill>
          <a:blip r:embed="rId2"/>
          <a:srcRect/>
          <a:stretch>
            <a:fillRect/>
          </a:stretch>
        </p:blipFill>
        <p:spPr bwMode="auto">
          <a:xfrm>
            <a:off x="1285852" y="2714620"/>
            <a:ext cx="7286676" cy="3429024"/>
          </a:xfrm>
          <a:prstGeom prst="rect">
            <a:avLst/>
          </a:prstGeom>
          <a:ln>
            <a:noFill/>
          </a:ln>
          <a:effectLst>
            <a:softEdge rad="112500"/>
          </a:effectLst>
        </p:spPr>
      </p:pic>
    </p:spTree>
  </p:cSld>
  <p:clrMapOvr>
    <a:masterClrMapping/>
  </p:clrMapOvr>
  <p:transition>
    <p:randomBa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57290" y="512064"/>
            <a:ext cx="7329510" cy="914400"/>
          </a:xfrm>
        </p:spPr>
        <p:txBody>
          <a:bodyPr/>
          <a:lstStyle/>
          <a:p>
            <a:r>
              <a:rPr lang="tr-TR" b="1" i="1" dirty="0" smtClean="0">
                <a:solidFill>
                  <a:srgbClr val="7030A0"/>
                </a:solidFill>
                <a:latin typeface="Times New Roman" pitchFamily="18" charset="0"/>
                <a:cs typeface="Times New Roman" pitchFamily="18" charset="0"/>
              </a:rPr>
              <a:t>NASIL KORUNMALIYIZ ?</a:t>
            </a:r>
            <a:endParaRPr lang="tr-TR" b="1" i="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400" b="1" dirty="0" smtClean="0">
                <a:solidFill>
                  <a:schemeClr val="accent6">
                    <a:lumMod val="60000"/>
                    <a:lumOff val="40000"/>
                  </a:schemeClr>
                </a:solidFill>
                <a:latin typeface="Times New Roman" pitchFamily="18" charset="0"/>
                <a:cs typeface="Times New Roman" pitchFamily="18" charset="0"/>
              </a:rPr>
              <a:t> Deniz kıyısında yerleşim yeri seçerken; tsunami riskini de diğer doğal afetler(deprem, sel, tayfun vb.) gibi değerlendirmek alınabilecek ilk önlemdir.</a:t>
            </a:r>
          </a:p>
          <a:p>
            <a:pPr algn="just"/>
            <a:r>
              <a:rPr lang="tr-TR" sz="2400" b="1" dirty="0" smtClean="0">
                <a:solidFill>
                  <a:schemeClr val="accent6">
                    <a:lumMod val="60000"/>
                    <a:lumOff val="40000"/>
                  </a:schemeClr>
                </a:solidFill>
                <a:latin typeface="Times New Roman" pitchFamily="18" charset="0"/>
                <a:cs typeface="Times New Roman" pitchFamily="18" charset="0"/>
              </a:rPr>
              <a:t> Küçük bir depremde bile Tsunami olabilir. Hemen yüksek yerlere doğru gidilmelidir.</a:t>
            </a:r>
          </a:p>
          <a:p>
            <a:pPr algn="just"/>
            <a:r>
              <a:rPr lang="tr-TR" sz="2400" b="1" dirty="0" smtClean="0">
                <a:solidFill>
                  <a:schemeClr val="accent6">
                    <a:lumMod val="60000"/>
                    <a:lumOff val="40000"/>
                  </a:schemeClr>
                </a:solidFill>
                <a:latin typeface="Times New Roman" pitchFamily="18" charset="0"/>
                <a:cs typeface="Times New Roman" pitchFamily="18" charset="0"/>
              </a:rPr>
              <a:t> Deniz yanında yalıyar biçiminde yüksek bir yamaç varsa hemen yüksek yerlere doğru gidin.</a:t>
            </a:r>
          </a:p>
          <a:p>
            <a:pPr algn="just"/>
            <a:r>
              <a:rPr lang="tr-TR" sz="2400" b="1" dirty="0" smtClean="0">
                <a:solidFill>
                  <a:schemeClr val="accent6">
                    <a:lumMod val="60000"/>
                    <a:lumOff val="40000"/>
                  </a:schemeClr>
                </a:solidFill>
                <a:latin typeface="Times New Roman" pitchFamily="18" charset="0"/>
                <a:cs typeface="Times New Roman" pitchFamily="18" charset="0"/>
              </a:rPr>
              <a:t>Tsunami'nin ilk dalgası geldikten sonra tehlikenin geçtiğini sanmayın bazen ikinci dalga ilk dalgadan daha büyük olabilir.</a:t>
            </a:r>
          </a:p>
        </p:txBody>
      </p:sp>
    </p:spTree>
  </p:cSld>
  <p:clrMapOvr>
    <a:masterClrMapping/>
  </p:clrMapOvr>
  <p:transition>
    <p:randomBa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14400" y="428604"/>
            <a:ext cx="7772400" cy="5926956"/>
          </a:xfrm>
        </p:spPr>
        <p:txBody>
          <a:bodyPr>
            <a:noAutofit/>
          </a:bodyPr>
          <a:lstStyle/>
          <a:p>
            <a:pPr algn="just"/>
            <a:r>
              <a:rPr lang="tr-TR" sz="2400" b="1" dirty="0" smtClean="0">
                <a:solidFill>
                  <a:schemeClr val="accent6">
                    <a:lumMod val="60000"/>
                    <a:lumOff val="40000"/>
                  </a:schemeClr>
                </a:solidFill>
                <a:latin typeface="Times New Roman" pitchFamily="18" charset="0"/>
                <a:cs typeface="Times New Roman" pitchFamily="18" charset="0"/>
              </a:rPr>
              <a:t>Radyodan Tsunami haberlerini dinleyip gerekenleri yapın.</a:t>
            </a:r>
          </a:p>
          <a:p>
            <a:pPr algn="just">
              <a:buNone/>
            </a:pPr>
            <a:endParaRPr lang="tr-TR" sz="2400" b="1" dirty="0" smtClean="0">
              <a:solidFill>
                <a:schemeClr val="accent6">
                  <a:lumMod val="60000"/>
                  <a:lumOff val="40000"/>
                </a:schemeClr>
              </a:solidFill>
              <a:latin typeface="Times New Roman" pitchFamily="18" charset="0"/>
              <a:cs typeface="Times New Roman" pitchFamily="18" charset="0"/>
            </a:endParaRPr>
          </a:p>
          <a:p>
            <a:pPr algn="just"/>
            <a:r>
              <a:rPr lang="tr-TR" sz="2400" b="1" dirty="0" smtClean="0">
                <a:solidFill>
                  <a:schemeClr val="accent6">
                    <a:lumMod val="60000"/>
                    <a:lumOff val="40000"/>
                  </a:schemeClr>
                </a:solidFill>
                <a:latin typeface="Times New Roman" pitchFamily="18" charset="0"/>
                <a:cs typeface="Times New Roman" pitchFamily="18" charset="0"/>
              </a:rPr>
              <a:t> Tsunaminin deniz kıyısına ilk gelişi su düzeyinin anormal biçimde yükselmesi ya da çökmesiyle kendini belli eder. Tsunaminin bu öncü zayıf ilk dalgası, arkasından gelecek olan iki ya da üç kuvvetli dalganın habercisidir. Bu durumda yapılacak tek şey; kıyıdan uzaklaşmaktır. Deniz içerisinde seyir halinde bulunanlar ise kıyıdan uzaklara, derin sulara giderek dalganın kendilerine ve deniz taşıtına vereceği zararı azaltabilir hatta önleyebilir. Deniz kıyısında olanların ise, denizden uzaklara ve yükseklere gitmeleri gerekmektedir.</a:t>
            </a:r>
            <a:endParaRPr lang="tr-TR" sz="2400" b="1" dirty="0">
              <a:solidFill>
                <a:schemeClr val="accent6">
                  <a:lumMod val="60000"/>
                  <a:lumOff val="40000"/>
                </a:schemeClr>
              </a:solidFill>
              <a:latin typeface="Times New Roman" pitchFamily="18" charset="0"/>
              <a:cs typeface="Times New Roman" pitchFamily="18" charset="0"/>
            </a:endParaRPr>
          </a:p>
        </p:txBody>
      </p:sp>
    </p:spTree>
  </p:cSld>
  <p:clrMapOvr>
    <a:masterClrMapping/>
  </p:clrMapOvr>
  <p:transition>
    <p:randomBa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WIN 7\Desktop\image-20160913-19232-5ndhj9.jpg"/>
          <p:cNvPicPr>
            <a:picLocks noGrp="1" noChangeAspect="1" noChangeArrowheads="1"/>
          </p:cNvPicPr>
          <p:nvPr>
            <p:ph idx="1"/>
          </p:nvPr>
        </p:nvPicPr>
        <p:blipFill>
          <a:blip r:embed="rId2"/>
          <a:srcRect/>
          <a:stretch>
            <a:fillRect/>
          </a:stretch>
        </p:blipFill>
        <p:spPr bwMode="auto">
          <a:xfrm>
            <a:off x="785786" y="500042"/>
            <a:ext cx="8001056" cy="5929354"/>
          </a:xfrm>
          <a:prstGeom prst="rect">
            <a:avLst/>
          </a:prstGeom>
          <a:ln>
            <a:noFill/>
          </a:ln>
          <a:effectLst>
            <a:softEdge rad="112500"/>
          </a:effectLst>
        </p:spPr>
      </p:pic>
    </p:spTree>
  </p:cSld>
  <p:clrMapOvr>
    <a:masterClrMapping/>
  </p:clrMapOvr>
  <p:transition>
    <p:randomBa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42976" y="214290"/>
            <a:ext cx="7415210" cy="1071570"/>
          </a:xfrm>
        </p:spPr>
        <p:txBody>
          <a:bodyPr/>
          <a:lstStyle/>
          <a:p>
            <a:pPr algn="ctr"/>
            <a:r>
              <a:rPr lang="tr-TR" b="1" i="1" dirty="0" smtClean="0">
                <a:solidFill>
                  <a:srgbClr val="7030A0"/>
                </a:solidFill>
                <a:latin typeface="Times New Roman" pitchFamily="18" charset="0"/>
                <a:cs typeface="Times New Roman" pitchFamily="18" charset="0"/>
              </a:rPr>
              <a:t>TARİHTE YAŞANAN EN BÜYÜK TSUNAMİLER</a:t>
            </a:r>
            <a:endParaRPr lang="tr-TR" b="1" i="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914400" y="1142984"/>
            <a:ext cx="7772400" cy="5212576"/>
          </a:xfrm>
        </p:spPr>
        <p:txBody>
          <a:bodyPr>
            <a:normAutofit fontScale="92500" lnSpcReduction="10000"/>
          </a:bodyPr>
          <a:lstStyle/>
          <a:p>
            <a:pPr lvl="0" algn="just"/>
            <a:endParaRPr lang="tr-TR" sz="2400" b="1" dirty="0" smtClean="0">
              <a:solidFill>
                <a:schemeClr val="accent6">
                  <a:lumMod val="60000"/>
                  <a:lumOff val="40000"/>
                </a:schemeClr>
              </a:solidFill>
              <a:latin typeface="Times New Roman" pitchFamily="18" charset="0"/>
              <a:cs typeface="Times New Roman" pitchFamily="18" charset="0"/>
            </a:endParaRPr>
          </a:p>
          <a:p>
            <a:pPr lvl="0" algn="just"/>
            <a:r>
              <a:rPr lang="tr-TR" sz="2400" b="1" dirty="0" smtClean="0">
                <a:solidFill>
                  <a:srgbClr val="7030A0"/>
                </a:solidFill>
                <a:latin typeface="Times New Roman" pitchFamily="18" charset="0"/>
                <a:cs typeface="Times New Roman" pitchFamily="18" charset="0"/>
              </a:rPr>
              <a:t>Bristol Tsunamisi (1607):</a:t>
            </a:r>
            <a:r>
              <a:rPr lang="tr-TR" sz="2400" b="1" dirty="0" smtClean="0">
                <a:solidFill>
                  <a:schemeClr val="accent6">
                    <a:lumMod val="60000"/>
                    <a:lumOff val="40000"/>
                  </a:schemeClr>
                </a:solidFill>
                <a:latin typeface="Times New Roman" pitchFamily="18" charset="0"/>
                <a:cs typeface="Times New Roman" pitchFamily="18" charset="0"/>
              </a:rPr>
              <a:t> 2 bin kişi hayatını kaybetti.</a:t>
            </a:r>
          </a:p>
          <a:p>
            <a:pPr lvl="0" algn="just"/>
            <a:endParaRPr lang="tr-TR" sz="2400" b="1" dirty="0" smtClean="0">
              <a:solidFill>
                <a:schemeClr val="accent6">
                  <a:lumMod val="60000"/>
                  <a:lumOff val="40000"/>
                </a:schemeClr>
              </a:solidFill>
              <a:latin typeface="Times New Roman" pitchFamily="18" charset="0"/>
              <a:cs typeface="Times New Roman" pitchFamily="18" charset="0"/>
            </a:endParaRPr>
          </a:p>
          <a:p>
            <a:pPr lvl="0" algn="just"/>
            <a:r>
              <a:rPr lang="tr-TR" sz="2400" b="1" dirty="0" smtClean="0">
                <a:solidFill>
                  <a:srgbClr val="7030A0"/>
                </a:solidFill>
                <a:latin typeface="Times New Roman" pitchFamily="18" charset="0"/>
                <a:cs typeface="Times New Roman" pitchFamily="18" charset="0"/>
              </a:rPr>
              <a:t>Rodos Tsunamisi (1609):</a:t>
            </a:r>
            <a:r>
              <a:rPr lang="tr-TR" sz="2400" b="1" dirty="0" smtClean="0">
                <a:solidFill>
                  <a:schemeClr val="accent6">
                    <a:lumMod val="60000"/>
                    <a:lumOff val="40000"/>
                  </a:schemeClr>
                </a:solidFill>
                <a:latin typeface="Times New Roman" pitchFamily="18" charset="0"/>
                <a:cs typeface="Times New Roman" pitchFamily="18" charset="0"/>
              </a:rPr>
              <a:t> 10-12 bin kişi yaşamını yitirdi.</a:t>
            </a:r>
          </a:p>
          <a:p>
            <a:pPr lvl="0" algn="just">
              <a:buNone/>
            </a:pPr>
            <a:endParaRPr lang="tr-TR" sz="2400" b="1" dirty="0" smtClean="0">
              <a:solidFill>
                <a:schemeClr val="accent6">
                  <a:lumMod val="60000"/>
                  <a:lumOff val="40000"/>
                </a:schemeClr>
              </a:solidFill>
              <a:latin typeface="Times New Roman" pitchFamily="18" charset="0"/>
              <a:cs typeface="Times New Roman" pitchFamily="18" charset="0"/>
            </a:endParaRPr>
          </a:p>
          <a:p>
            <a:pPr lvl="0" algn="just"/>
            <a:r>
              <a:rPr lang="tr-TR" sz="2400" b="1" dirty="0" smtClean="0">
                <a:solidFill>
                  <a:srgbClr val="7030A0"/>
                </a:solidFill>
                <a:latin typeface="Times New Roman" pitchFamily="18" charset="0"/>
                <a:cs typeface="Times New Roman" pitchFamily="18" charset="0"/>
              </a:rPr>
              <a:t>Lizbon Tsunamisi (1755): </a:t>
            </a:r>
            <a:r>
              <a:rPr lang="tr-TR" sz="2400" b="1" dirty="0" smtClean="0">
                <a:solidFill>
                  <a:schemeClr val="accent6">
                    <a:lumMod val="60000"/>
                    <a:lumOff val="40000"/>
                  </a:schemeClr>
                </a:solidFill>
                <a:latin typeface="Times New Roman" pitchFamily="18" charset="0"/>
                <a:cs typeface="Times New Roman" pitchFamily="18" charset="0"/>
              </a:rPr>
              <a:t> Ölü sayısı 100 bindi ve bu tam olarak Lizbon nüfusunun üçte birinden fazlaydı.</a:t>
            </a:r>
          </a:p>
          <a:p>
            <a:pPr lvl="0" algn="just"/>
            <a:endParaRPr lang="tr-TR" sz="2400" b="1" dirty="0" smtClean="0">
              <a:solidFill>
                <a:schemeClr val="accent6">
                  <a:lumMod val="60000"/>
                  <a:lumOff val="40000"/>
                </a:schemeClr>
              </a:solidFill>
              <a:latin typeface="Times New Roman" pitchFamily="18" charset="0"/>
              <a:cs typeface="Times New Roman" pitchFamily="18" charset="0"/>
            </a:endParaRPr>
          </a:p>
          <a:p>
            <a:pPr lvl="0" algn="just"/>
            <a:r>
              <a:rPr lang="tr-TR" sz="2400" b="1" dirty="0" smtClean="0">
                <a:solidFill>
                  <a:srgbClr val="7030A0"/>
                </a:solidFill>
                <a:latin typeface="Times New Roman" pitchFamily="18" charset="0"/>
                <a:cs typeface="Times New Roman" pitchFamily="18" charset="0"/>
              </a:rPr>
              <a:t>Krakatoa Volkanı Patlaması ve Tsunamisi (1883): </a:t>
            </a:r>
            <a:r>
              <a:rPr lang="tr-TR" sz="2400" b="1" dirty="0" smtClean="0">
                <a:solidFill>
                  <a:schemeClr val="accent6">
                    <a:lumMod val="60000"/>
                    <a:lumOff val="40000"/>
                  </a:schemeClr>
                </a:solidFill>
                <a:latin typeface="Times New Roman" pitchFamily="18" charset="0"/>
                <a:cs typeface="Times New Roman" pitchFamily="18" charset="0"/>
              </a:rPr>
              <a:t>36 bin kişi yaşamını bitirdi.</a:t>
            </a:r>
          </a:p>
          <a:p>
            <a:pPr lvl="0" algn="just">
              <a:buNone/>
            </a:pPr>
            <a:endParaRPr lang="tr-TR" sz="2400" b="1" dirty="0" smtClean="0">
              <a:solidFill>
                <a:schemeClr val="accent6">
                  <a:lumMod val="60000"/>
                  <a:lumOff val="40000"/>
                </a:schemeClr>
              </a:solidFill>
              <a:latin typeface="Times New Roman" pitchFamily="18" charset="0"/>
              <a:cs typeface="Times New Roman" pitchFamily="18" charset="0"/>
            </a:endParaRPr>
          </a:p>
          <a:p>
            <a:pPr lvl="0" algn="just"/>
            <a:r>
              <a:rPr lang="tr-TR" sz="2400" b="1" dirty="0" smtClean="0">
                <a:solidFill>
                  <a:srgbClr val="7030A0"/>
                </a:solidFill>
                <a:latin typeface="Times New Roman" pitchFamily="18" charset="0"/>
                <a:cs typeface="Times New Roman" pitchFamily="18" charset="0"/>
              </a:rPr>
              <a:t>Sanriku Tsunamisi (1896): </a:t>
            </a:r>
            <a:r>
              <a:rPr lang="tr-TR" sz="2400" b="1" dirty="0" smtClean="0">
                <a:solidFill>
                  <a:schemeClr val="accent6">
                    <a:lumMod val="60000"/>
                    <a:lumOff val="40000"/>
                  </a:schemeClr>
                </a:solidFill>
                <a:latin typeface="Times New Roman" pitchFamily="18" charset="0"/>
                <a:cs typeface="Times New Roman" pitchFamily="18" charset="0"/>
              </a:rPr>
              <a:t> 20 binin üzerinde kişi hayatını kaybetti.</a:t>
            </a:r>
          </a:p>
          <a:p>
            <a:endParaRPr lang="tr-TR" dirty="0"/>
          </a:p>
        </p:txBody>
      </p:sp>
    </p:spTree>
  </p:cSld>
  <p:clrMapOvr>
    <a:masterClrMapping/>
  </p:clrMapOvr>
  <p:transition>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14400" y="428604"/>
            <a:ext cx="7772400" cy="5926956"/>
          </a:xfrm>
        </p:spPr>
        <p:txBody>
          <a:bodyPr>
            <a:normAutofit fontScale="70000" lnSpcReduction="20000"/>
          </a:bodyPr>
          <a:lstStyle/>
          <a:p>
            <a:pPr lvl="0" algn="just"/>
            <a:r>
              <a:rPr lang="tr-TR" sz="3100" b="1" dirty="0" smtClean="0">
                <a:solidFill>
                  <a:srgbClr val="7030A0"/>
                </a:solidFill>
                <a:latin typeface="Times New Roman" pitchFamily="18" charset="0"/>
                <a:cs typeface="Times New Roman" pitchFamily="18" charset="0"/>
              </a:rPr>
              <a:t>Şili Tsunamisi (1960):</a:t>
            </a:r>
            <a:r>
              <a:rPr lang="tr-TR" sz="3100" b="1" dirty="0" smtClean="0">
                <a:solidFill>
                  <a:schemeClr val="accent6">
                    <a:lumMod val="60000"/>
                    <a:lumOff val="40000"/>
                  </a:schemeClr>
                </a:solidFill>
                <a:latin typeface="Times New Roman" pitchFamily="18" charset="0"/>
                <a:cs typeface="Times New Roman" pitchFamily="18" charset="0"/>
              </a:rPr>
              <a:t> Kayıtlara geçen en büyük depremlerden olan 9,5 büyüklüğündeki deprem Büyük Okyanus boyunca 2220 can alan dalgaları tetikledi. Şili açıkların denizin dibinde oluşan 9,5’lik bu deprem sonrasında yine son yüzyılın en büyük ve en güçlü dalgaları görüldü. 11 metre yüksekliğindeki tsunami Şili’de bin Hawaii’de 61 bin kişinin ölümüne sebep oldu.</a:t>
            </a:r>
          </a:p>
          <a:p>
            <a:pPr lvl="0" algn="just">
              <a:buNone/>
            </a:pPr>
            <a:endParaRPr lang="tr-TR" sz="3100" b="1" dirty="0" smtClean="0">
              <a:solidFill>
                <a:schemeClr val="accent6">
                  <a:lumMod val="60000"/>
                  <a:lumOff val="40000"/>
                </a:schemeClr>
              </a:solidFill>
              <a:latin typeface="Times New Roman" pitchFamily="18" charset="0"/>
              <a:cs typeface="Times New Roman" pitchFamily="18" charset="0"/>
            </a:endParaRPr>
          </a:p>
          <a:p>
            <a:pPr algn="just"/>
            <a:r>
              <a:rPr lang="tr-TR" sz="3100" b="1" dirty="0" smtClean="0">
                <a:solidFill>
                  <a:srgbClr val="7030A0"/>
                </a:solidFill>
                <a:latin typeface="Times New Roman" pitchFamily="18" charset="0"/>
                <a:cs typeface="Times New Roman" pitchFamily="18" charset="0"/>
              </a:rPr>
              <a:t>Vajont Barajı, İtalya (1963):</a:t>
            </a:r>
            <a:r>
              <a:rPr lang="tr-TR" sz="3100" b="1" dirty="0" smtClean="0">
                <a:solidFill>
                  <a:schemeClr val="accent6">
                    <a:lumMod val="60000"/>
                    <a:lumOff val="40000"/>
                  </a:schemeClr>
                </a:solidFill>
                <a:latin typeface="Times New Roman" pitchFamily="18" charset="0"/>
                <a:cs typeface="Times New Roman" pitchFamily="18" charset="0"/>
              </a:rPr>
              <a:t>  2 bin insan hayatını kaybetti.</a:t>
            </a:r>
          </a:p>
          <a:p>
            <a:pPr algn="just">
              <a:buNone/>
            </a:pPr>
            <a:endParaRPr lang="tr-TR" sz="3100" b="1" dirty="0" smtClean="0">
              <a:solidFill>
                <a:schemeClr val="accent6">
                  <a:lumMod val="60000"/>
                  <a:lumOff val="40000"/>
                </a:schemeClr>
              </a:solidFill>
              <a:latin typeface="Times New Roman" pitchFamily="18" charset="0"/>
              <a:cs typeface="Times New Roman" pitchFamily="18" charset="0"/>
            </a:endParaRPr>
          </a:p>
          <a:p>
            <a:pPr lvl="0" algn="just"/>
            <a:r>
              <a:rPr lang="tr-TR" sz="3100" b="1" dirty="0" smtClean="0">
                <a:solidFill>
                  <a:srgbClr val="7030A0"/>
                </a:solidFill>
                <a:latin typeface="Times New Roman" pitchFamily="18" charset="0"/>
                <a:cs typeface="Times New Roman" pitchFamily="18" charset="0"/>
              </a:rPr>
              <a:t>Hint Okyanusu Tsunamisi (2004):</a:t>
            </a:r>
            <a:r>
              <a:rPr lang="tr-TR" sz="3100" b="1" dirty="0" smtClean="0">
                <a:solidFill>
                  <a:schemeClr val="accent6">
                    <a:lumMod val="60000"/>
                    <a:lumOff val="40000"/>
                  </a:schemeClr>
                </a:solidFill>
                <a:latin typeface="Times New Roman" pitchFamily="18" charset="0"/>
                <a:cs typeface="Times New Roman" pitchFamily="18" charset="0"/>
              </a:rPr>
              <a:t>  9,15 büyüklüğündeki deprem sırasında oluşan tsunamide 283 bin insan hayatını kaybetti. Bu olay tsunami tarihinin en ölümcül olayıydı.</a:t>
            </a:r>
          </a:p>
          <a:p>
            <a:pPr lvl="0" algn="just">
              <a:buNone/>
            </a:pPr>
            <a:endParaRPr lang="tr-TR" sz="3100" b="1" dirty="0" smtClean="0">
              <a:solidFill>
                <a:schemeClr val="accent6">
                  <a:lumMod val="60000"/>
                  <a:lumOff val="40000"/>
                </a:schemeClr>
              </a:solidFill>
              <a:latin typeface="Times New Roman" pitchFamily="18" charset="0"/>
              <a:cs typeface="Times New Roman" pitchFamily="18" charset="0"/>
            </a:endParaRPr>
          </a:p>
          <a:p>
            <a:pPr lvl="0" algn="just"/>
            <a:r>
              <a:rPr lang="tr-TR" sz="3100" b="1" dirty="0" smtClean="0">
                <a:solidFill>
                  <a:srgbClr val="7030A0"/>
                </a:solidFill>
                <a:latin typeface="Times New Roman" pitchFamily="18" charset="0"/>
                <a:cs typeface="Times New Roman" pitchFamily="18" charset="0"/>
              </a:rPr>
              <a:t>2011 Töhoku Depremi ve Tsunamisi:</a:t>
            </a:r>
            <a:r>
              <a:rPr lang="tr-TR" sz="3100" b="1" dirty="0" smtClean="0">
                <a:solidFill>
                  <a:schemeClr val="accent6">
                    <a:lumMod val="60000"/>
                    <a:lumOff val="40000"/>
                  </a:schemeClr>
                </a:solidFill>
                <a:latin typeface="Times New Roman" pitchFamily="18" charset="0"/>
                <a:cs typeface="Times New Roman" pitchFamily="18" charset="0"/>
              </a:rPr>
              <a:t> 11 Mart 2011’de Japonya’nın Töhoku bölgesinde 9,0 büyüklüğünde oluşan depremdir. Depremde hayatını kaybeden kişi sayısı 15 bin 828 olarak tespit edilmişt</a:t>
            </a:r>
            <a:r>
              <a:rPr lang="tr-TR" sz="3100" dirty="0" smtClean="0">
                <a:solidFill>
                  <a:schemeClr val="accent6">
                    <a:lumMod val="60000"/>
                    <a:lumOff val="40000"/>
                  </a:schemeClr>
                </a:solidFill>
                <a:latin typeface="Times New Roman" pitchFamily="18" charset="0"/>
                <a:cs typeface="Times New Roman" pitchFamily="18" charset="0"/>
              </a:rPr>
              <a:t>ir.</a:t>
            </a:r>
          </a:p>
          <a:p>
            <a:pPr algn="just"/>
            <a:endParaRPr lang="tr-TR" dirty="0"/>
          </a:p>
        </p:txBody>
      </p:sp>
    </p:spTree>
  </p:cSld>
  <p:clrMapOvr>
    <a:masterClrMapping/>
  </p:clrMapOvr>
  <p:transition>
    <p:randomBa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hqdefault.jpg"/>
          <p:cNvPicPr>
            <a:picLocks noGrp="1" noChangeAspect="1"/>
          </p:cNvPicPr>
          <p:nvPr>
            <p:ph idx="1"/>
          </p:nvPr>
        </p:nvPicPr>
        <p:blipFill>
          <a:blip r:embed="rId2"/>
          <a:srcRect t="10417" b="10370"/>
          <a:stretch>
            <a:fillRect/>
          </a:stretch>
        </p:blipFill>
        <p:spPr>
          <a:xfrm>
            <a:off x="1000100" y="571480"/>
            <a:ext cx="7520690" cy="5786478"/>
          </a:xfrm>
          <a:prstGeom prst="rect">
            <a:avLst/>
          </a:prstGeom>
          <a:ln>
            <a:noFill/>
          </a:ln>
          <a:effectLst>
            <a:softEdge rad="112500"/>
          </a:effectLst>
        </p:spPr>
      </p:pic>
    </p:spTree>
  </p:cSld>
  <p:clrMapOvr>
    <a:masterClrMapping/>
  </p:clrMapOvr>
  <p:transition>
    <p:randomBa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i="1" dirty="0" smtClean="0">
                <a:solidFill>
                  <a:srgbClr val="7030A0"/>
                </a:solidFill>
                <a:latin typeface="Times New Roman" pitchFamily="18" charset="0"/>
                <a:cs typeface="Times New Roman" pitchFamily="18" charset="0"/>
              </a:rPr>
              <a:t>KAYNAKÇA</a:t>
            </a:r>
            <a:endParaRPr lang="tr-TR" b="1" i="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marL="525780" indent="-457200" algn="just">
              <a:buFont typeface="+mj-lt"/>
              <a:buAutoNum type="arabicPeriod"/>
            </a:pPr>
            <a:r>
              <a:rPr lang="tr-TR" sz="2400" b="1" dirty="0" smtClean="0">
                <a:solidFill>
                  <a:schemeClr val="accent6">
                    <a:lumMod val="60000"/>
                    <a:lumOff val="40000"/>
                  </a:schemeClr>
                </a:solidFill>
                <a:latin typeface="Times New Roman" pitchFamily="18" charset="0"/>
                <a:cs typeface="Times New Roman" pitchFamily="18" charset="0"/>
              </a:rPr>
              <a:t>https://www.cografyaegitimi.biz/konu/tsunami-nedir-tsunami-nasil-olusur.46/</a:t>
            </a:r>
          </a:p>
          <a:p>
            <a:pPr marL="525780" indent="-457200" algn="just">
              <a:buFont typeface="+mj-lt"/>
              <a:buAutoNum type="arabicPeriod"/>
            </a:pPr>
            <a:r>
              <a:rPr lang="tr-TR" sz="2400" b="1" dirty="0" smtClean="0">
                <a:solidFill>
                  <a:schemeClr val="accent6">
                    <a:lumMod val="60000"/>
                    <a:lumOff val="40000"/>
                  </a:schemeClr>
                </a:solidFill>
                <a:latin typeface="Times New Roman" pitchFamily="18" charset="0"/>
                <a:cs typeface="Times New Roman" pitchFamily="18" charset="0"/>
              </a:rPr>
              <a:t>https://www.dunyaatlasi.com/tsunami-nedir-nasil-olusur/</a:t>
            </a:r>
          </a:p>
          <a:p>
            <a:pPr marL="525780" indent="-457200" algn="just">
              <a:buFont typeface="+mj-lt"/>
              <a:buAutoNum type="arabicPeriod"/>
            </a:pPr>
            <a:r>
              <a:rPr lang="tr-TR" sz="2400" b="1" dirty="0" smtClean="0">
                <a:solidFill>
                  <a:schemeClr val="accent6">
                    <a:lumMod val="60000"/>
                    <a:lumOff val="40000"/>
                  </a:schemeClr>
                </a:solidFill>
                <a:latin typeface="Times New Roman" pitchFamily="18" charset="0"/>
                <a:cs typeface="Times New Roman" pitchFamily="18" charset="0"/>
              </a:rPr>
              <a:t>https://tsunamilerveetkileri.weebly.com/tsunamiye-kar351305-al305nabilecek-oumlnlemler-nelerdir.html</a:t>
            </a:r>
          </a:p>
          <a:p>
            <a:pPr marL="525780" indent="-457200" algn="just">
              <a:buFont typeface="+mj-lt"/>
              <a:buAutoNum type="arabicPeriod"/>
            </a:pPr>
            <a:r>
              <a:rPr lang="tr-TR" sz="2400" b="1" dirty="0" smtClean="0">
                <a:solidFill>
                  <a:schemeClr val="accent6">
                    <a:lumMod val="60000"/>
                    <a:lumOff val="40000"/>
                  </a:schemeClr>
                </a:solidFill>
                <a:latin typeface="Times New Roman" pitchFamily="18" charset="0"/>
                <a:cs typeface="Times New Roman" pitchFamily="18" charset="0"/>
              </a:rPr>
              <a:t>http://ibb.gov.tr/trTR/SubSites/DepremSite/Pages/TsunamidenKorunmakIcinNeYapilabilir.aspx</a:t>
            </a:r>
          </a:p>
          <a:p>
            <a:endParaRPr lang="tr-TR" dirty="0"/>
          </a:p>
        </p:txBody>
      </p:sp>
    </p:spTree>
  </p:cSld>
  <p:clrMapOvr>
    <a:masterClrMapping/>
  </p:clrMapOvr>
  <p:transition>
    <p:randomBa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71600" y="1000108"/>
            <a:ext cx="7772400" cy="914400"/>
          </a:xfrm>
        </p:spPr>
        <p:txBody>
          <a:bodyPr/>
          <a:lstStyle/>
          <a:p>
            <a:r>
              <a:rPr lang="tr-TR" b="1" i="1" dirty="0" smtClean="0">
                <a:solidFill>
                  <a:srgbClr val="7030A0"/>
                </a:solidFill>
                <a:latin typeface="Times New Roman" pitchFamily="18" charset="0"/>
                <a:cs typeface="Times New Roman" pitchFamily="18" charset="0"/>
              </a:rPr>
              <a:t>TSUNAMİ NEDİR ?</a:t>
            </a:r>
            <a:endParaRPr lang="tr-TR" b="1" i="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928662" y="1785926"/>
            <a:ext cx="7772400" cy="4572000"/>
          </a:xfrm>
        </p:spPr>
        <p:txBody>
          <a:bodyPr>
            <a:normAutofit/>
          </a:bodyPr>
          <a:lstStyle/>
          <a:p>
            <a:pPr algn="just">
              <a:buNone/>
            </a:pPr>
            <a:r>
              <a:rPr lang="tr-TR" sz="2400" b="1" dirty="0" smtClean="0">
                <a:solidFill>
                  <a:schemeClr val="accent6">
                    <a:lumMod val="60000"/>
                    <a:lumOff val="40000"/>
                  </a:schemeClr>
                </a:solidFill>
                <a:latin typeface="Times New Roman" pitchFamily="18" charset="0"/>
                <a:cs typeface="Times New Roman" pitchFamily="18" charset="0"/>
              </a:rPr>
              <a:t>    </a:t>
            </a:r>
          </a:p>
          <a:p>
            <a:pPr algn="just">
              <a:buNone/>
            </a:pPr>
            <a:r>
              <a:rPr lang="tr-TR" sz="2400" b="1" dirty="0" smtClean="0">
                <a:solidFill>
                  <a:schemeClr val="accent6">
                    <a:lumMod val="60000"/>
                    <a:lumOff val="40000"/>
                  </a:schemeClr>
                </a:solidFill>
                <a:latin typeface="Times New Roman" pitchFamily="18" charset="0"/>
                <a:cs typeface="Times New Roman" pitchFamily="18" charset="0"/>
              </a:rPr>
              <a:t>     Japonca'da </a:t>
            </a:r>
            <a:r>
              <a:rPr lang="tr-TR" sz="2400" b="1" dirty="0" smtClean="0">
                <a:solidFill>
                  <a:srgbClr val="7030A0"/>
                </a:solidFill>
                <a:latin typeface="Times New Roman" pitchFamily="18" charset="0"/>
                <a:cs typeface="Times New Roman" pitchFamily="18" charset="0"/>
              </a:rPr>
              <a:t>"Liman Dalgası"</a:t>
            </a:r>
            <a:r>
              <a:rPr lang="tr-TR" sz="2400" b="1" dirty="0" smtClean="0">
                <a:solidFill>
                  <a:schemeClr val="accent6">
                    <a:lumMod val="60000"/>
                    <a:lumOff val="40000"/>
                  </a:schemeClr>
                </a:solidFill>
                <a:latin typeface="Times New Roman" pitchFamily="18" charset="0"/>
                <a:cs typeface="Times New Roman" pitchFamily="18" charset="0"/>
              </a:rPr>
              <a:t> anlamına gelen </a:t>
            </a:r>
            <a:r>
              <a:rPr lang="tr-TR" sz="2400" b="1" dirty="0" smtClean="0">
                <a:solidFill>
                  <a:srgbClr val="7030A0"/>
                </a:solidFill>
                <a:latin typeface="Times New Roman" pitchFamily="18" charset="0"/>
                <a:cs typeface="Times New Roman" pitchFamily="18" charset="0"/>
              </a:rPr>
              <a:t>"Tsunami"</a:t>
            </a:r>
            <a:r>
              <a:rPr lang="tr-TR" sz="2400" b="1" dirty="0" smtClean="0">
                <a:solidFill>
                  <a:schemeClr val="accent6">
                    <a:lumMod val="60000"/>
                    <a:lumOff val="40000"/>
                  </a:schemeClr>
                </a:solidFill>
                <a:latin typeface="Times New Roman" pitchFamily="18" charset="0"/>
                <a:cs typeface="Times New Roman" pitchFamily="18" charset="0"/>
              </a:rPr>
              <a:t> sözcüğü okyanus ya da denizlerin dibinde oluşan deprem, volkan patlaması ve bunlara bağlı çökmesi, zemin kaymaları gibi tektonik olaylar sonucu denize geçen enerji nedeniyle oluşan uzun salınımlı dev deniz dalgasına tsunami denir. </a:t>
            </a:r>
            <a:endParaRPr lang="tr-TR" sz="2400" b="1" dirty="0">
              <a:solidFill>
                <a:schemeClr val="accent6">
                  <a:lumMod val="60000"/>
                  <a:lumOff val="40000"/>
                </a:schemeClr>
              </a:solidFill>
              <a:latin typeface="Times New Roman" pitchFamily="18" charset="0"/>
              <a:cs typeface="Times New Roman" pitchFamily="18" charset="0"/>
            </a:endParaRPr>
          </a:p>
        </p:txBody>
      </p:sp>
    </p:spTree>
  </p:cSld>
  <p:clrMapOvr>
    <a:masterClrMapping/>
  </p:clrMapOvr>
  <p:transition>
    <p:randomBa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WIN 7\Desktop\tsunami-nedir-nasil-olusur.jpg"/>
          <p:cNvPicPr>
            <a:picLocks noGrp="1" noChangeAspect="1" noChangeArrowheads="1"/>
          </p:cNvPicPr>
          <p:nvPr>
            <p:ph idx="1"/>
          </p:nvPr>
        </p:nvPicPr>
        <p:blipFill>
          <a:blip r:embed="rId2"/>
          <a:srcRect/>
          <a:stretch>
            <a:fillRect/>
          </a:stretch>
        </p:blipFill>
        <p:spPr bwMode="auto">
          <a:xfrm>
            <a:off x="571472" y="642918"/>
            <a:ext cx="8363473" cy="5572164"/>
          </a:xfrm>
          <a:prstGeom prst="rect">
            <a:avLst/>
          </a:prstGeom>
          <a:ln>
            <a:noFill/>
          </a:ln>
          <a:effectLst>
            <a:softEdge rad="112500"/>
          </a:effectLst>
        </p:spPr>
      </p:pic>
    </p:spTree>
  </p:cSld>
  <p:clrMapOvr>
    <a:masterClrMapping/>
  </p:clrMapOvr>
  <p:transition>
    <p:randomBa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14414" y="500042"/>
            <a:ext cx="7772400" cy="914400"/>
          </a:xfrm>
        </p:spPr>
        <p:txBody>
          <a:bodyPr/>
          <a:lstStyle/>
          <a:p>
            <a:pPr algn="ctr"/>
            <a:r>
              <a:rPr lang="tr-TR" b="1" i="1" dirty="0" smtClean="0">
                <a:solidFill>
                  <a:srgbClr val="7030A0"/>
                </a:solidFill>
                <a:latin typeface="Times New Roman" pitchFamily="18" charset="0"/>
                <a:cs typeface="Times New Roman" pitchFamily="18" charset="0"/>
              </a:rPr>
              <a:t>TSUNAMİ’NİN ÖZELLİKLERİ NELERDİR ?</a:t>
            </a:r>
            <a:endParaRPr lang="tr-TR" b="1" i="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928662" y="1428736"/>
            <a:ext cx="7772400" cy="4429156"/>
          </a:xfrm>
        </p:spPr>
        <p:txBody>
          <a:bodyPr>
            <a:noAutofit/>
          </a:bodyPr>
          <a:lstStyle/>
          <a:p>
            <a:pPr>
              <a:buNone/>
            </a:pPr>
            <a:endParaRPr lang="tr-TR" sz="2400" dirty="0" smtClean="0"/>
          </a:p>
          <a:p>
            <a:pPr algn="just"/>
            <a:r>
              <a:rPr lang="tr-TR" sz="2400" b="1" dirty="0" smtClean="0">
                <a:solidFill>
                  <a:schemeClr val="accent6">
                    <a:lumMod val="60000"/>
                    <a:lumOff val="40000"/>
                  </a:schemeClr>
                </a:solidFill>
                <a:latin typeface="Times New Roman" pitchFamily="18" charset="0"/>
                <a:cs typeface="Times New Roman" pitchFamily="18" charset="0"/>
              </a:rPr>
              <a:t>Tsunamiler, derin denizlerde fazla hissedilmezken sığ kıyılarda yüksekliği 30 metreyi geçen dalgalara neden olmaktadır.</a:t>
            </a:r>
          </a:p>
          <a:p>
            <a:pPr algn="just"/>
            <a:endParaRPr lang="tr-TR" sz="2400" b="1" dirty="0" smtClean="0">
              <a:solidFill>
                <a:schemeClr val="accent6">
                  <a:lumMod val="60000"/>
                  <a:lumOff val="40000"/>
                </a:schemeClr>
              </a:solidFill>
              <a:latin typeface="Times New Roman" pitchFamily="18" charset="0"/>
              <a:cs typeface="Times New Roman" pitchFamily="18" charset="0"/>
            </a:endParaRPr>
          </a:p>
          <a:p>
            <a:pPr algn="just"/>
            <a:r>
              <a:rPr lang="tr-TR" sz="2400" b="1" dirty="0" smtClean="0">
                <a:solidFill>
                  <a:schemeClr val="accent6">
                    <a:lumMod val="60000"/>
                    <a:lumOff val="40000"/>
                  </a:schemeClr>
                </a:solidFill>
                <a:latin typeface="Times New Roman" pitchFamily="18" charset="0"/>
                <a:cs typeface="Times New Roman" pitchFamily="18" charset="0"/>
              </a:rPr>
              <a:t> Tsunami dalgalarının ilki ve sonuncusu genelde zayıftır. Aradaki dalgaların yıkıcı etkisi daha fazladır.</a:t>
            </a:r>
          </a:p>
          <a:p>
            <a:pPr algn="just"/>
            <a:endParaRPr lang="tr-TR" sz="2400" b="1" dirty="0" smtClean="0">
              <a:solidFill>
                <a:schemeClr val="accent6">
                  <a:lumMod val="60000"/>
                  <a:lumOff val="40000"/>
                </a:schemeClr>
              </a:solidFill>
              <a:latin typeface="Times New Roman" pitchFamily="18" charset="0"/>
              <a:cs typeface="Times New Roman" pitchFamily="18" charset="0"/>
            </a:endParaRPr>
          </a:p>
          <a:p>
            <a:pPr algn="just"/>
            <a:r>
              <a:rPr lang="tr-TR" sz="2400" b="1" dirty="0" smtClean="0">
                <a:solidFill>
                  <a:schemeClr val="accent6">
                    <a:lumMod val="60000"/>
                    <a:lumOff val="40000"/>
                  </a:schemeClr>
                </a:solidFill>
                <a:latin typeface="Times New Roman" pitchFamily="18" charset="0"/>
                <a:cs typeface="Times New Roman" pitchFamily="18" charset="0"/>
              </a:rPr>
              <a:t>Tsunami dalgalarının hızı diğer dalgalara göre çok fazladır. Bazen hızları saatte 900 km’yi geçmektedir.</a:t>
            </a:r>
          </a:p>
          <a:p>
            <a:endParaRPr lang="tr-TR" sz="2400" b="1" dirty="0" smtClean="0">
              <a:latin typeface="Times New Roman" pitchFamily="18" charset="0"/>
              <a:cs typeface="Times New Roman" pitchFamily="18" charset="0"/>
            </a:endParaRPr>
          </a:p>
          <a:p>
            <a:endParaRPr lang="tr-TR" sz="2400" b="1" dirty="0" smtClean="0">
              <a:latin typeface="Times New Roman" pitchFamily="18" charset="0"/>
              <a:cs typeface="Times New Roman" pitchFamily="18" charset="0"/>
            </a:endParaRPr>
          </a:p>
          <a:p>
            <a:endParaRPr lang="tr-TR" sz="2400" b="1" dirty="0" smtClean="0">
              <a:latin typeface="Times New Roman" pitchFamily="18" charset="0"/>
              <a:cs typeface="Times New Roman" pitchFamily="18" charset="0"/>
            </a:endParaRPr>
          </a:p>
          <a:p>
            <a:endParaRPr lang="tr-TR" sz="2400" b="1" dirty="0" smtClean="0">
              <a:latin typeface="Times New Roman" pitchFamily="18" charset="0"/>
              <a:cs typeface="Times New Roman" pitchFamily="18" charset="0"/>
            </a:endParaRPr>
          </a:p>
          <a:p>
            <a:endParaRPr lang="tr-TR" sz="2400" b="1" dirty="0" smtClean="0">
              <a:latin typeface="Times New Roman" pitchFamily="18" charset="0"/>
              <a:cs typeface="Times New Roman" pitchFamily="18" charset="0"/>
            </a:endParaRPr>
          </a:p>
          <a:p>
            <a:endParaRPr lang="tr-TR" sz="2400" b="1" dirty="0" smtClean="0">
              <a:latin typeface="Times New Roman" pitchFamily="18" charset="0"/>
              <a:cs typeface="Times New Roman" pitchFamily="18" charset="0"/>
            </a:endParaRPr>
          </a:p>
        </p:txBody>
      </p:sp>
    </p:spTree>
  </p:cSld>
  <p:clrMapOvr>
    <a:masterClrMapping/>
  </p:clrMapOvr>
  <p:transition>
    <p:randomBa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14400" y="785794"/>
            <a:ext cx="7772400" cy="5569766"/>
          </a:xfrm>
        </p:spPr>
        <p:txBody>
          <a:bodyPr>
            <a:normAutofit/>
          </a:bodyPr>
          <a:lstStyle/>
          <a:p>
            <a:pPr algn="just">
              <a:buNone/>
            </a:pPr>
            <a:endParaRPr lang="tr-TR" sz="2400" b="1" dirty="0" smtClean="0">
              <a:solidFill>
                <a:schemeClr val="accent6">
                  <a:lumMod val="60000"/>
                  <a:lumOff val="40000"/>
                </a:schemeClr>
              </a:solidFill>
              <a:latin typeface="Times New Roman" pitchFamily="18" charset="0"/>
              <a:cs typeface="Times New Roman" pitchFamily="18" charset="0"/>
            </a:endParaRPr>
          </a:p>
          <a:p>
            <a:pPr algn="just"/>
            <a:r>
              <a:rPr lang="tr-TR" sz="2400" b="1" dirty="0" smtClean="0">
                <a:solidFill>
                  <a:schemeClr val="accent6">
                    <a:lumMod val="60000"/>
                    <a:lumOff val="40000"/>
                  </a:schemeClr>
                </a:solidFill>
                <a:latin typeface="Times New Roman" pitchFamily="18" charset="0"/>
                <a:cs typeface="Times New Roman" pitchFamily="18" charset="0"/>
              </a:rPr>
              <a:t>Yeryüzünde tsunamilere en sık rastlanan yer Büyük Okyanus ve Hint Okyanusu kıyılarıdır. Atlas Okyanusu ve Akdeniz kıyıları da tsunami bakımından riskli bölgelerdir.</a:t>
            </a:r>
          </a:p>
          <a:p>
            <a:pPr algn="just"/>
            <a:endParaRPr lang="tr-TR" sz="2400" b="1" dirty="0" smtClean="0">
              <a:solidFill>
                <a:schemeClr val="accent6">
                  <a:lumMod val="60000"/>
                  <a:lumOff val="40000"/>
                </a:schemeClr>
              </a:solidFill>
              <a:latin typeface="Times New Roman" pitchFamily="18" charset="0"/>
              <a:cs typeface="Times New Roman" pitchFamily="18" charset="0"/>
            </a:endParaRPr>
          </a:p>
          <a:p>
            <a:pPr algn="just"/>
            <a:r>
              <a:rPr lang="tr-TR" sz="2400" b="1" dirty="0" smtClean="0">
                <a:solidFill>
                  <a:schemeClr val="accent6">
                    <a:lumMod val="60000"/>
                    <a:lumOff val="40000"/>
                  </a:schemeClr>
                </a:solidFill>
                <a:latin typeface="Times New Roman" pitchFamily="18" charset="0"/>
                <a:cs typeface="Times New Roman" pitchFamily="18" charset="0"/>
              </a:rPr>
              <a:t>Tsunami dalgası içinde canlıların hareket etmesi olanaksızdır. Bu tür dalgalar, kıyıdaki suyun karaya doğru ilerlemesine neden olur ve kıyının bir kısmı su altında kalır.</a:t>
            </a:r>
          </a:p>
          <a:p>
            <a:endParaRPr lang="tr-TR" sz="3200" dirty="0" smtClean="0"/>
          </a:p>
          <a:p>
            <a:endParaRPr lang="tr-TR" dirty="0"/>
          </a:p>
        </p:txBody>
      </p:sp>
    </p:spTree>
  </p:cSld>
  <p:clrMapOvr>
    <a:masterClrMapping/>
  </p:clrMapOvr>
  <p:transition>
    <p:randomBa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098" name="Picture 2" descr="C:\Users\WIN 7\Desktop\indir.jpg"/>
          <p:cNvPicPr>
            <a:picLocks noGrp="1" noChangeAspect="1" noChangeArrowheads="1"/>
          </p:cNvPicPr>
          <p:nvPr>
            <p:ph idx="1"/>
          </p:nvPr>
        </p:nvPicPr>
        <p:blipFill>
          <a:blip r:embed="rId2"/>
          <a:srcRect/>
          <a:stretch>
            <a:fillRect/>
          </a:stretch>
        </p:blipFill>
        <p:spPr bwMode="auto">
          <a:xfrm>
            <a:off x="785786" y="357166"/>
            <a:ext cx="7953431" cy="6157495"/>
          </a:xfrm>
          <a:prstGeom prst="rect">
            <a:avLst/>
          </a:prstGeom>
          <a:ln>
            <a:noFill/>
          </a:ln>
          <a:effectLst>
            <a:softEdge rad="112500"/>
          </a:effectLst>
        </p:spPr>
      </p:pic>
    </p:spTree>
  </p:cSld>
  <p:clrMapOvr>
    <a:masterClrMapping/>
  </p:clrMapOvr>
  <p:transition>
    <p:randomBa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85852" y="512064"/>
            <a:ext cx="7400948" cy="914400"/>
          </a:xfrm>
        </p:spPr>
        <p:txBody>
          <a:bodyPr/>
          <a:lstStyle/>
          <a:p>
            <a:r>
              <a:rPr lang="tr-TR" b="1" i="1" dirty="0" smtClean="0">
                <a:solidFill>
                  <a:srgbClr val="7030A0"/>
                </a:solidFill>
                <a:latin typeface="Times New Roman" pitchFamily="18" charset="0"/>
                <a:cs typeface="Times New Roman" pitchFamily="18" charset="0"/>
              </a:rPr>
              <a:t>NEDENLERİ NELERDİR ?</a:t>
            </a:r>
            <a:endParaRPr lang="tr-TR" b="1" i="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sz="2400" b="1" dirty="0" smtClean="0">
                <a:solidFill>
                  <a:schemeClr val="accent6">
                    <a:lumMod val="60000"/>
                    <a:lumOff val="40000"/>
                  </a:schemeClr>
                </a:solidFill>
                <a:latin typeface="Times New Roman" pitchFamily="18" charset="0"/>
                <a:cs typeface="Times New Roman" pitchFamily="18" charset="0"/>
              </a:rPr>
              <a:t>Deniz altında meydana gelen depremlerde fay hattı boyunca gerçekleşen çökmeler, tsunaminin başlıca nedenidir. Diğer bir deyimle normal ya da ters fay sonucu, deniz tabanında gerçekleşen düşey yöndeki hareketler bu tür dalgalara neden olmaktadır.</a:t>
            </a:r>
          </a:p>
          <a:p>
            <a:pPr algn="just"/>
            <a:r>
              <a:rPr lang="tr-TR" sz="2400" b="1" dirty="0" smtClean="0">
                <a:solidFill>
                  <a:schemeClr val="accent6">
                    <a:lumMod val="60000"/>
                    <a:lumOff val="40000"/>
                  </a:schemeClr>
                </a:solidFill>
                <a:latin typeface="Times New Roman" pitchFamily="18" charset="0"/>
                <a:cs typeface="Times New Roman" pitchFamily="18" charset="0"/>
              </a:rPr>
              <a:t>Deniz altındaki volkanik patlamalar sonucu, su kütlesine bir basınç uygulandığından su kütlesi yukarı doğru itilir. Bu hareket deniz seviyesinin değişmesine ve büyük dalgaların oluşmasına neden olur.</a:t>
            </a:r>
          </a:p>
          <a:p>
            <a:endParaRPr lang="tr-TR" dirty="0"/>
          </a:p>
        </p:txBody>
      </p:sp>
    </p:spTree>
  </p:cSld>
  <p:clrMapOvr>
    <a:masterClrMapping/>
  </p:clrMapOvr>
  <p:transition>
    <p:randomBa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00100" y="428604"/>
            <a:ext cx="7772400" cy="714380"/>
          </a:xfrm>
        </p:spPr>
        <p:txBody>
          <a:bodyPr/>
          <a:lstStyle/>
          <a:p>
            <a:r>
              <a:rPr lang="tr-TR" b="1" i="1" dirty="0" smtClean="0">
                <a:solidFill>
                  <a:srgbClr val="7030A0"/>
                </a:solidFill>
                <a:latin typeface="Times New Roman" pitchFamily="18" charset="0"/>
                <a:cs typeface="Times New Roman" pitchFamily="18" charset="0"/>
              </a:rPr>
              <a:t>NASIL OLUŞUR ?</a:t>
            </a:r>
            <a:endParaRPr lang="tr-TR" b="1" i="1" dirty="0">
              <a:solidFill>
                <a:srgbClr val="7030A0"/>
              </a:solidFill>
              <a:latin typeface="Times New Roman" pitchFamily="18" charset="0"/>
              <a:cs typeface="Times New Roman" pitchFamily="18" charset="0"/>
            </a:endParaRPr>
          </a:p>
        </p:txBody>
      </p:sp>
      <p:sp>
        <p:nvSpPr>
          <p:cNvPr id="3" name="2 İçerik Yer Tutucusu"/>
          <p:cNvSpPr>
            <a:spLocks noGrp="1"/>
          </p:cNvSpPr>
          <p:nvPr>
            <p:ph idx="1"/>
          </p:nvPr>
        </p:nvSpPr>
        <p:spPr>
          <a:xfrm>
            <a:off x="914400" y="1357298"/>
            <a:ext cx="7772400" cy="4998262"/>
          </a:xfrm>
        </p:spPr>
        <p:txBody>
          <a:bodyPr>
            <a:normAutofit/>
          </a:bodyPr>
          <a:lstStyle/>
          <a:p>
            <a:pPr algn="just">
              <a:buNone/>
            </a:pPr>
            <a:r>
              <a:rPr lang="tr-TR" b="1" dirty="0" smtClean="0">
                <a:solidFill>
                  <a:srgbClr val="7030A0"/>
                </a:solidFill>
                <a:latin typeface="Times New Roman" pitchFamily="18" charset="0"/>
                <a:cs typeface="Times New Roman" pitchFamily="18" charset="0"/>
              </a:rPr>
              <a:t>   1.OLUŞUM  EVRESİ</a:t>
            </a:r>
          </a:p>
          <a:p>
            <a:pPr algn="just">
              <a:buNone/>
            </a:pPr>
            <a:r>
              <a:rPr lang="tr-TR" sz="2400" b="1" dirty="0" smtClean="0">
                <a:solidFill>
                  <a:schemeClr val="accent6">
                    <a:lumMod val="60000"/>
                    <a:lumOff val="40000"/>
                  </a:schemeClr>
                </a:solidFill>
                <a:latin typeface="Times New Roman" pitchFamily="18" charset="0"/>
                <a:cs typeface="Times New Roman" pitchFamily="18" charset="0"/>
              </a:rPr>
              <a:t>  Okyanus tabanındaki yer kabuğu kırılarak deprem oluşur. Bunun sonucunda okyanus ya da deniz suyunun dengesi bozulur ve su kütlesi karıştırılır.</a:t>
            </a:r>
            <a:br>
              <a:rPr lang="tr-TR" sz="2400" b="1" dirty="0" smtClean="0">
                <a:solidFill>
                  <a:schemeClr val="accent6">
                    <a:lumMod val="60000"/>
                    <a:lumOff val="40000"/>
                  </a:schemeClr>
                </a:solidFill>
                <a:latin typeface="Times New Roman" pitchFamily="18" charset="0"/>
                <a:cs typeface="Times New Roman" pitchFamily="18" charset="0"/>
              </a:rPr>
            </a:br>
            <a:r>
              <a:rPr lang="tr-TR" dirty="0" smtClean="0"/>
              <a:t/>
            </a:r>
            <a:br>
              <a:rPr lang="tr-TR" dirty="0" smtClean="0"/>
            </a:br>
            <a:endParaRPr lang="tr-TR" dirty="0"/>
          </a:p>
        </p:txBody>
      </p:sp>
      <p:pic>
        <p:nvPicPr>
          <p:cNvPr id="4" name="Picture 2" descr="C:\Users\WIN 7\Desktop\tsunami.gif"/>
          <p:cNvPicPr>
            <a:picLocks noChangeAspect="1" noChangeArrowheads="1"/>
          </p:cNvPicPr>
          <p:nvPr/>
        </p:nvPicPr>
        <p:blipFill>
          <a:blip r:embed="rId2"/>
          <a:stretch>
            <a:fillRect/>
          </a:stretch>
        </p:blipFill>
        <p:spPr bwMode="auto">
          <a:xfrm>
            <a:off x="1142976" y="3643314"/>
            <a:ext cx="7715304" cy="2432615"/>
          </a:xfrm>
          <a:prstGeom prst="rect">
            <a:avLst/>
          </a:prstGeom>
          <a:ln>
            <a:noFill/>
          </a:ln>
          <a:effectLst>
            <a:softEdge rad="112500"/>
          </a:effectLst>
        </p:spPr>
      </p:pic>
    </p:spTree>
  </p:cSld>
  <p:clrMapOvr>
    <a:masterClrMapping/>
  </p:clrMapOvr>
  <p:transition>
    <p:randomBa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642918"/>
            <a:ext cx="7772400" cy="914400"/>
          </a:xfrm>
        </p:spPr>
        <p:txBody>
          <a:bodyPr/>
          <a:lstStyle/>
          <a:p>
            <a:r>
              <a:rPr lang="tr-TR" b="1" i="1" dirty="0" smtClean="0">
                <a:solidFill>
                  <a:srgbClr val="7030A0"/>
                </a:solidFill>
                <a:latin typeface="Times New Roman" pitchFamily="18" charset="0"/>
                <a:cs typeface="Times New Roman" pitchFamily="18" charset="0"/>
              </a:rPr>
              <a:t>   2. YAYILMA EVRESİ</a:t>
            </a:r>
            <a:endParaRPr lang="tr-TR" b="1" i="1" dirty="0">
              <a:solidFill>
                <a:srgbClr val="7030A0"/>
              </a:solidFill>
              <a:latin typeface="Times New Roman" pitchFamily="18" charset="0"/>
              <a:cs typeface="Times New Roman" pitchFamily="18" charset="0"/>
            </a:endParaRPr>
          </a:p>
        </p:txBody>
      </p:sp>
      <p:sp>
        <p:nvSpPr>
          <p:cNvPr id="5" name="4 İçerik Yer Tutucusu"/>
          <p:cNvSpPr>
            <a:spLocks noGrp="1"/>
          </p:cNvSpPr>
          <p:nvPr>
            <p:ph idx="1"/>
          </p:nvPr>
        </p:nvSpPr>
        <p:spPr>
          <a:xfrm>
            <a:off x="1214414" y="1643050"/>
            <a:ext cx="7472386" cy="4712510"/>
          </a:xfrm>
        </p:spPr>
        <p:txBody>
          <a:bodyPr>
            <a:normAutofit/>
          </a:bodyPr>
          <a:lstStyle/>
          <a:p>
            <a:pPr marL="582930" indent="-514350" algn="just">
              <a:buNone/>
            </a:pPr>
            <a:r>
              <a:rPr lang="tr-TR" sz="2400" b="1" dirty="0" smtClean="0">
                <a:solidFill>
                  <a:schemeClr val="accent6">
                    <a:lumMod val="60000"/>
                    <a:lumOff val="40000"/>
                  </a:schemeClr>
                </a:solidFill>
                <a:latin typeface="Times New Roman" pitchFamily="18" charset="0"/>
                <a:ea typeface="Times New Roman"/>
                <a:cs typeface="Times New Roman" pitchFamily="18" charset="0"/>
              </a:rPr>
              <a:t>  Oluşan  dalgalar açık denizlerden kıyılara doğru hızla yayılır.</a:t>
            </a:r>
          </a:p>
          <a:p>
            <a:pPr marL="582930" indent="-514350" algn="just">
              <a:buNone/>
            </a:pPr>
            <a:endParaRPr lang="tr-TR" sz="2400" dirty="0">
              <a:solidFill>
                <a:schemeClr val="accent6">
                  <a:lumMod val="60000"/>
                  <a:lumOff val="40000"/>
                </a:schemeClr>
              </a:solidFill>
              <a:latin typeface="Times New Roman" pitchFamily="18" charset="0"/>
              <a:cs typeface="Times New Roman" pitchFamily="18" charset="0"/>
            </a:endParaRPr>
          </a:p>
        </p:txBody>
      </p:sp>
      <p:pic>
        <p:nvPicPr>
          <p:cNvPr id="2051" name="Picture 3" descr="C:\Users\WIN 7\Desktop\tsunami.jpg"/>
          <p:cNvPicPr>
            <a:picLocks noChangeAspect="1" noChangeArrowheads="1"/>
          </p:cNvPicPr>
          <p:nvPr/>
        </p:nvPicPr>
        <p:blipFill>
          <a:blip r:embed="rId2"/>
          <a:srcRect/>
          <a:stretch>
            <a:fillRect/>
          </a:stretch>
        </p:blipFill>
        <p:spPr bwMode="auto">
          <a:xfrm>
            <a:off x="1500166" y="3071810"/>
            <a:ext cx="7143800" cy="2786082"/>
          </a:xfrm>
          <a:prstGeom prst="rect">
            <a:avLst/>
          </a:prstGeom>
          <a:ln>
            <a:noFill/>
          </a:ln>
          <a:effectLst>
            <a:softEdge rad="112500"/>
          </a:effectLst>
        </p:spPr>
      </p:pic>
    </p:spTree>
  </p:cSld>
  <p:clrMapOvr>
    <a:masterClrMapping/>
  </p:clrMapOvr>
  <p:transition>
    <p:randomBa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Güven">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134</TotalTime>
  <Words>405</Words>
  <Application>Microsoft Office PowerPoint</Application>
  <PresentationFormat>On-screen Show (4:3)</PresentationFormat>
  <Paragraphs>61</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Consolas</vt:lpstr>
      <vt:lpstr>Corbel</vt:lpstr>
      <vt:lpstr>Times New Roman</vt:lpstr>
      <vt:lpstr>Wingdings</vt:lpstr>
      <vt:lpstr>Wingdings 2</vt:lpstr>
      <vt:lpstr>Wingdings 3</vt:lpstr>
      <vt:lpstr>Metro</vt:lpstr>
      <vt:lpstr>TSUNAMİ</vt:lpstr>
      <vt:lpstr>TSUNAMİ NEDİR ?</vt:lpstr>
      <vt:lpstr>PowerPoint Presentation</vt:lpstr>
      <vt:lpstr>TSUNAMİ’NİN ÖZELLİKLERİ NELERDİR ?</vt:lpstr>
      <vt:lpstr>PowerPoint Presentation</vt:lpstr>
      <vt:lpstr>PowerPoint Presentation</vt:lpstr>
      <vt:lpstr>NEDENLERİ NELERDİR ?</vt:lpstr>
      <vt:lpstr>NASIL OLUŞUR ?</vt:lpstr>
      <vt:lpstr>   2. YAYILMA EVRESİ</vt:lpstr>
      <vt:lpstr>   3. SEL – TUFAN EVRESİ  </vt:lpstr>
      <vt:lpstr>NASIL KORUNMALIYIZ ?</vt:lpstr>
      <vt:lpstr>PowerPoint Presentation</vt:lpstr>
      <vt:lpstr>PowerPoint Presentation</vt:lpstr>
      <vt:lpstr>TARİHTE YAŞANAN EN BÜYÜK TSUNAMİLER</vt:lpstr>
      <vt:lpstr>PowerPoint Presentation</vt:lpstr>
      <vt:lpstr>PowerPoint Presentation</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TSUNAMİ</dc:title>
  <dc:creator>WIN 7</dc:creator>
  <cp:lastModifiedBy>a b</cp:lastModifiedBy>
  <cp:revision>17</cp:revision>
  <dcterms:created xsi:type="dcterms:W3CDTF">2018-03-08T13:47:21Z</dcterms:created>
  <dcterms:modified xsi:type="dcterms:W3CDTF">2020-03-01T16:34:25Z</dcterms:modified>
</cp:coreProperties>
</file>