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2" r:id="rId4"/>
    <p:sldId id="1091" r:id="rId5"/>
    <p:sldId id="1093" r:id="rId6"/>
    <p:sldId id="1094" r:id="rId7"/>
    <p:sldId id="1096" r:id="rId8"/>
    <p:sldId id="1099" r:id="rId9"/>
    <p:sldId id="1098" r:id="rId10"/>
    <p:sldId id="1100" r:id="rId11"/>
    <p:sldId id="1101" r:id="rId12"/>
    <p:sldId id="1102" r:id="rId13"/>
    <p:sldId id="1103" r:id="rId14"/>
    <p:sldId id="1104" r:id="rId15"/>
    <p:sldId id="1097"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79" d="100"/>
          <a:sy n="79" d="100"/>
        </p:scale>
        <p:origin x="11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4/9/2020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4/9/2020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4/9/2020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4/9/2020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4/9/2020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4/9/2020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4/9/2020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Yerel Yönetimler (3-0) </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Veysel Tiryaki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Vesayet</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İdari vesayet denetimi kanunla sınırları çizilmiş olan sınırlı bir denetleme yetkisidir.</a:t>
            </a:r>
          </a:p>
          <a:p>
            <a:pPr algn="just"/>
            <a:r>
              <a:rPr lang="tr-TR" dirty="0" smtClean="0">
                <a:latin typeface="Arial" panose="020B0604020202020204" pitchFamily="34" charset="0"/>
                <a:cs typeface="Arial" panose="020B0604020202020204" pitchFamily="34" charset="0"/>
              </a:rPr>
              <a:t>İdari vesayet iki ayrı tüzel kişilik arasında gelişir.</a:t>
            </a:r>
          </a:p>
          <a:p>
            <a:pPr algn="just"/>
            <a:r>
              <a:rPr lang="tr-TR" dirty="0" smtClean="0">
                <a:latin typeface="Arial" panose="020B0604020202020204" pitchFamily="34" charset="0"/>
                <a:cs typeface="Arial" panose="020B0604020202020204" pitchFamily="34" charset="0"/>
              </a:rPr>
              <a:t>İdari vesayet yetkisi idari makamlara tanınmıştır.</a:t>
            </a:r>
          </a:p>
          <a:p>
            <a:pPr algn="just"/>
            <a:r>
              <a:rPr lang="tr-TR" dirty="0" smtClean="0">
                <a:latin typeface="Arial" panose="020B0604020202020204" pitchFamily="34" charset="0"/>
                <a:cs typeface="Arial" panose="020B0604020202020204" pitchFamily="34" charset="0"/>
              </a:rPr>
              <a:t>İdari vesayet denetiminde hiyerarşik bir denetim olmadığından emir ve talimat verme yetkisi yoktur.</a:t>
            </a:r>
          </a:p>
          <a:p>
            <a:pPr algn="just"/>
            <a:r>
              <a:rPr lang="tr-TR" dirty="0" smtClean="0">
                <a:latin typeface="Arial" panose="020B0604020202020204" pitchFamily="34" charset="0"/>
                <a:cs typeface="Arial" panose="020B0604020202020204" pitchFamily="34" charset="0"/>
              </a:rPr>
              <a:t>Hiyerarşik denetimde işlemi kaldırmak, değiştirmek, iptal etmek gibi yetkiler kullanılabilirken idari vesayet denetiminde onama, değiştirerek onama ve uygulamasını erteleme gibi yetkiler mümkündür (Çolak, 2004).</a:t>
            </a:r>
          </a:p>
          <a:p>
            <a:pPr algn="just"/>
            <a:r>
              <a:rPr lang="tr-TR" dirty="0" smtClean="0">
                <a:latin typeface="Arial" panose="020B0604020202020204" pitchFamily="34" charset="0"/>
                <a:cs typeface="Arial" panose="020B0604020202020204" pitchFamily="34" charset="0"/>
              </a:rPr>
              <a:t>İdari vesayet denetimi dayanağını Anayasa’nın 123. maddesinde belirtilen idarenin bütünlüğü ilkesinden almaktadır.</a:t>
            </a:r>
          </a:p>
          <a:p>
            <a:pPr marL="0" indent="0" algn="just">
              <a:buNone/>
            </a:pPr>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76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Vesayet</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b="1" dirty="0" smtClean="0">
                <a:latin typeface="Arial" panose="020B0604020202020204" pitchFamily="34" charset="0"/>
                <a:cs typeface="Arial" panose="020B0604020202020204" pitchFamily="34" charset="0"/>
              </a:rPr>
              <a:t>İşlemler Üzerinde İdari Vesayet </a:t>
            </a:r>
            <a:r>
              <a:rPr lang="tr-TR" b="1" dirty="0" err="1" smtClean="0">
                <a:latin typeface="Arial" panose="020B0604020202020204" pitchFamily="34" charset="0"/>
                <a:cs typeface="Arial" panose="020B0604020202020204" pitchFamily="34" charset="0"/>
              </a:rPr>
              <a:t>Denetimi’nin</a:t>
            </a:r>
            <a:r>
              <a:rPr lang="tr-TR" b="1" dirty="0" smtClean="0">
                <a:latin typeface="Arial" panose="020B0604020202020204" pitchFamily="34" charset="0"/>
                <a:cs typeface="Arial" panose="020B0604020202020204" pitchFamily="34" charset="0"/>
              </a:rPr>
              <a:t> Türleri (Selçuk 2014) </a:t>
            </a:r>
          </a:p>
          <a:p>
            <a:pPr lvl="1" algn="just"/>
            <a:r>
              <a:rPr lang="tr-TR" sz="1800" dirty="0" smtClean="0">
                <a:latin typeface="Arial" panose="020B0604020202020204" pitchFamily="34" charset="0"/>
                <a:cs typeface="Arial" panose="020B0604020202020204" pitchFamily="34" charset="0"/>
              </a:rPr>
              <a:t>Onama Yetkisi</a:t>
            </a:r>
          </a:p>
          <a:p>
            <a:pPr lvl="1" algn="just"/>
            <a:r>
              <a:rPr lang="tr-TR" sz="1800" dirty="0" smtClean="0">
                <a:latin typeface="Arial" panose="020B0604020202020204" pitchFamily="34" charset="0"/>
                <a:cs typeface="Arial" panose="020B0604020202020204" pitchFamily="34" charset="0"/>
              </a:rPr>
              <a:t>Önceden İzin Yetkisi</a:t>
            </a:r>
          </a:p>
          <a:p>
            <a:pPr lvl="1" algn="just"/>
            <a:r>
              <a:rPr lang="tr-TR" sz="1800" dirty="0" smtClean="0">
                <a:latin typeface="Arial" panose="020B0604020202020204" pitchFamily="34" charset="0"/>
                <a:cs typeface="Arial" panose="020B0604020202020204" pitchFamily="34" charset="0"/>
              </a:rPr>
              <a:t>Yerine Geçme Yetkisi</a:t>
            </a:r>
          </a:p>
          <a:p>
            <a:pPr lvl="1" algn="just"/>
            <a:r>
              <a:rPr lang="tr-TR" sz="1800" dirty="0" smtClean="0">
                <a:latin typeface="Arial" panose="020B0604020202020204" pitchFamily="34" charset="0"/>
                <a:cs typeface="Arial" panose="020B0604020202020204" pitchFamily="34" charset="0"/>
              </a:rPr>
              <a:t>İptal Etme Yetkisi</a:t>
            </a:r>
          </a:p>
          <a:p>
            <a:pPr lvl="1" algn="just"/>
            <a:r>
              <a:rPr lang="tr-TR" sz="1800" dirty="0" smtClean="0">
                <a:latin typeface="Arial" panose="020B0604020202020204" pitchFamily="34" charset="0"/>
                <a:cs typeface="Arial" panose="020B0604020202020204" pitchFamily="34" charset="0"/>
              </a:rPr>
              <a:t>Erteleme Yetkisi</a:t>
            </a:r>
          </a:p>
          <a:p>
            <a:pPr lvl="1" algn="just"/>
            <a:r>
              <a:rPr lang="tr-TR" sz="1800" dirty="0" smtClean="0">
                <a:latin typeface="Arial" panose="020B0604020202020204" pitchFamily="34" charset="0"/>
                <a:cs typeface="Arial" panose="020B0604020202020204" pitchFamily="34" charset="0"/>
              </a:rPr>
              <a:t>Kararın Yeniden Görüşülmesini İsteme Yetkisi</a:t>
            </a:r>
          </a:p>
          <a:p>
            <a:pPr lvl="1" algn="just"/>
            <a:r>
              <a:rPr lang="tr-TR" sz="1800" dirty="0" smtClean="0">
                <a:latin typeface="Arial" panose="020B0604020202020204" pitchFamily="34" charset="0"/>
                <a:cs typeface="Arial" panose="020B0604020202020204" pitchFamily="34" charset="0"/>
              </a:rPr>
              <a:t>Yargıya Başvurma Yetkisi</a:t>
            </a:r>
            <a:endParaRPr lang="tr-T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5531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Vesayet</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i-FI" b="1" dirty="0">
                <a:latin typeface="Arial" panose="020B0604020202020204" pitchFamily="34" charset="0"/>
                <a:cs typeface="Arial" panose="020B0604020202020204" pitchFamily="34" charset="0"/>
              </a:rPr>
              <a:t>İdari Vesayet Yetkisini Kullanmaya Yetkili </a:t>
            </a:r>
            <a:r>
              <a:rPr lang="fi-FI" b="1" dirty="0" smtClean="0">
                <a:latin typeface="Arial" panose="020B0604020202020204" pitchFamily="34" charset="0"/>
                <a:cs typeface="Arial" panose="020B0604020202020204" pitchFamily="34" charset="0"/>
              </a:rPr>
              <a:t>Kurumlar</a:t>
            </a:r>
            <a:r>
              <a:rPr lang="tr-TR" b="1" dirty="0" smtClean="0">
                <a:latin typeface="Arial" panose="020B0604020202020204" pitchFamily="34" charset="0"/>
                <a:cs typeface="Arial" panose="020B0604020202020204" pitchFamily="34" charset="0"/>
              </a:rPr>
              <a:t> (Önen ve Eken, 2016)</a:t>
            </a:r>
            <a:endParaRPr lang="fi-FI" b="1" dirty="0">
              <a:latin typeface="Arial" panose="020B0604020202020204" pitchFamily="34" charset="0"/>
              <a:cs typeface="Arial" panose="020B0604020202020204" pitchFamily="34" charset="0"/>
            </a:endParaRPr>
          </a:p>
          <a:p>
            <a:pPr lvl="1" algn="just"/>
            <a:r>
              <a:rPr lang="tr-TR" sz="1800" dirty="0" smtClean="0">
                <a:latin typeface="Arial" panose="020B0604020202020204" pitchFamily="34" charset="0"/>
                <a:cs typeface="Arial" panose="020B0604020202020204" pitchFamily="34" charset="0"/>
              </a:rPr>
              <a:t>İçişleri Bakanlığı</a:t>
            </a:r>
          </a:p>
          <a:p>
            <a:pPr lvl="2" algn="just"/>
            <a:r>
              <a:rPr lang="tr-TR" sz="1400" dirty="0" smtClean="0">
                <a:latin typeface="Arial" panose="020B0604020202020204" pitchFamily="34" charset="0"/>
                <a:cs typeface="Arial" panose="020B0604020202020204" pitchFamily="34" charset="0"/>
              </a:rPr>
              <a:t>Mahalli İdareler Genel Müdürlüğü</a:t>
            </a:r>
          </a:p>
          <a:p>
            <a:pPr lvl="2" algn="just"/>
            <a:r>
              <a:rPr lang="tr-TR" sz="1400" dirty="0" smtClean="0">
                <a:latin typeface="Arial" panose="020B0604020202020204" pitchFamily="34" charset="0"/>
                <a:cs typeface="Arial" panose="020B0604020202020204" pitchFamily="34" charset="0"/>
              </a:rPr>
              <a:t>Mülkiye Müfettişleri</a:t>
            </a:r>
          </a:p>
          <a:p>
            <a:pPr lvl="1" algn="just"/>
            <a:r>
              <a:rPr lang="tr-TR" sz="1800" dirty="0" smtClean="0">
                <a:latin typeface="Arial" panose="020B0604020202020204" pitchFamily="34" charset="0"/>
                <a:cs typeface="Arial" panose="020B0604020202020204" pitchFamily="34" charset="0"/>
              </a:rPr>
              <a:t>Valiler</a:t>
            </a:r>
          </a:p>
          <a:p>
            <a:pPr lvl="1" algn="just"/>
            <a:r>
              <a:rPr lang="tr-TR" sz="1800" dirty="0" smtClean="0">
                <a:latin typeface="Arial" panose="020B0604020202020204" pitchFamily="34" charset="0"/>
                <a:cs typeface="Arial" panose="020B0604020202020204" pitchFamily="34" charset="0"/>
              </a:rPr>
              <a:t>İdare Mahkemeleri ve Danıştay (Hukuki Denetim)</a:t>
            </a:r>
          </a:p>
          <a:p>
            <a:pPr lvl="1" algn="just"/>
            <a:r>
              <a:rPr lang="tr-TR" sz="1800" dirty="0" smtClean="0">
                <a:latin typeface="Arial" panose="020B0604020202020204" pitchFamily="34" charset="0"/>
                <a:cs typeface="Arial" panose="020B0604020202020204" pitchFamily="34" charset="0"/>
              </a:rPr>
              <a:t>Sayıştay (Mali Denetim)</a:t>
            </a:r>
            <a:endParaRPr lang="tr-T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9127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3080" y="613947"/>
            <a:ext cx="7587335"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txBox="1">
            <a:spLocks/>
          </p:cNvSpPr>
          <p:nvPr/>
        </p:nvSpPr>
        <p:spPr>
          <a:xfrm>
            <a:off x="313080" y="1355271"/>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tr-TR" sz="1600" dirty="0" smtClean="0"/>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dirty="0">
              <a:latin typeface="Arial" panose="020B0604020202020204" pitchFamily="34" charset="0"/>
              <a:cs typeface="Arial" panose="020B0604020202020204" pitchFamily="34" charset="0"/>
            </a:endParaRPr>
          </a:p>
        </p:txBody>
      </p:sp>
      <p:sp>
        <p:nvSpPr>
          <p:cNvPr id="7" name="Dikdörtgen 6"/>
          <p:cNvSpPr/>
          <p:nvPr/>
        </p:nvSpPr>
        <p:spPr>
          <a:xfrm>
            <a:off x="548640" y="1355271"/>
            <a:ext cx="7790688" cy="4801314"/>
          </a:xfrm>
          <a:prstGeom prst="rect">
            <a:avLst/>
          </a:prstGeom>
        </p:spPr>
        <p:txBody>
          <a:bodyPr wrap="square">
            <a:spAutoFit/>
          </a:bodyPr>
          <a:lstStyle/>
          <a:p>
            <a:pPr marL="536575" indent="-536575" algn="just"/>
            <a:r>
              <a:rPr lang="tr-TR" dirty="0" smtClean="0">
                <a:latin typeface="Arial" panose="020B0604020202020204" pitchFamily="34" charset="0"/>
                <a:cs typeface="Arial" panose="020B0604020202020204" pitchFamily="34" charset="0"/>
              </a:rPr>
              <a:t>Çetin, </a:t>
            </a:r>
            <a:r>
              <a:rPr lang="tr-TR" dirty="0">
                <a:latin typeface="Arial" panose="020B0604020202020204" pitchFamily="34" charset="0"/>
                <a:cs typeface="Arial" panose="020B0604020202020204" pitchFamily="34" charset="0"/>
              </a:rPr>
              <a:t>B. (2018). Türk Hukuk Düzeninde Yetki Genişliği İlkesi. Uluslararası Yönetim Akademisi Dergisi, 1(2), 94-112</a:t>
            </a:r>
            <a:r>
              <a:rPr lang="tr-TR" dirty="0" smtClean="0">
                <a:latin typeface="Arial" panose="020B0604020202020204" pitchFamily="34" charset="0"/>
                <a:cs typeface="Arial" panose="020B0604020202020204" pitchFamily="34" charset="0"/>
              </a:rPr>
              <a:t>.</a:t>
            </a:r>
          </a:p>
          <a:p>
            <a:pPr marL="536575" indent="-536575" algn="just"/>
            <a:r>
              <a:rPr lang="tr-TR" dirty="0" smtClean="0">
                <a:latin typeface="Arial" panose="020B0604020202020204" pitchFamily="34" charset="0"/>
                <a:cs typeface="Arial" panose="020B0604020202020204" pitchFamily="34" charset="0"/>
              </a:rPr>
              <a:t>Çolak, </a:t>
            </a:r>
            <a:r>
              <a:rPr lang="tr-TR" dirty="0">
                <a:latin typeface="Arial" panose="020B0604020202020204" pitchFamily="34" charset="0"/>
                <a:cs typeface="Arial" panose="020B0604020202020204" pitchFamily="34" charset="0"/>
              </a:rPr>
              <a:t>H. (2004). </a:t>
            </a:r>
            <a:r>
              <a:rPr lang="tr-TR" dirty="0" smtClean="0">
                <a:latin typeface="Arial" panose="020B0604020202020204" pitchFamily="34" charset="0"/>
                <a:cs typeface="Arial" panose="020B0604020202020204" pitchFamily="34" charset="0"/>
              </a:rPr>
              <a:t>Yerel Yönetimlerde İdari Vesayet Denetimi Ve Yerel Yönetimlerin Özerkliği (Yüksek Lisans Tezi). Ankara Üniversitesi.</a:t>
            </a:r>
            <a:endParaRPr lang="tr-TR" dirty="0">
              <a:latin typeface="Arial" panose="020B0604020202020204" pitchFamily="34" charset="0"/>
              <a:cs typeface="Arial" panose="020B0604020202020204" pitchFamily="34" charset="0"/>
            </a:endParaRPr>
          </a:p>
          <a:p>
            <a:pPr marL="536575" indent="-536575" algn="just"/>
            <a:r>
              <a:rPr lang="tr-TR" dirty="0" smtClean="0">
                <a:latin typeface="Arial" panose="020B0604020202020204" pitchFamily="34" charset="0"/>
                <a:cs typeface="Arial" panose="020B0604020202020204" pitchFamily="34" charset="0"/>
              </a:rPr>
              <a:t>Dönmez</a:t>
            </a:r>
            <a:r>
              <a:rPr lang="tr-TR" dirty="0">
                <a:latin typeface="Arial" panose="020B0604020202020204" pitchFamily="34" charset="0"/>
                <a:cs typeface="Arial" panose="020B0604020202020204" pitchFamily="34" charset="0"/>
              </a:rPr>
              <a:t>, C. (2012). İDARÎ VESAYET YETKİSİ VE KULLANILMASI. Selçuk Üniversitesi Sosyal ve Teknik Araştırmalar Dergisi, 1(3), 1-18</a:t>
            </a:r>
            <a:r>
              <a:rPr lang="tr-TR" dirty="0" smtClean="0">
                <a:latin typeface="Arial" panose="020B0604020202020204" pitchFamily="34" charset="0"/>
                <a:cs typeface="Arial" panose="020B0604020202020204" pitchFamily="34" charset="0"/>
              </a:rPr>
              <a:t>.</a:t>
            </a:r>
          </a:p>
          <a:p>
            <a:pPr marL="536575" indent="-536575" algn="just"/>
            <a:r>
              <a:rPr lang="tr-TR" dirty="0" smtClean="0">
                <a:latin typeface="Arial" panose="020B0604020202020204" pitchFamily="34" charset="0"/>
                <a:cs typeface="Arial" panose="020B0604020202020204" pitchFamily="34" charset="0"/>
              </a:rPr>
              <a:t>Gözübüyük, Ş. </a:t>
            </a:r>
            <a:r>
              <a:rPr lang="tr-TR" dirty="0">
                <a:latin typeface="Arial" panose="020B0604020202020204" pitchFamily="34" charset="0"/>
                <a:cs typeface="Arial" panose="020B0604020202020204" pitchFamily="34" charset="0"/>
              </a:rPr>
              <a:t>(2005), Yönetim Hukuku, 22. Baskı, Turhan Kitabevi, Ankara. </a:t>
            </a:r>
            <a:endParaRPr lang="tr-TR" dirty="0" smtClean="0">
              <a:latin typeface="Arial" panose="020B0604020202020204" pitchFamily="34" charset="0"/>
              <a:cs typeface="Arial" panose="020B0604020202020204" pitchFamily="34" charset="0"/>
            </a:endParaRPr>
          </a:p>
          <a:p>
            <a:pPr marL="536575" indent="-536575" algn="just"/>
            <a:r>
              <a:rPr lang="tr-TR" dirty="0" smtClean="0">
                <a:latin typeface="Arial" panose="020B0604020202020204" pitchFamily="34" charset="0"/>
                <a:cs typeface="Arial" panose="020B0604020202020204" pitchFamily="34" charset="0"/>
              </a:rPr>
              <a:t>Önen, </a:t>
            </a:r>
            <a:r>
              <a:rPr lang="tr-TR" dirty="0">
                <a:latin typeface="Arial" panose="020B0604020202020204" pitchFamily="34" charset="0"/>
                <a:cs typeface="Arial" panose="020B0604020202020204" pitchFamily="34" charset="0"/>
              </a:rPr>
              <a:t>S</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&amp; </a:t>
            </a:r>
            <a:r>
              <a:rPr lang="tr-TR" dirty="0" smtClean="0">
                <a:latin typeface="Arial" panose="020B0604020202020204" pitchFamily="34" charset="0"/>
                <a:cs typeface="Arial" panose="020B0604020202020204" pitchFamily="34" charset="0"/>
              </a:rPr>
              <a:t>Eken, İ. </a:t>
            </a:r>
            <a:r>
              <a:rPr lang="tr-TR" dirty="0">
                <a:latin typeface="Arial" panose="020B0604020202020204" pitchFamily="34" charset="0"/>
                <a:cs typeface="Arial" panose="020B0604020202020204" pitchFamily="34" charset="0"/>
              </a:rPr>
              <a:t>(2016). </a:t>
            </a:r>
            <a:r>
              <a:rPr lang="tr-TR" dirty="0" smtClean="0">
                <a:latin typeface="Arial" panose="020B0604020202020204" pitchFamily="34" charset="0"/>
                <a:cs typeface="Arial" panose="020B0604020202020204" pitchFamily="34" charset="0"/>
              </a:rPr>
              <a:t>Yerel Yönetimler Üzerinde Uygulanan İdari Vesayet Yetkisinin İrdelenmesi. </a:t>
            </a:r>
            <a:r>
              <a:rPr lang="tr-TR" dirty="0">
                <a:latin typeface="Arial" panose="020B0604020202020204" pitchFamily="34" charset="0"/>
                <a:cs typeface="Arial" panose="020B0604020202020204" pitchFamily="34" charset="0"/>
              </a:rPr>
              <a:t>Elektronik Sosyal Bilimler Dergisi, 15(56</a:t>
            </a:r>
            <a:r>
              <a:rPr lang="tr-TR" dirty="0" smtClean="0">
                <a:latin typeface="Arial" panose="020B0604020202020204" pitchFamily="34" charset="0"/>
                <a:cs typeface="Arial" panose="020B0604020202020204" pitchFamily="34" charset="0"/>
              </a:rPr>
              <a:t>).</a:t>
            </a:r>
          </a:p>
          <a:p>
            <a:pPr marL="536575" indent="-536575" algn="just"/>
            <a:r>
              <a:rPr lang="tr-TR" dirty="0" smtClean="0">
                <a:latin typeface="Arial" panose="020B0604020202020204" pitchFamily="34" charset="0"/>
                <a:cs typeface="Arial" panose="020B0604020202020204" pitchFamily="34" charset="0"/>
              </a:rPr>
              <a:t>Selçuk, </a:t>
            </a:r>
            <a:r>
              <a:rPr lang="tr-TR" dirty="0">
                <a:latin typeface="Arial" panose="020B0604020202020204" pitchFamily="34" charset="0"/>
                <a:cs typeface="Arial" panose="020B0604020202020204" pitchFamily="34" charset="0"/>
              </a:rPr>
              <a:t>H. (2014). </a:t>
            </a:r>
            <a:r>
              <a:rPr lang="tr-TR" dirty="0" smtClean="0">
                <a:latin typeface="Arial" panose="020B0604020202020204" pitchFamily="34" charset="0"/>
                <a:cs typeface="Arial" panose="020B0604020202020204" pitchFamily="34" charset="0"/>
              </a:rPr>
              <a:t>Yerel Yönetimler ve İdari Vesayet (Yüksek Lisans Tezi). Atatürk Üniversitesi.</a:t>
            </a:r>
            <a:endParaRPr lang="tr-TR" dirty="0">
              <a:latin typeface="Arial" panose="020B0604020202020204" pitchFamily="34" charset="0"/>
              <a:cs typeface="Arial" panose="020B0604020202020204" pitchFamily="34" charset="0"/>
            </a:endParaRPr>
          </a:p>
          <a:p>
            <a:pPr marL="536575" indent="-536575" algn="just"/>
            <a:r>
              <a:rPr lang="tr-TR" dirty="0" smtClean="0">
                <a:latin typeface="Arial" panose="020B0604020202020204" pitchFamily="34" charset="0"/>
                <a:cs typeface="Arial" panose="020B0604020202020204" pitchFamily="34" charset="0"/>
              </a:rPr>
              <a:t>Yılmaz</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D. (2007). " Yetki Genişliği" İlkesi Üzerine Bir İnceleme. Ankara Hacı Bayram Veli Üniversitesi Hukuk Fakültesi Dergisi, 11(1), 1245-1254.</a:t>
            </a:r>
            <a:endParaRPr lang="tr-TR" dirty="0" smtClean="0">
              <a:latin typeface="Arial" panose="020B0604020202020204" pitchFamily="34" charset="0"/>
              <a:cs typeface="Arial" panose="020B0604020202020204" pitchFamily="34" charset="0"/>
            </a:endParaRPr>
          </a:p>
          <a:p>
            <a:pPr marL="536575" indent="-536575" algn="just"/>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31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idx="1"/>
          </p:nvPr>
        </p:nvSpPr>
        <p:spPr/>
        <p:txBody>
          <a:bodyPr/>
          <a:lstStyle/>
          <a:p>
            <a:endParaRPr lang="tr-TR"/>
          </a:p>
        </p:txBody>
      </p:sp>
      <p:sp>
        <p:nvSpPr>
          <p:cNvPr id="4" name="Dikdörtgen 3"/>
          <p:cNvSpPr/>
          <p:nvPr/>
        </p:nvSpPr>
        <p:spPr>
          <a:xfrm>
            <a:off x="750330" y="1737167"/>
            <a:ext cx="7545804" cy="3108543"/>
          </a:xfrm>
          <a:prstGeom prst="rect">
            <a:avLst/>
          </a:prstGeom>
        </p:spPr>
        <p:txBody>
          <a:bodyPr wrap="square">
            <a:spAutoFit/>
          </a:bodyPr>
          <a:lstStyle/>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4. 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smtClean="0">
              <a:latin typeface="Arial" panose="020B0604020202020204" pitchFamily="34" charset="0"/>
              <a:cs typeface="Arial" panose="020B0604020202020204" pitchFamily="34" charset="0"/>
            </a:endParaRP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Yetki Genişliği – Vesayet Yetkisi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549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r>
              <a:rPr lang="tr-TR" dirty="0" smtClean="0"/>
              <a:t>Türkiye Cumhuriyeti Anayasası Md. 126:</a:t>
            </a:r>
          </a:p>
          <a:p>
            <a:pPr marL="457200" lvl="1" indent="0" algn="just">
              <a:buNone/>
            </a:pPr>
            <a:r>
              <a:rPr lang="tr-TR" dirty="0">
                <a:latin typeface="Arial" panose="020B0604020202020204" pitchFamily="34" charset="0"/>
                <a:cs typeface="Arial" panose="020B0604020202020204" pitchFamily="34" charset="0"/>
              </a:rPr>
              <a:t>Türkiye, merkezi idare kuruluşu bakımından, coğrafya durumuna, </a:t>
            </a:r>
            <a:r>
              <a:rPr lang="tr-TR" dirty="0" smtClean="0">
                <a:latin typeface="Arial" panose="020B0604020202020204" pitchFamily="34" charset="0"/>
                <a:cs typeface="Arial" panose="020B0604020202020204" pitchFamily="34" charset="0"/>
              </a:rPr>
              <a:t>ekonomik şartlara </a:t>
            </a:r>
            <a:r>
              <a:rPr lang="tr-TR" dirty="0">
                <a:latin typeface="Arial" panose="020B0604020202020204" pitchFamily="34" charset="0"/>
                <a:cs typeface="Arial" panose="020B0604020202020204" pitchFamily="34" charset="0"/>
              </a:rPr>
              <a:t>ve kamu hizmetlerinin gereklerine göre, illere; iller de diğer kademeli bölümlere ayırılır.</a:t>
            </a:r>
          </a:p>
          <a:p>
            <a:pPr marL="457200" lvl="1" indent="0" algn="just">
              <a:buNone/>
            </a:pPr>
            <a:r>
              <a:rPr lang="tr-TR" dirty="0">
                <a:latin typeface="Arial" panose="020B0604020202020204" pitchFamily="34" charset="0"/>
                <a:cs typeface="Arial" panose="020B0604020202020204" pitchFamily="34" charset="0"/>
              </a:rPr>
              <a:t>İllerin idaresi </a:t>
            </a:r>
            <a:r>
              <a:rPr lang="tr-TR" b="1" dirty="0">
                <a:latin typeface="Arial" panose="020B0604020202020204" pitchFamily="34" charset="0"/>
                <a:cs typeface="Arial" panose="020B0604020202020204" pitchFamily="34" charset="0"/>
              </a:rPr>
              <a:t>yetki genişliği</a:t>
            </a:r>
            <a:r>
              <a:rPr lang="tr-TR" dirty="0">
                <a:latin typeface="Arial" panose="020B0604020202020204" pitchFamily="34" charset="0"/>
                <a:cs typeface="Arial" panose="020B0604020202020204" pitchFamily="34" charset="0"/>
              </a:rPr>
              <a:t> esasına dayanır.</a:t>
            </a:r>
          </a:p>
          <a:p>
            <a:pPr marL="457200" lvl="1" indent="0" algn="just">
              <a:buNone/>
            </a:pPr>
            <a:r>
              <a:rPr lang="tr-TR" dirty="0">
                <a:latin typeface="Arial" panose="020B0604020202020204" pitchFamily="34" charset="0"/>
                <a:cs typeface="Arial" panose="020B0604020202020204" pitchFamily="34" charset="0"/>
              </a:rPr>
              <a:t>Kamu hizmetlerinin görülmesinde verim ve uyum sağlamak amacıyla, birden çok ili içine </a:t>
            </a:r>
            <a:r>
              <a:rPr lang="tr-TR" dirty="0" smtClean="0">
                <a:latin typeface="Arial" panose="020B0604020202020204" pitchFamily="34" charset="0"/>
                <a:cs typeface="Arial" panose="020B0604020202020204" pitchFamily="34" charset="0"/>
              </a:rPr>
              <a:t>alan merkezi </a:t>
            </a:r>
            <a:r>
              <a:rPr lang="tr-TR" dirty="0">
                <a:latin typeface="Arial" panose="020B0604020202020204" pitchFamily="34" charset="0"/>
                <a:cs typeface="Arial" panose="020B0604020202020204" pitchFamily="34" charset="0"/>
              </a:rPr>
              <a:t>idare teşkilatı kurulabilir. Bu teşkilatın görev ve yetkileri kanunla düzenlenir. </a:t>
            </a: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Yetki Genişliği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9730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r>
              <a:rPr lang="tr-TR" dirty="0" smtClean="0"/>
              <a:t>Türkiye Cumhuriyeti Anayasası Md. 127:</a:t>
            </a:r>
          </a:p>
          <a:p>
            <a:pPr marL="457200" lvl="1" indent="0" algn="just">
              <a:buNone/>
            </a:pPr>
            <a:r>
              <a:rPr lang="tr-TR" dirty="0" smtClean="0">
                <a:latin typeface="Arial" panose="020B0604020202020204" pitchFamily="34" charset="0"/>
                <a:cs typeface="Arial" panose="020B0604020202020204" pitchFamily="34" charset="0"/>
              </a:rPr>
              <a:t>(…) Merkezi </a:t>
            </a:r>
            <a:r>
              <a:rPr lang="tr-TR" dirty="0">
                <a:latin typeface="Arial" panose="020B0604020202020204" pitchFamily="34" charset="0"/>
                <a:cs typeface="Arial" panose="020B0604020202020204" pitchFamily="34" charset="0"/>
              </a:rPr>
              <a:t>idare, mahalli idareler üzerinde, mahalli hizmetlerin idarenin bütünlüğü </a:t>
            </a:r>
            <a:r>
              <a:rPr lang="tr-TR" dirty="0" smtClean="0">
                <a:latin typeface="Arial" panose="020B0604020202020204" pitchFamily="34" charset="0"/>
                <a:cs typeface="Arial" panose="020B0604020202020204" pitchFamily="34" charset="0"/>
              </a:rPr>
              <a:t>ilkesine uygun </a:t>
            </a:r>
            <a:r>
              <a:rPr lang="tr-TR" dirty="0">
                <a:latin typeface="Arial" panose="020B0604020202020204" pitchFamily="34" charset="0"/>
                <a:cs typeface="Arial" panose="020B0604020202020204" pitchFamily="34" charset="0"/>
              </a:rPr>
              <a:t>şekilde yürütülmesi, kamu görevlerinde birliğin sağlanması, toplum yararının korunması </a:t>
            </a:r>
            <a:r>
              <a:rPr lang="tr-TR" dirty="0" smtClean="0">
                <a:latin typeface="Arial" panose="020B0604020202020204" pitchFamily="34" charset="0"/>
                <a:cs typeface="Arial" panose="020B0604020202020204" pitchFamily="34" charset="0"/>
              </a:rPr>
              <a:t>ve mahalli </a:t>
            </a:r>
            <a:r>
              <a:rPr lang="tr-TR" dirty="0">
                <a:latin typeface="Arial" panose="020B0604020202020204" pitchFamily="34" charset="0"/>
                <a:cs typeface="Arial" panose="020B0604020202020204" pitchFamily="34" charset="0"/>
              </a:rPr>
              <a:t>ihtiyaçların gereği gibi karşılanması amacıyla, kanunda belirtilen esas ve usuller </a:t>
            </a:r>
            <a:r>
              <a:rPr lang="tr-TR" dirty="0" smtClean="0">
                <a:latin typeface="Arial" panose="020B0604020202020204" pitchFamily="34" charset="0"/>
                <a:cs typeface="Arial" panose="020B0604020202020204" pitchFamily="34" charset="0"/>
              </a:rPr>
              <a:t>dairesinde </a:t>
            </a:r>
            <a:r>
              <a:rPr lang="tr-TR" b="1" dirty="0" smtClean="0">
                <a:latin typeface="Arial" panose="020B0604020202020204" pitchFamily="34" charset="0"/>
                <a:cs typeface="Arial" panose="020B0604020202020204" pitchFamily="34" charset="0"/>
              </a:rPr>
              <a:t>idari </a:t>
            </a:r>
            <a:r>
              <a:rPr lang="tr-TR" b="1" dirty="0">
                <a:latin typeface="Arial" panose="020B0604020202020204" pitchFamily="34" charset="0"/>
                <a:cs typeface="Arial" panose="020B0604020202020204" pitchFamily="34" charset="0"/>
              </a:rPr>
              <a:t>vesayet</a:t>
            </a:r>
            <a:r>
              <a:rPr lang="tr-TR" dirty="0">
                <a:latin typeface="Arial" panose="020B0604020202020204" pitchFamily="34" charset="0"/>
                <a:cs typeface="Arial" panose="020B0604020202020204" pitchFamily="34" charset="0"/>
              </a:rPr>
              <a:t> yetkisine sahiptir. </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Vesayet Yetkisi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259766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r>
              <a:rPr lang="tr-TR" b="1" dirty="0" smtClean="0">
                <a:latin typeface="Arial" panose="020B0604020202020204" pitchFamily="34" charset="0"/>
                <a:cs typeface="Arial" panose="020B0604020202020204" pitchFamily="34" charset="0"/>
              </a:rPr>
              <a:t>Yetki Genişliği:</a:t>
            </a:r>
            <a:r>
              <a:rPr lang="tr-TR" dirty="0" smtClean="0">
                <a:latin typeface="Arial" panose="020B0604020202020204" pitchFamily="34" charset="0"/>
                <a:cs typeface="Arial" panose="020B0604020202020204" pitchFamily="34" charset="0"/>
              </a:rPr>
              <a:t> «bir </a:t>
            </a:r>
            <a:r>
              <a:rPr lang="tr-TR" dirty="0">
                <a:latin typeface="Arial" panose="020B0604020202020204" pitchFamily="34" charset="0"/>
                <a:cs typeface="Arial" panose="020B0604020202020204" pitchFamily="34" charset="0"/>
              </a:rPr>
              <a:t>yerin veya bir </a:t>
            </a:r>
            <a:r>
              <a:rPr lang="tr-TR" dirty="0" smtClean="0">
                <a:latin typeface="Arial" panose="020B0604020202020204" pitchFamily="34" charset="0"/>
                <a:cs typeface="Arial" panose="020B0604020202020204" pitchFamily="34" charset="0"/>
              </a:rPr>
              <a:t>hizmetin başında </a:t>
            </a:r>
            <a:r>
              <a:rPr lang="tr-TR" dirty="0">
                <a:latin typeface="Arial" panose="020B0604020202020204" pitchFamily="34" charset="0"/>
                <a:cs typeface="Arial" panose="020B0604020202020204" pitchFamily="34" charset="0"/>
              </a:rPr>
              <a:t>bulunan görevliye, aslında merkeze ait olan karar alma ve uygulama </a:t>
            </a:r>
            <a:r>
              <a:rPr lang="tr-TR" dirty="0" smtClean="0">
                <a:latin typeface="Arial" panose="020B0604020202020204" pitchFamily="34" charset="0"/>
                <a:cs typeface="Arial" panose="020B0604020202020204" pitchFamily="34" charset="0"/>
              </a:rPr>
              <a:t>gibi kamu </a:t>
            </a:r>
            <a:r>
              <a:rPr lang="tr-TR" dirty="0">
                <a:latin typeface="Arial" panose="020B0604020202020204" pitchFamily="34" charset="0"/>
                <a:cs typeface="Arial" panose="020B0604020202020204" pitchFamily="34" charset="0"/>
              </a:rPr>
              <a:t>gücünden kaynaklanan yetkilerin </a:t>
            </a:r>
            <a:r>
              <a:rPr lang="tr-TR" dirty="0" smtClean="0">
                <a:latin typeface="Arial" panose="020B0604020202020204" pitchFamily="34" charset="0"/>
                <a:cs typeface="Arial" panose="020B0604020202020204" pitchFamily="34" charset="0"/>
              </a:rPr>
              <a:t>tanınmasıdır» (Yılmaz, 2007).</a:t>
            </a:r>
          </a:p>
          <a:p>
            <a:pPr algn="just"/>
            <a:r>
              <a:rPr lang="tr-TR" dirty="0">
                <a:latin typeface="Arial" panose="020B0604020202020204" pitchFamily="34" charset="0"/>
                <a:cs typeface="Arial" panose="020B0604020202020204" pitchFamily="34" charset="0"/>
              </a:rPr>
              <a:t>Anayasa Mahkemesi, yetki genişliği ve yerinden yönetim </a:t>
            </a:r>
            <a:r>
              <a:rPr lang="tr-TR" dirty="0" smtClean="0">
                <a:latin typeface="Arial" panose="020B0604020202020204" pitchFamily="34" charset="0"/>
                <a:cs typeface="Arial" panose="020B0604020202020204" pitchFamily="34" charset="0"/>
              </a:rPr>
              <a:t>ilkelerini merkezden </a:t>
            </a:r>
            <a:r>
              <a:rPr lang="tr-TR" dirty="0">
                <a:latin typeface="Arial" panose="020B0604020202020204" pitchFamily="34" charset="0"/>
                <a:cs typeface="Arial" panose="020B0604020202020204" pitchFamily="34" charset="0"/>
              </a:rPr>
              <a:t>yönetimin görev yükünü hafifletmeyi amaçlayan usuller </a:t>
            </a:r>
            <a:r>
              <a:rPr lang="tr-TR" dirty="0" smtClean="0">
                <a:latin typeface="Arial" panose="020B0604020202020204" pitchFamily="34" charset="0"/>
                <a:cs typeface="Arial" panose="020B0604020202020204" pitchFamily="34" charset="0"/>
              </a:rPr>
              <a:t>olarak nitelendirdikten </a:t>
            </a:r>
            <a:r>
              <a:rPr lang="tr-TR" dirty="0">
                <a:latin typeface="Arial" panose="020B0604020202020204" pitchFamily="34" charset="0"/>
                <a:cs typeface="Arial" panose="020B0604020202020204" pitchFamily="34" charset="0"/>
              </a:rPr>
              <a:t>sonra yetki genişliğini “görevlerin bir bölümünün yürütülmesi </a:t>
            </a:r>
            <a:r>
              <a:rPr lang="tr-TR" dirty="0" smtClean="0">
                <a:latin typeface="Arial" panose="020B0604020202020204" pitchFamily="34" charset="0"/>
                <a:cs typeface="Arial" panose="020B0604020202020204" pitchFamily="34" charset="0"/>
              </a:rPr>
              <a:t>için gerekli </a:t>
            </a:r>
            <a:r>
              <a:rPr lang="tr-TR" dirty="0">
                <a:latin typeface="Arial" panose="020B0604020202020204" pitchFamily="34" charset="0"/>
                <a:cs typeface="Arial" panose="020B0604020202020204" pitchFamily="34" charset="0"/>
              </a:rPr>
              <a:t>kararlar almak, uygulamak gibi kamu gücünden doğan yetkilerin yasa ile </a:t>
            </a:r>
            <a:r>
              <a:rPr lang="tr-TR" dirty="0" smtClean="0">
                <a:latin typeface="Arial" panose="020B0604020202020204" pitchFamily="34" charset="0"/>
                <a:cs typeface="Arial" panose="020B0604020202020204" pitchFamily="34" charset="0"/>
              </a:rPr>
              <a:t>bir bölge </a:t>
            </a:r>
            <a:r>
              <a:rPr lang="tr-TR" dirty="0">
                <a:latin typeface="Arial" panose="020B0604020202020204" pitchFamily="34" charset="0"/>
                <a:cs typeface="Arial" panose="020B0604020202020204" pitchFamily="34" charset="0"/>
              </a:rPr>
              <a:t>ya da hizmetin başında bulunan memura tanınması yöntemidir” </a:t>
            </a:r>
            <a:r>
              <a:rPr lang="tr-TR" dirty="0" smtClean="0">
                <a:latin typeface="Arial" panose="020B0604020202020204" pitchFamily="34" charset="0"/>
                <a:cs typeface="Arial" panose="020B0604020202020204" pitchFamily="34" charset="0"/>
              </a:rPr>
              <a:t>şeklinde tanımlamaktadır (Dönmez, 2012).</a:t>
            </a:r>
          </a:p>
          <a:p>
            <a:pPr algn="just"/>
            <a:r>
              <a:rPr lang="tr-TR" dirty="0" smtClean="0">
                <a:latin typeface="Arial" panose="020B0604020202020204" pitchFamily="34" charset="0"/>
                <a:cs typeface="Arial" panose="020B0604020202020204" pitchFamily="34" charset="0"/>
              </a:rPr>
              <a:t>Yetki genişliği ilkesinin en önemli örneği Türkiye’de valilik makamı ve valilik teşkilatlanması olarak gösterilebilir.</a:t>
            </a:r>
          </a:p>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Yetki Genişliği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457071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r>
              <a:rPr lang="tr-TR" b="1" dirty="0" smtClean="0">
                <a:latin typeface="Arial" panose="020B0604020202020204" pitchFamily="34" charset="0"/>
                <a:cs typeface="Arial" panose="020B0604020202020204" pitchFamily="34" charset="0"/>
              </a:rPr>
              <a:t>Vali ile merkezi idare arasında </a:t>
            </a:r>
            <a:r>
              <a:rPr lang="tr-TR" b="1" u="sng" dirty="0" smtClean="0">
                <a:latin typeface="Arial" panose="020B0604020202020204" pitchFamily="34" charset="0"/>
                <a:cs typeface="Arial" panose="020B0604020202020204" pitchFamily="34" charset="0"/>
              </a:rPr>
              <a:t>hiyerarşik </a:t>
            </a:r>
            <a:r>
              <a:rPr lang="tr-TR" b="1" dirty="0" smtClean="0">
                <a:latin typeface="Arial" panose="020B0604020202020204" pitchFamily="34" charset="0"/>
                <a:cs typeface="Arial" panose="020B0604020202020204" pitchFamily="34" charset="0"/>
              </a:rPr>
              <a:t>bir ilişki bulunmaktadır.</a:t>
            </a:r>
          </a:p>
          <a:p>
            <a:pPr algn="just"/>
            <a:r>
              <a:rPr lang="tr-TR" dirty="0" smtClean="0">
                <a:latin typeface="Arial" panose="020B0604020202020204" pitchFamily="34" charset="0"/>
                <a:cs typeface="Arial" panose="020B0604020202020204" pitchFamily="34" charset="0"/>
              </a:rPr>
              <a:t>Vali yerel bir temsilci değil merkezi idarenin yereldeki temsilcisi ve merkezi gücün yerele yansımasının aracıdır.</a:t>
            </a:r>
          </a:p>
          <a:p>
            <a:pPr algn="just"/>
            <a:r>
              <a:rPr lang="tr-TR" dirty="0" smtClean="0">
                <a:latin typeface="Arial" panose="020B0604020202020204" pitchFamily="34" charset="0"/>
                <a:cs typeface="Arial" panose="020B0604020202020204" pitchFamily="34" charset="0"/>
              </a:rPr>
              <a:t>Vali kanunla merkezi idareye tanınmış yetkileri merkezi idare adına karar alarak merkezden talimat beklemeksizin yerel ölçekte uygular. Bu uygulamaları yetki genişliği ilkesine göre gerçekleştirir.</a:t>
            </a:r>
          </a:p>
          <a:p>
            <a:pPr algn="just"/>
            <a:r>
              <a:rPr lang="tr-TR" dirty="0">
                <a:latin typeface="Arial" panose="020B0604020202020204" pitchFamily="34" charset="0"/>
                <a:cs typeface="Arial" panose="020B0604020202020204" pitchFamily="34" charset="0"/>
              </a:rPr>
              <a:t>İllerin yetki genişliği esasına göre yönetilmesi merkezden yönetimin yumuşatılmış bir şekli </a:t>
            </a:r>
            <a:r>
              <a:rPr lang="tr-TR" dirty="0" smtClean="0">
                <a:latin typeface="Arial" panose="020B0604020202020204" pitchFamily="34" charset="0"/>
                <a:cs typeface="Arial" panose="020B0604020202020204" pitchFamily="34" charset="0"/>
              </a:rPr>
              <a:t>olup, merkeziyetçiliğin </a:t>
            </a:r>
            <a:r>
              <a:rPr lang="tr-TR" dirty="0">
                <a:latin typeface="Arial" panose="020B0604020202020204" pitchFamily="34" charset="0"/>
                <a:cs typeface="Arial" panose="020B0604020202020204" pitchFamily="34" charset="0"/>
              </a:rPr>
              <a:t>zararlarını ortadan kaldırma veya azaltma amacı gütmektedir. Bu ilke ile </a:t>
            </a:r>
            <a:r>
              <a:rPr lang="tr-TR" dirty="0" smtClean="0">
                <a:latin typeface="Arial" panose="020B0604020202020204" pitchFamily="34" charset="0"/>
                <a:cs typeface="Arial" panose="020B0604020202020204" pitchFamily="34" charset="0"/>
              </a:rPr>
              <a:t>merkezdeki yöneticilerin </a:t>
            </a:r>
            <a:r>
              <a:rPr lang="tr-TR" dirty="0">
                <a:latin typeface="Arial" panose="020B0604020202020204" pitchFamily="34" charset="0"/>
                <a:cs typeface="Arial" panose="020B0604020202020204" pitchFamily="34" charset="0"/>
              </a:rPr>
              <a:t>ellerinde bulunan bir takım yetkileri taşradaki yöneticilere aktarılmaktadır. Yetki </a:t>
            </a:r>
            <a:r>
              <a:rPr lang="tr-TR" dirty="0" smtClean="0">
                <a:latin typeface="Arial" panose="020B0604020202020204" pitchFamily="34" charset="0"/>
                <a:cs typeface="Arial" panose="020B0604020202020204" pitchFamily="34" charset="0"/>
              </a:rPr>
              <a:t>genişliğinden faydalanan </a:t>
            </a:r>
            <a:r>
              <a:rPr lang="tr-TR" dirty="0">
                <a:latin typeface="Arial" panose="020B0604020202020204" pitchFamily="34" charset="0"/>
                <a:cs typeface="Arial" panose="020B0604020202020204" pitchFamily="34" charset="0"/>
              </a:rPr>
              <a:t>valiler illerde hem devleti hem de yürütme organını temsil etmektedir. Valiler, yetki genişliği </a:t>
            </a:r>
            <a:r>
              <a:rPr lang="tr-TR" dirty="0" smtClean="0">
                <a:latin typeface="Arial" panose="020B0604020202020204" pitchFamily="34" charset="0"/>
                <a:cs typeface="Arial" panose="020B0604020202020204" pitchFamily="34" charset="0"/>
              </a:rPr>
              <a:t>ile temsil </a:t>
            </a:r>
            <a:r>
              <a:rPr lang="tr-TR" dirty="0">
                <a:latin typeface="Arial" panose="020B0604020202020204" pitchFamily="34" charset="0"/>
                <a:cs typeface="Arial" panose="020B0604020202020204" pitchFamily="34" charset="0"/>
              </a:rPr>
              <a:t>ettikleri yönetimin yetkilerini kullanabilmekte, kamu gücü ile </a:t>
            </a:r>
            <a:r>
              <a:rPr lang="tr-TR" dirty="0" err="1">
                <a:latin typeface="Arial" panose="020B0604020202020204" pitchFamily="34" charset="0"/>
                <a:cs typeface="Arial" panose="020B0604020202020204" pitchFamily="34" charset="0"/>
              </a:rPr>
              <a:t>icrai</a:t>
            </a:r>
            <a:r>
              <a:rPr lang="tr-TR" dirty="0">
                <a:latin typeface="Arial" panose="020B0604020202020204" pitchFamily="34" charset="0"/>
                <a:cs typeface="Arial" panose="020B0604020202020204" pitchFamily="34" charset="0"/>
              </a:rPr>
              <a:t> kararlar almak ve resen hareket </a:t>
            </a:r>
            <a:r>
              <a:rPr lang="tr-TR" dirty="0" smtClean="0">
                <a:latin typeface="Arial" panose="020B0604020202020204" pitchFamily="34" charset="0"/>
                <a:cs typeface="Arial" panose="020B0604020202020204" pitchFamily="34" charset="0"/>
              </a:rPr>
              <a:t>etmek yetkilerine </a:t>
            </a:r>
            <a:r>
              <a:rPr lang="tr-TR" dirty="0">
                <a:latin typeface="Arial" panose="020B0604020202020204" pitchFamily="34" charset="0"/>
                <a:cs typeface="Arial" panose="020B0604020202020204" pitchFamily="34" charset="0"/>
              </a:rPr>
              <a:t>sahip </a:t>
            </a:r>
            <a:r>
              <a:rPr lang="tr-TR" dirty="0" smtClean="0">
                <a:latin typeface="Arial" panose="020B0604020202020204" pitchFamily="34" charset="0"/>
                <a:cs typeface="Arial" panose="020B0604020202020204" pitchFamily="34" charset="0"/>
              </a:rPr>
              <a:t>olmaktadır (Çetin, 2018).</a:t>
            </a:r>
          </a:p>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Yetki Genişliği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6209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Yetki Genişliği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Yetki genişliği ile alt kademede bulunan devlet görevlilerine karar alma yetkisi vermektedir. </a:t>
            </a:r>
          </a:p>
          <a:p>
            <a:pPr algn="just"/>
            <a:r>
              <a:rPr lang="tr-TR" b="1" dirty="0" smtClean="0">
                <a:latin typeface="Arial" panose="020B0604020202020204" pitchFamily="34" charset="0"/>
                <a:cs typeface="Arial" panose="020B0604020202020204" pitchFamily="34" charset="0"/>
              </a:rPr>
              <a:t>Yetki genişliği yetki devri anlamına gelmemektedir.</a:t>
            </a:r>
          </a:p>
          <a:p>
            <a:pPr lvl="1" algn="just"/>
            <a:r>
              <a:rPr lang="tr-TR" b="1" dirty="0" smtClean="0">
                <a:latin typeface="Arial" panose="020B0604020202020204" pitchFamily="34" charset="0"/>
                <a:cs typeface="Arial" panose="020B0604020202020204" pitchFamily="34" charset="0"/>
              </a:rPr>
              <a:t>Yetki devri daha sınırlı bir alanda kısıtlı süre için aktarılan yetkiyi ifade etmektedir.</a:t>
            </a:r>
          </a:p>
          <a:p>
            <a:pPr algn="just"/>
            <a:r>
              <a:rPr lang="tr-TR" dirty="0" smtClean="0">
                <a:latin typeface="Arial" panose="020B0604020202020204" pitchFamily="34" charset="0"/>
                <a:cs typeface="Arial" panose="020B0604020202020204" pitchFamily="34" charset="0"/>
              </a:rPr>
              <a:t>Yetki genişliği hizmetlerin etkin görülmesi açısından bir takım avantajlar sağlarken merkezden atanan görevlilerin görev yaptığı yerin yerel menfaatlerini tam olarak koruyamayacağı, yetkilerinin kötüye kullanılması ihtimali gibi nedenlerden dolayı dezavantajlara yol açacağına dair görüşler de bulunmaktadır (Yılmaz, 2007).</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589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Vesayet Yetkisi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Vesayet yetkisi özel hukuk ve idare hukukunda farklı anlama gelmektedir. Özel hukukta vesayet hukuki açıdan korumasız kimselerin haklarının korunabilmesi için tanınmış bir yetkidir. Vesayet yetkisi özel hukukta koruma, kollama ve gözetim anlamına gelmektedir. Vesayeti altında bulunan kişi ya da kurumun denetimine ilişkin bir anlam ifade etmemektedir (Çolak, 2004).</a:t>
            </a:r>
          </a:p>
          <a:p>
            <a:pPr algn="just"/>
            <a:r>
              <a:rPr lang="tr-TR" dirty="0" smtClean="0">
                <a:latin typeface="Arial" panose="020B0604020202020204" pitchFamily="34" charset="0"/>
                <a:cs typeface="Arial" panose="020B0604020202020204" pitchFamily="34" charset="0"/>
              </a:rPr>
              <a:t>Yetki genişliğinde merkezi yönetimin taşradaki uzantısı niteliğinde olan görevlilerin merkezle aralarında hiyerarşik bir yapı bulunup denetlenmeleri bu hiyerarşi çerçevesinde gerçekleşmektedir.</a:t>
            </a:r>
          </a:p>
          <a:p>
            <a:pPr algn="just"/>
            <a:r>
              <a:rPr lang="tr-TR" b="1" dirty="0" smtClean="0">
                <a:latin typeface="Arial" panose="020B0604020202020204" pitchFamily="34" charset="0"/>
                <a:cs typeface="Arial" panose="020B0604020202020204" pitchFamily="34" charset="0"/>
              </a:rPr>
              <a:t>Dersimizin konusu özel hukuktaki vesayet yetkisi değil merkezi idarenin yerel yönetimleri denetleme yöntemi olan </a:t>
            </a:r>
            <a:r>
              <a:rPr lang="tr-TR" b="1" u="sng" dirty="0" smtClean="0">
                <a:latin typeface="Arial" panose="020B0604020202020204" pitchFamily="34" charset="0"/>
                <a:cs typeface="Arial" panose="020B0604020202020204" pitchFamily="34" charset="0"/>
              </a:rPr>
              <a:t>idari vesayet yetkisidir</a:t>
            </a:r>
            <a:r>
              <a:rPr lang="tr-TR" b="1" dirty="0" smtClean="0">
                <a:latin typeface="Arial" panose="020B0604020202020204" pitchFamily="34" charset="0"/>
                <a:cs typeface="Arial" panose="020B0604020202020204" pitchFamily="34" charset="0"/>
              </a:rPr>
              <a:t>.</a:t>
            </a:r>
            <a:endParaRPr lang="tr-TR" b="1" u="sng"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738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5000" y="1489383"/>
            <a:ext cx="8517836" cy="4281345"/>
          </a:xfrm>
        </p:spPr>
        <p:txBody>
          <a:bodyPr anchor="t">
            <a:noAutofit/>
          </a:bodyPr>
          <a:lstStyle/>
          <a:p>
            <a:pPr algn="just"/>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6" name="Dikdörtgen 5"/>
          <p:cNvSpPr/>
          <p:nvPr/>
        </p:nvSpPr>
        <p:spPr>
          <a:xfrm>
            <a:off x="435000" y="564819"/>
            <a:ext cx="8517837" cy="587829"/>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İdari Vesayet</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İçerik Yer Tutucusu 2"/>
          <p:cNvSpPr txBox="1">
            <a:spLocks/>
          </p:cNvSpPr>
          <p:nvPr/>
        </p:nvSpPr>
        <p:spPr>
          <a:xfrm>
            <a:off x="435000" y="1300407"/>
            <a:ext cx="8517836" cy="4281345"/>
          </a:xfrm>
          <a:prstGeom prst="rect">
            <a:avLst/>
          </a:prstGeom>
        </p:spPr>
        <p:txBody>
          <a:bodyPr lIns="0" tIns="0" rIns="0" bIns="0" anchor="t">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000" b="0" i="0" kern="1200">
                <a:solidFill>
                  <a:schemeClr val="tx1"/>
                </a:solidFill>
                <a:latin typeface="Arial"/>
                <a:ea typeface="+mn-ea"/>
                <a:cs typeface="Arial"/>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dirty="0" smtClean="0">
                <a:latin typeface="Arial" panose="020B0604020202020204" pitchFamily="34" charset="0"/>
                <a:cs typeface="Arial" panose="020B0604020202020204" pitchFamily="34" charset="0"/>
              </a:rPr>
              <a:t>İdari vesayet merkezi yönetimle yerel yönetim arasındaki bir denetim ilişkisini tanımlamaktadır.</a:t>
            </a:r>
          </a:p>
          <a:p>
            <a:pPr algn="just"/>
            <a:r>
              <a:rPr lang="tr-TR" dirty="0" smtClean="0">
                <a:latin typeface="Arial" panose="020B0604020202020204" pitchFamily="34" charset="0"/>
                <a:cs typeface="Arial" panose="020B0604020202020204" pitchFamily="34" charset="0"/>
              </a:rPr>
              <a:t>Gözübüyük’e (2005</a:t>
            </a:r>
            <a:r>
              <a:rPr lang="tr-TR" dirty="0">
                <a:latin typeface="Arial" panose="020B0604020202020204" pitchFamily="34" charset="0"/>
                <a:cs typeface="Arial" panose="020B0604020202020204" pitchFamily="34" charset="0"/>
              </a:rPr>
              <a:t>) göre Kamu yönetimi üzerinde uygulanan denetim, denetimi gerçekleştiren taraf </a:t>
            </a:r>
            <a:r>
              <a:rPr lang="tr-TR" dirty="0" smtClean="0">
                <a:latin typeface="Arial" panose="020B0604020202020204" pitchFamily="34" charset="0"/>
                <a:cs typeface="Arial" panose="020B0604020202020204" pitchFamily="34" charset="0"/>
              </a:rPr>
              <a:t>ve denetimin </a:t>
            </a:r>
            <a:r>
              <a:rPr lang="tr-TR" dirty="0">
                <a:latin typeface="Arial" panose="020B0604020202020204" pitchFamily="34" charset="0"/>
                <a:cs typeface="Arial" panose="020B0604020202020204" pitchFamily="34" charset="0"/>
              </a:rPr>
              <a:t>niteliğine göre de farklılaşabilmektedir. Buna göre denetim, yönetsel kuruluş </a:t>
            </a:r>
            <a:r>
              <a:rPr lang="tr-TR" dirty="0" smtClean="0">
                <a:latin typeface="Arial" panose="020B0604020202020204" pitchFamily="34" charset="0"/>
                <a:cs typeface="Arial" panose="020B0604020202020204" pitchFamily="34" charset="0"/>
              </a:rPr>
              <a:t>ve kişiler </a:t>
            </a:r>
            <a:r>
              <a:rPr lang="tr-TR" dirty="0">
                <a:latin typeface="Arial" panose="020B0604020202020204" pitchFamily="34" charset="0"/>
                <a:cs typeface="Arial" panose="020B0604020202020204" pitchFamily="34" charset="0"/>
              </a:rPr>
              <a:t>tarafından yapılırsa “yönetsel (idari) denetim”, yasama organı tarafından </a:t>
            </a:r>
            <a:r>
              <a:rPr lang="tr-TR" dirty="0" smtClean="0">
                <a:latin typeface="Arial" panose="020B0604020202020204" pitchFamily="34" charset="0"/>
                <a:cs typeface="Arial" panose="020B0604020202020204" pitchFamily="34" charset="0"/>
              </a:rPr>
              <a:t>yapılırsa “siyasi </a:t>
            </a:r>
            <a:r>
              <a:rPr lang="tr-TR" dirty="0">
                <a:latin typeface="Arial" panose="020B0604020202020204" pitchFamily="34" charset="0"/>
                <a:cs typeface="Arial" panose="020B0604020202020204" pitchFamily="34" charset="0"/>
              </a:rPr>
              <a:t>denetim”, yargı organı tarafından yapılırsa “yargısal denetim”, kamuoyu </a:t>
            </a:r>
            <a:r>
              <a:rPr lang="tr-TR" dirty="0" smtClean="0">
                <a:latin typeface="Arial" panose="020B0604020202020204" pitchFamily="34" charset="0"/>
                <a:cs typeface="Arial" panose="020B0604020202020204" pitchFamily="34" charset="0"/>
              </a:rPr>
              <a:t>tarafından yapılırsa </a:t>
            </a:r>
            <a:r>
              <a:rPr lang="tr-TR" dirty="0">
                <a:latin typeface="Arial" panose="020B0604020202020204" pitchFamily="34" charset="0"/>
                <a:cs typeface="Arial" panose="020B0604020202020204" pitchFamily="34" charset="0"/>
              </a:rPr>
              <a:t>“kamuoyu denetimi” gibi adlar </a:t>
            </a:r>
            <a:r>
              <a:rPr lang="tr-TR" dirty="0" smtClean="0">
                <a:latin typeface="Arial" panose="020B0604020202020204" pitchFamily="34" charset="0"/>
                <a:cs typeface="Arial" panose="020B0604020202020204" pitchFamily="34" charset="0"/>
              </a:rPr>
              <a:t>almaktadır (Önen ve Eken, 2016).</a:t>
            </a:r>
          </a:p>
          <a:p>
            <a:pPr algn="just"/>
            <a:r>
              <a:rPr lang="tr-TR" dirty="0" smtClean="0">
                <a:latin typeface="Arial" panose="020B0604020202020204" pitchFamily="34" charset="0"/>
                <a:cs typeface="Arial" panose="020B0604020202020204" pitchFamily="34" charset="0"/>
              </a:rPr>
              <a:t>Anayasa </a:t>
            </a:r>
            <a:r>
              <a:rPr lang="tr-TR" dirty="0">
                <a:latin typeface="Arial" panose="020B0604020202020204" pitchFamily="34" charset="0"/>
                <a:cs typeface="Arial" panose="020B0604020202020204" pitchFamily="34" charset="0"/>
              </a:rPr>
              <a:t>Mahkemesi</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“idari vesayetin, yasa </a:t>
            </a:r>
            <a:r>
              <a:rPr lang="tr-TR" dirty="0" smtClean="0">
                <a:latin typeface="Arial" panose="020B0604020202020204" pitchFamily="34" charset="0"/>
                <a:cs typeface="Arial" panose="020B0604020202020204" pitchFamily="34" charset="0"/>
              </a:rPr>
              <a:t>ile düzenlenmek </a:t>
            </a:r>
            <a:r>
              <a:rPr lang="tr-TR" dirty="0">
                <a:latin typeface="Arial" panose="020B0604020202020204" pitchFamily="34" charset="0"/>
                <a:cs typeface="Arial" panose="020B0604020202020204" pitchFamily="34" charset="0"/>
              </a:rPr>
              <a:t>koşuluyla merkezi yönetimin yerel yönetimler üzerinde yaptığı bir </a:t>
            </a:r>
            <a:r>
              <a:rPr lang="tr-TR" dirty="0" smtClean="0">
                <a:latin typeface="Arial" panose="020B0604020202020204" pitchFamily="34" charset="0"/>
                <a:cs typeface="Arial" panose="020B0604020202020204" pitchFamily="34" charset="0"/>
              </a:rPr>
              <a:t>denetim” olduğunu</a:t>
            </a:r>
            <a:r>
              <a:rPr lang="tr-TR" dirty="0">
                <a:latin typeface="Arial" panose="020B0604020202020204" pitchFamily="34" charset="0"/>
                <a:cs typeface="Arial" panose="020B0604020202020204" pitchFamily="34" charset="0"/>
              </a:rPr>
              <a:t>; “sınırsız ve takdire bağlı” değil “yasalarla sınırlı ve sayılı </a:t>
            </a:r>
            <a:r>
              <a:rPr lang="tr-TR" dirty="0" smtClean="0">
                <a:latin typeface="Arial" panose="020B0604020202020204" pitchFamily="34" charset="0"/>
                <a:cs typeface="Arial" panose="020B0604020202020204" pitchFamily="34" charset="0"/>
              </a:rPr>
              <a:t>bulunduğunu” belirtmektedir (Çolak, 2004).</a:t>
            </a:r>
          </a:p>
          <a:p>
            <a:pPr marL="0" indent="0" algn="just">
              <a:buNone/>
            </a:pPr>
            <a:endParaRPr lang="tr-TR" dirty="0" smtClean="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2767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13267</TotalTime>
  <Words>1010</Words>
  <Application>Microsoft Office PowerPoint</Application>
  <PresentationFormat>Ekran Gösterisi (4:3)</PresentationFormat>
  <Paragraphs>74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13</vt:i4>
      </vt:variant>
    </vt:vector>
  </HeadingPairs>
  <TitlesOfParts>
    <vt:vector size="21"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855</cp:revision>
  <cp:lastPrinted>2016-10-24T07:53:35Z</cp:lastPrinted>
  <dcterms:created xsi:type="dcterms:W3CDTF">2016-09-18T09:35:24Z</dcterms:created>
  <dcterms:modified xsi:type="dcterms:W3CDTF">2020-04-09T11:16:51Z</dcterms:modified>
</cp:coreProperties>
</file>