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355" r:id="rId3"/>
    <p:sldId id="326" r:id="rId4"/>
    <p:sldId id="333" r:id="rId5"/>
    <p:sldId id="334" r:id="rId6"/>
    <p:sldId id="332" r:id="rId7"/>
    <p:sldId id="335" r:id="rId8"/>
    <p:sldId id="295" r:id="rId9"/>
    <p:sldId id="320" r:id="rId10"/>
    <p:sldId id="321" r:id="rId11"/>
    <p:sldId id="322" r:id="rId12"/>
    <p:sldId id="304" r:id="rId13"/>
    <p:sldId id="273" r:id="rId14"/>
    <p:sldId id="353" r:id="rId15"/>
    <p:sldId id="270" r:id="rId16"/>
    <p:sldId id="285" r:id="rId17"/>
    <p:sldId id="292" r:id="rId18"/>
    <p:sldId id="274" r:id="rId19"/>
    <p:sldId id="293" r:id="rId20"/>
    <p:sldId id="309" r:id="rId21"/>
    <p:sldId id="299" r:id="rId22"/>
    <p:sldId id="281" r:id="rId23"/>
    <p:sldId id="352" r:id="rId24"/>
    <p:sldId id="310" r:id="rId25"/>
    <p:sldId id="306" r:id="rId26"/>
    <p:sldId id="316" r:id="rId27"/>
    <p:sldId id="331" r:id="rId28"/>
    <p:sldId id="349" r:id="rId29"/>
    <p:sldId id="350" r:id="rId30"/>
    <p:sldId id="356" r:id="rId3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4C2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84E427A-3D55-4303-BF80-6455036E1DE7}" styleName="Tema Uygulanmış Stil 1 - Vurgu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24"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2058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24B82B-A0D3-4068-B916-B5A7F7F9B709}" type="datetimeFigureOut">
              <a:rPr lang="tr-TR" smtClean="0"/>
              <a:pPr/>
              <a:t>6.9.2020</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081AB6-B37A-4B37-9165-D5E33CBA6EAC}" type="slidenum">
              <a:rPr lang="tr-TR" smtClean="0"/>
              <a:pPr/>
              <a:t>‹#›</a:t>
            </a:fld>
            <a:endParaRPr lang="tr-TR"/>
          </a:p>
        </p:txBody>
      </p:sp>
    </p:spTree>
    <p:extLst>
      <p:ext uri="{BB962C8B-B14F-4D97-AF65-F5344CB8AC3E}">
        <p14:creationId xmlns:p14="http://schemas.microsoft.com/office/powerpoint/2010/main" val="19535053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25081AB6-B37A-4B37-9165-D5E33CBA6EAC}" type="slidenum">
              <a:rPr lang="tr-TR" smtClean="0"/>
              <a:pPr/>
              <a:t>27</a:t>
            </a:fld>
            <a:endParaRPr lang="tr-TR"/>
          </a:p>
        </p:txBody>
      </p:sp>
    </p:spTree>
    <p:extLst>
      <p:ext uri="{BB962C8B-B14F-4D97-AF65-F5344CB8AC3E}">
        <p14:creationId xmlns:p14="http://schemas.microsoft.com/office/powerpoint/2010/main" val="37860649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87F4FE92-A44C-4F10-9B05-172C5D6299F6}" type="datetime1">
              <a:rPr lang="tr-TR" smtClean="0"/>
              <a:pPr/>
              <a:t>6.9.2020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F2E530-22BC-4943-B339-C53E1F0B053A}"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149BBCB-FBA2-43B2-A1D0-72600D17130D}" type="datetime1">
              <a:rPr lang="tr-TR" smtClean="0"/>
              <a:pPr/>
              <a:t>6.9.2020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F2E530-22BC-4943-B339-C53E1F0B053A}"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E6EEAA7-897B-4346-AFF0-191F66D8BE30}" type="datetime1">
              <a:rPr lang="tr-TR" smtClean="0"/>
              <a:pPr/>
              <a:t>6.9.2020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F2E530-22BC-4943-B339-C53E1F0B053A}"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cSld name="Başlık, İçerik ve Metin">
    <p:spTree>
      <p:nvGrpSpPr>
        <p:cNvPr id="1" name=""/>
        <p:cNvGrpSpPr/>
        <p:nvPr/>
      </p:nvGrpSpPr>
      <p:grpSpPr>
        <a:xfrm>
          <a:off x="0" y="0"/>
          <a:ext cx="0" cy="0"/>
          <a:chOff x="0" y="0"/>
          <a:chExt cx="0" cy="0"/>
        </a:xfrm>
      </p:grpSpPr>
      <p:sp>
        <p:nvSpPr>
          <p:cNvPr id="2" name="Unvan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307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648200" y="1600200"/>
            <a:ext cx="4038600" cy="45307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a:xfrm>
            <a:off x="457200" y="6243638"/>
            <a:ext cx="2133600" cy="457200"/>
          </a:xfrm>
        </p:spPr>
        <p:txBody>
          <a:bodyPr/>
          <a:lstStyle>
            <a:lvl1pPr>
              <a:defRPr/>
            </a:lvl1pPr>
          </a:lstStyle>
          <a:p>
            <a:fld id="{81E7F3BE-E9CC-4DC8-A14C-4F3168590EC4}" type="datetime1">
              <a:rPr lang="tr-TR" altLang="tr-TR" smtClean="0"/>
              <a:pPr/>
              <a:t>6.9.2020</a:t>
            </a:fld>
            <a:endParaRPr lang="tr-TR" altLang="tr-TR"/>
          </a:p>
        </p:txBody>
      </p:sp>
      <p:sp>
        <p:nvSpPr>
          <p:cNvPr id="6" name="Altbilgi Yer Tutucusu 5"/>
          <p:cNvSpPr>
            <a:spLocks noGrp="1"/>
          </p:cNvSpPr>
          <p:nvPr>
            <p:ph type="ftr" sz="quarter" idx="11"/>
          </p:nvPr>
        </p:nvSpPr>
        <p:spPr>
          <a:xfrm>
            <a:off x="3124200" y="6248400"/>
            <a:ext cx="2895600" cy="457200"/>
          </a:xfrm>
        </p:spPr>
        <p:txBody>
          <a:bodyPr/>
          <a:lstStyle>
            <a:lvl1pPr>
              <a:defRPr/>
            </a:lvl1pPr>
          </a:lstStyle>
          <a:p>
            <a:endParaRPr lang="tr-TR" altLang="tr-TR"/>
          </a:p>
        </p:txBody>
      </p:sp>
      <p:sp>
        <p:nvSpPr>
          <p:cNvPr id="7" name="Slayt Numarası Yer Tutucusu 6"/>
          <p:cNvSpPr>
            <a:spLocks noGrp="1"/>
          </p:cNvSpPr>
          <p:nvPr>
            <p:ph type="sldNum" sz="quarter" idx="12"/>
          </p:nvPr>
        </p:nvSpPr>
        <p:spPr>
          <a:xfrm>
            <a:off x="6553200" y="6243638"/>
            <a:ext cx="2133600" cy="457200"/>
          </a:xfrm>
        </p:spPr>
        <p:txBody>
          <a:bodyPr/>
          <a:lstStyle>
            <a:lvl1pPr>
              <a:defRPr/>
            </a:lvl1pPr>
          </a:lstStyle>
          <a:p>
            <a:fld id="{95EE2E32-B69B-4C93-AC49-99D77974F860}" type="slidenum">
              <a:rPr lang="tr-TR" altLang="tr-TR"/>
              <a:pPr/>
              <a:t>‹#›</a:t>
            </a:fld>
            <a:endParaRPr lang="tr-TR" altLang="tr-TR"/>
          </a:p>
        </p:txBody>
      </p:sp>
    </p:spTree>
    <p:extLst>
      <p:ext uri="{BB962C8B-B14F-4D97-AF65-F5344CB8AC3E}">
        <p14:creationId xmlns:p14="http://schemas.microsoft.com/office/powerpoint/2010/main" val="3982691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79E40B1B-FE3C-41D8-AD1B-EE7AD81003EF}" type="datetime1">
              <a:rPr lang="tr-TR" smtClean="0"/>
              <a:pPr/>
              <a:t>6.9.2020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F2E530-22BC-4943-B339-C53E1F0B053A}"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9BD719A0-1E4F-4B91-9FAF-69D5ED8ED035}" type="datetime1">
              <a:rPr lang="tr-TR" smtClean="0"/>
              <a:pPr/>
              <a:t>6.9.2020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F2E530-22BC-4943-B339-C53E1F0B053A}"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36F2F2FB-ABFE-4C52-B7B5-0FAD06267C04}" type="datetime1">
              <a:rPr lang="tr-TR" smtClean="0"/>
              <a:pPr/>
              <a:t>6.9.2020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F2E530-22BC-4943-B339-C53E1F0B053A}"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69C89742-0E36-498C-A8AC-142707B4EF23}" type="datetime1">
              <a:rPr lang="tr-TR" smtClean="0"/>
              <a:pPr/>
              <a:t>6.9.2020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F2E530-22BC-4943-B339-C53E1F0B053A}"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CC09448A-E789-4068-9E57-098A2F103591}" type="datetime1">
              <a:rPr lang="tr-TR" smtClean="0"/>
              <a:pPr/>
              <a:t>6.9.2020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F2E530-22BC-4943-B339-C53E1F0B053A}"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3A279753-3B63-401D-85F4-DB529DC98700}" type="datetime1">
              <a:rPr lang="tr-TR" smtClean="0"/>
              <a:pPr/>
              <a:t>6.9.2020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F2E530-22BC-4943-B339-C53E1F0B053A}"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637B331-B56A-4EAC-8C6D-3A0FEBFA5D7B}" type="datetime1">
              <a:rPr lang="tr-TR" smtClean="0"/>
              <a:pPr/>
              <a:t>6.9.2020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F2E530-22BC-4943-B339-C53E1F0B053A}"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721822F-FD19-4C17-B080-8C2408B6D6CC}" type="datetime1">
              <a:rPr lang="tr-TR" smtClean="0"/>
              <a:pPr/>
              <a:t>6.9.2020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F2E530-22BC-4943-B339-C53E1F0B053A}"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C95DEC-5F07-4C83-BC8E-75A3A3F17123}" type="datetime1">
              <a:rPr lang="tr-TR" smtClean="0"/>
              <a:pPr/>
              <a:t>6.9.2020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F2E530-22BC-4943-B339-C53E1F0B053A}"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16560" y="1169399"/>
            <a:ext cx="7772400" cy="3240360"/>
          </a:xfrm>
        </p:spPr>
        <p:txBody>
          <a:bodyPr/>
          <a:lstStyle/>
          <a:p>
            <a:r>
              <a:rPr lang="tr-TR" b="1" dirty="0" smtClean="0">
                <a:solidFill>
                  <a:srgbClr val="FF0000"/>
                </a:solidFill>
              </a:rPr>
              <a:t> </a:t>
            </a:r>
            <a:r>
              <a:rPr lang="tr-TR" sz="4000" b="1" dirty="0" smtClean="0">
                <a:solidFill>
                  <a:srgbClr val="FF0000"/>
                </a:solidFill>
              </a:rPr>
              <a:t>DEMANS(Bunama)</a:t>
            </a:r>
            <a:br>
              <a:rPr lang="tr-TR" sz="4000" b="1" dirty="0" smtClean="0">
                <a:solidFill>
                  <a:srgbClr val="FF0000"/>
                </a:solidFill>
              </a:rPr>
            </a:br>
            <a:r>
              <a:rPr lang="tr-TR" sz="4000" b="1" dirty="0" smtClean="0">
                <a:solidFill>
                  <a:srgbClr val="FF0000"/>
                </a:solidFill>
              </a:rPr>
              <a:t>&amp; </a:t>
            </a:r>
            <a:br>
              <a:rPr lang="tr-TR" sz="4000" b="1" dirty="0" smtClean="0">
                <a:solidFill>
                  <a:srgbClr val="FF0000"/>
                </a:solidFill>
              </a:rPr>
            </a:br>
            <a:r>
              <a:rPr lang="tr-TR" sz="4000" b="1" dirty="0" smtClean="0">
                <a:solidFill>
                  <a:srgbClr val="FF0000"/>
                </a:solidFill>
              </a:rPr>
              <a:t> ALZHEİMER HASTALIĞI</a:t>
            </a:r>
            <a:endParaRPr lang="tr-TR" sz="4000" b="1" dirty="0">
              <a:solidFill>
                <a:srgbClr val="FF0000"/>
              </a:solidFill>
            </a:endParaRPr>
          </a:p>
        </p:txBody>
      </p:sp>
      <p:sp>
        <p:nvSpPr>
          <p:cNvPr id="3" name="2 Alt Başlık"/>
          <p:cNvSpPr>
            <a:spLocks noGrp="1"/>
          </p:cNvSpPr>
          <p:nvPr>
            <p:ph type="subTitle" idx="1"/>
          </p:nvPr>
        </p:nvSpPr>
        <p:spPr>
          <a:xfrm>
            <a:off x="1371600" y="4409759"/>
            <a:ext cx="6400800" cy="1971569"/>
          </a:xfrm>
        </p:spPr>
        <p:txBody>
          <a:bodyPr>
            <a:normAutofit/>
          </a:bodyPr>
          <a:lstStyle/>
          <a:p>
            <a:r>
              <a:rPr lang="tr-TR" sz="2800" b="1" dirty="0" smtClean="0">
                <a:solidFill>
                  <a:srgbClr val="0070C0"/>
                </a:solidFill>
              </a:rPr>
              <a:t>Prof. Dr. Sevgi  Aras</a:t>
            </a:r>
          </a:p>
          <a:p>
            <a:r>
              <a:rPr lang="tr-TR" sz="2400" b="1" dirty="0" smtClean="0">
                <a:solidFill>
                  <a:srgbClr val="0070C0"/>
                </a:solidFill>
              </a:rPr>
              <a:t>Geriatri Bilim Dalı</a:t>
            </a:r>
          </a:p>
          <a:p>
            <a:endParaRPr lang="tr-TR" b="1" dirty="0">
              <a:solidFill>
                <a:srgbClr val="00B0F0"/>
              </a:solidFill>
            </a:endParaRPr>
          </a:p>
        </p:txBody>
      </p:sp>
      <p:pic>
        <p:nvPicPr>
          <p:cNvPr id="4" name="Picture 4" descr="ankara_tip.pn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9400" y="236539"/>
            <a:ext cx="1361831" cy="1320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nkara_uni_rektorluk.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64288" y="188640"/>
            <a:ext cx="1453371" cy="12884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6 Slayt Numarası Yer Tutucusu"/>
          <p:cNvSpPr>
            <a:spLocks noGrp="1"/>
          </p:cNvSpPr>
          <p:nvPr>
            <p:ph type="sldNum" sz="quarter" idx="12"/>
          </p:nvPr>
        </p:nvSpPr>
        <p:spPr/>
        <p:txBody>
          <a:bodyPr/>
          <a:lstStyle/>
          <a:p>
            <a:fld id="{F3F2E530-22BC-4943-B339-C53E1F0B053A}" type="slidenum">
              <a:rPr lang="tr-TR" smtClean="0"/>
              <a:pPr/>
              <a:t>1</a:t>
            </a:fld>
            <a:endParaRPr lang="tr-T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4"/>
          <p:cNvSpPr>
            <a:spLocks noChangeArrowheads="1"/>
          </p:cNvSpPr>
          <p:nvPr/>
        </p:nvSpPr>
        <p:spPr bwMode="auto">
          <a:xfrm>
            <a:off x="971550" y="2060575"/>
            <a:ext cx="7345363" cy="1655763"/>
          </a:xfrm>
          <a:prstGeom prst="rect">
            <a:avLst/>
          </a:prstGeom>
          <a:ln>
            <a:headEnd/>
            <a:tailEn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2">
            <a:schemeClr val="accent3"/>
          </a:lnRef>
          <a:fillRef idx="1">
            <a:schemeClr val="lt1"/>
          </a:fillRef>
          <a:effectRef idx="0">
            <a:schemeClr val="accent3"/>
          </a:effectRef>
          <a:fontRef idx="minor">
            <a:schemeClr val="dk1"/>
          </a:fontRef>
        </p:style>
        <p:txBody>
          <a:bodyPr wrap="none" anchor="ctr"/>
          <a:lstStyle/>
          <a:p>
            <a:pPr algn="ctr">
              <a:spcBef>
                <a:spcPct val="20000"/>
              </a:spcBef>
              <a:buClr>
                <a:schemeClr val="hlink"/>
              </a:buClr>
              <a:buSzPct val="90000"/>
              <a:buFont typeface="Wingdings" panose="05000000000000000000" pitchFamily="2" charset="2"/>
              <a:buNone/>
            </a:pPr>
            <a:r>
              <a:rPr lang="tr-TR" altLang="tr-TR" sz="2400" dirty="0" smtClean="0">
                <a:solidFill>
                  <a:srgbClr val="FF0000"/>
                </a:solidFill>
                <a:effectLst>
                  <a:outerShdw blurRad="38100" dist="38100" dir="2700000" algn="tl">
                    <a:srgbClr val="000000"/>
                  </a:outerShdw>
                </a:effectLst>
              </a:rPr>
              <a:t>Olası </a:t>
            </a:r>
            <a:r>
              <a:rPr lang="tr-TR" altLang="tr-TR" sz="2400" dirty="0" err="1" smtClean="0">
                <a:solidFill>
                  <a:srgbClr val="FF0000"/>
                </a:solidFill>
                <a:effectLst>
                  <a:outerShdw blurRad="38100" dist="38100" dir="2700000" algn="tl">
                    <a:srgbClr val="000000"/>
                  </a:outerShdw>
                </a:effectLst>
              </a:rPr>
              <a:t>Demans</a:t>
            </a:r>
            <a:r>
              <a:rPr lang="tr-TR" altLang="tr-TR" sz="2400" dirty="0" smtClean="0">
                <a:solidFill>
                  <a:srgbClr val="FF0000"/>
                </a:solidFill>
                <a:effectLst>
                  <a:outerShdw blurRad="38100" dist="38100" dir="2700000" algn="tl">
                    <a:srgbClr val="000000"/>
                  </a:outerShdw>
                </a:effectLst>
              </a:rPr>
              <a:t> tanısı için </a:t>
            </a:r>
          </a:p>
          <a:p>
            <a:pPr algn="ctr">
              <a:spcBef>
                <a:spcPct val="20000"/>
              </a:spcBef>
              <a:buClr>
                <a:schemeClr val="hlink"/>
              </a:buClr>
              <a:buSzPct val="90000"/>
              <a:buFont typeface="Wingdings" panose="05000000000000000000" pitchFamily="2" charset="2"/>
              <a:buNone/>
            </a:pPr>
            <a:r>
              <a:rPr lang="tr-TR" altLang="tr-TR" sz="2400" dirty="0" smtClean="0">
                <a:effectLst>
                  <a:outerShdw blurRad="38100" dist="38100" dir="2700000" algn="tl">
                    <a:srgbClr val="000000"/>
                  </a:outerShdw>
                </a:effectLst>
              </a:rPr>
              <a:t>Bilişsel kayıplar </a:t>
            </a:r>
            <a:r>
              <a:rPr lang="tr-TR" altLang="tr-TR" sz="2400" dirty="0">
                <a:effectLst>
                  <a:outerShdw blurRad="38100" dist="38100" dir="2700000" algn="tl">
                    <a:srgbClr val="000000"/>
                  </a:outerShdw>
                </a:effectLst>
              </a:rPr>
              <a:t>zaman içerisinde </a:t>
            </a:r>
            <a:r>
              <a:rPr lang="tr-TR" altLang="tr-TR" sz="2400" dirty="0" err="1">
                <a:solidFill>
                  <a:srgbClr val="FF0000"/>
                </a:solidFill>
                <a:effectLst>
                  <a:outerShdw blurRad="38100" dist="38100" dir="2700000" algn="tl">
                    <a:srgbClr val="000000"/>
                  </a:outerShdw>
                </a:effectLst>
              </a:rPr>
              <a:t>progresif</a:t>
            </a:r>
            <a:r>
              <a:rPr lang="tr-TR" altLang="tr-TR" sz="2400" dirty="0">
                <a:effectLst>
                  <a:outerShdw blurRad="38100" dist="38100" dir="2700000" algn="tl">
                    <a:srgbClr val="000000"/>
                  </a:outerShdw>
                </a:effectLst>
              </a:rPr>
              <a:t> olarak </a:t>
            </a:r>
          </a:p>
          <a:p>
            <a:pPr algn="ctr">
              <a:spcBef>
                <a:spcPct val="20000"/>
              </a:spcBef>
              <a:buClr>
                <a:schemeClr val="hlink"/>
              </a:buClr>
              <a:buSzPct val="90000"/>
              <a:buFont typeface="Wingdings" panose="05000000000000000000" pitchFamily="2" charset="2"/>
              <a:buNone/>
            </a:pPr>
            <a:r>
              <a:rPr lang="tr-TR" altLang="tr-TR" sz="2400" dirty="0">
                <a:effectLst>
                  <a:outerShdw blurRad="38100" dist="38100" dir="2700000" algn="tl">
                    <a:srgbClr val="000000"/>
                  </a:outerShdw>
                </a:effectLst>
              </a:rPr>
              <a:t>artıyor mu?</a:t>
            </a:r>
          </a:p>
          <a:p>
            <a:pPr algn="ctr"/>
            <a:endParaRPr lang="tr-TR" altLang="tr-TR" sz="2400" b="1" dirty="0">
              <a:solidFill>
                <a:srgbClr val="FF0000"/>
              </a:solidFill>
            </a:endParaRPr>
          </a:p>
        </p:txBody>
      </p:sp>
      <p:sp>
        <p:nvSpPr>
          <p:cNvPr id="3" name="2 Slayt Numarası Yer Tutucusu"/>
          <p:cNvSpPr>
            <a:spLocks noGrp="1"/>
          </p:cNvSpPr>
          <p:nvPr>
            <p:ph type="sldNum" sz="quarter" idx="12"/>
          </p:nvPr>
        </p:nvSpPr>
        <p:spPr/>
        <p:txBody>
          <a:bodyPr/>
          <a:lstStyle/>
          <a:p>
            <a:fld id="{F3F2E530-22BC-4943-B339-C53E1F0B053A}" type="slidenum">
              <a:rPr lang="tr-TR" smtClean="0"/>
              <a:pPr/>
              <a:t>10</a:t>
            </a:fld>
            <a:endParaRPr lang="tr-TR"/>
          </a:p>
        </p:txBody>
      </p:sp>
    </p:spTree>
    <p:extLst>
      <p:ext uri="{BB962C8B-B14F-4D97-AF65-F5344CB8AC3E}">
        <p14:creationId xmlns:p14="http://schemas.microsoft.com/office/powerpoint/2010/main" val="7600139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4"/>
          <p:cNvSpPr>
            <a:spLocks noChangeArrowheads="1"/>
          </p:cNvSpPr>
          <p:nvPr/>
        </p:nvSpPr>
        <p:spPr bwMode="auto">
          <a:xfrm>
            <a:off x="1403350" y="2564904"/>
            <a:ext cx="6480175" cy="1872208"/>
          </a:xfrm>
          <a:prstGeom prst="rect">
            <a:avLst/>
          </a:prstGeom>
          <a:ln>
            <a:headEnd/>
            <a:tailEn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2">
            <a:schemeClr val="accent3"/>
          </a:lnRef>
          <a:fillRef idx="1">
            <a:schemeClr val="lt1"/>
          </a:fillRef>
          <a:effectRef idx="0">
            <a:schemeClr val="accent3"/>
          </a:effectRef>
          <a:fontRef idx="minor">
            <a:schemeClr val="dk1"/>
          </a:fontRef>
        </p:style>
        <p:txBody>
          <a:bodyPr wrap="none" anchor="ctr"/>
          <a:lstStyle/>
          <a:p>
            <a:pPr algn="ctr"/>
            <a:r>
              <a:rPr lang="tr-TR" altLang="tr-TR" sz="2400" dirty="0" smtClean="0">
                <a:solidFill>
                  <a:srgbClr val="FF0000"/>
                </a:solidFill>
                <a:effectLst>
                  <a:outerShdw blurRad="38100" dist="38100" dir="2700000" algn="tl">
                    <a:srgbClr val="000000"/>
                  </a:outerShdw>
                </a:effectLst>
              </a:rPr>
              <a:t>Yanıt evet </a:t>
            </a:r>
            <a:r>
              <a:rPr lang="tr-TR" altLang="tr-TR" sz="2400" dirty="0" smtClean="0">
                <a:effectLst>
                  <a:outerShdw blurRad="38100" dist="38100" dir="2700000" algn="tl">
                    <a:srgbClr val="000000"/>
                  </a:outerShdw>
                </a:effectLst>
              </a:rPr>
              <a:t>ise unutkanlık </a:t>
            </a:r>
          </a:p>
          <a:p>
            <a:pPr algn="ctr"/>
            <a:r>
              <a:rPr lang="tr-TR" altLang="tr-TR" sz="2400" dirty="0" smtClean="0">
                <a:effectLst>
                  <a:outerShdw blurRad="38100" dist="38100" dir="2700000" algn="tl">
                    <a:srgbClr val="000000"/>
                  </a:outerShdw>
                </a:effectLst>
              </a:rPr>
              <a:t>büyük olasılıkla(%90) </a:t>
            </a:r>
            <a:r>
              <a:rPr lang="tr-TR" altLang="tr-TR" sz="2400" dirty="0" err="1" smtClean="0">
                <a:effectLst>
                  <a:outerShdw blurRad="38100" dist="38100" dir="2700000" algn="tl">
                    <a:srgbClr val="000000"/>
                  </a:outerShdw>
                </a:effectLst>
              </a:rPr>
              <a:t>Demans</a:t>
            </a:r>
            <a:r>
              <a:rPr lang="tr-TR" altLang="tr-TR" sz="2400" dirty="0" smtClean="0">
                <a:effectLst>
                  <a:outerShdw blurRad="38100" dist="38100" dir="2700000" algn="tl">
                    <a:srgbClr val="000000"/>
                  </a:outerShdw>
                </a:effectLst>
              </a:rPr>
              <a:t> ile ilişkilidir.</a:t>
            </a:r>
            <a:endParaRPr lang="tr-TR" altLang="tr-TR" sz="2400" dirty="0">
              <a:effectLst>
                <a:outerShdw blurRad="38100" dist="38100" dir="2700000" algn="tl">
                  <a:srgbClr val="000000"/>
                </a:outerShdw>
              </a:effectLst>
            </a:endParaRPr>
          </a:p>
        </p:txBody>
      </p:sp>
      <p:sp>
        <p:nvSpPr>
          <p:cNvPr id="3" name="2 Slayt Numarası Yer Tutucusu"/>
          <p:cNvSpPr>
            <a:spLocks noGrp="1"/>
          </p:cNvSpPr>
          <p:nvPr>
            <p:ph type="sldNum" sz="quarter" idx="12"/>
          </p:nvPr>
        </p:nvSpPr>
        <p:spPr/>
        <p:txBody>
          <a:bodyPr/>
          <a:lstStyle/>
          <a:p>
            <a:fld id="{F3F2E530-22BC-4943-B339-C53E1F0B053A}" type="slidenum">
              <a:rPr lang="tr-TR" smtClean="0"/>
              <a:pPr/>
              <a:t>11</a:t>
            </a:fld>
            <a:endParaRPr lang="tr-TR"/>
          </a:p>
        </p:txBody>
      </p:sp>
    </p:spTree>
    <p:extLst>
      <p:ext uri="{BB962C8B-B14F-4D97-AF65-F5344CB8AC3E}">
        <p14:creationId xmlns:p14="http://schemas.microsoft.com/office/powerpoint/2010/main" val="29404461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40" name="Rectangle 8"/>
          <p:cNvSpPr>
            <a:spLocks noChangeArrowheads="1"/>
          </p:cNvSpPr>
          <p:nvPr/>
        </p:nvSpPr>
        <p:spPr bwMode="auto">
          <a:xfrm>
            <a:off x="467544" y="404664"/>
            <a:ext cx="8064500" cy="1871662"/>
          </a:xfrm>
          <a:prstGeom prst="rect">
            <a:avLst/>
          </a:prstGeom>
          <a:ln>
            <a:headEnd/>
            <a:tailEn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2">
            <a:schemeClr val="accent3"/>
          </a:lnRef>
          <a:fillRef idx="1">
            <a:schemeClr val="lt1"/>
          </a:fillRef>
          <a:effectRef idx="0">
            <a:schemeClr val="accent3"/>
          </a:effectRef>
          <a:fontRef idx="minor">
            <a:schemeClr val="dk1"/>
          </a:fontRef>
        </p:style>
        <p:txBody>
          <a:bodyPr wrap="none" anchor="ctr"/>
          <a:lstStyle/>
          <a:p>
            <a:pPr algn="ctr">
              <a:spcBef>
                <a:spcPct val="20000"/>
              </a:spcBef>
              <a:buClr>
                <a:schemeClr val="hlink"/>
              </a:buClr>
              <a:buSzPct val="90000"/>
              <a:buFont typeface="Wingdings" panose="05000000000000000000" pitchFamily="2" charset="2"/>
              <a:buNone/>
            </a:pPr>
            <a:r>
              <a:rPr lang="tr-TR" altLang="tr-TR" sz="2800" dirty="0" smtClean="0">
                <a:solidFill>
                  <a:srgbClr val="FF0000"/>
                </a:solidFill>
                <a:effectLst>
                  <a:outerShdw blurRad="38100" dist="38100" dir="2700000" algn="tl">
                    <a:srgbClr val="000000">
                      <a:alpha val="43137"/>
                    </a:srgbClr>
                  </a:outerShdw>
                </a:effectLst>
              </a:rPr>
              <a:t>Unutkanlık</a:t>
            </a:r>
            <a:r>
              <a:rPr lang="tr-TR" altLang="tr-TR" sz="2400" dirty="0" smtClean="0">
                <a:solidFill>
                  <a:srgbClr val="FF0000"/>
                </a:solidFill>
                <a:effectLst>
                  <a:outerShdw blurRad="38100" dist="38100" dir="2700000" algn="tl">
                    <a:srgbClr val="000000">
                      <a:alpha val="43137"/>
                    </a:srgbClr>
                  </a:outerShdw>
                </a:effectLst>
              </a:rPr>
              <a:t> </a:t>
            </a:r>
            <a:r>
              <a:rPr lang="tr-TR" altLang="tr-TR" sz="2800" dirty="0" smtClean="0">
                <a:solidFill>
                  <a:srgbClr val="FF0000"/>
                </a:solidFill>
                <a:effectLst>
                  <a:outerShdw blurRad="38100" dist="38100" dir="2700000" algn="tl">
                    <a:srgbClr val="000000">
                      <a:alpha val="43137"/>
                    </a:srgbClr>
                  </a:outerShdw>
                </a:effectLst>
              </a:rPr>
              <a:t>Var! Hasta Alzheimer hastası mı?</a:t>
            </a:r>
          </a:p>
          <a:p>
            <a:pPr algn="ctr"/>
            <a:r>
              <a:rPr lang="tr-TR" altLang="tr-TR" sz="2000" dirty="0" smtClean="0">
                <a:effectLst>
                  <a:outerShdw blurRad="38100" dist="38100" dir="2700000" algn="tl">
                    <a:srgbClr val="000000">
                      <a:alpha val="43137"/>
                    </a:srgbClr>
                  </a:outerShdw>
                </a:effectLst>
              </a:rPr>
              <a:t>Hikaye</a:t>
            </a:r>
            <a:endParaRPr lang="tr-TR" altLang="tr-TR" sz="2000" dirty="0">
              <a:effectLst>
                <a:outerShdw blurRad="38100" dist="38100" dir="2700000" algn="tl">
                  <a:srgbClr val="000000">
                    <a:alpha val="43137"/>
                  </a:srgbClr>
                </a:outerShdw>
              </a:effectLst>
            </a:endParaRPr>
          </a:p>
          <a:p>
            <a:pPr algn="ctr"/>
            <a:r>
              <a:rPr lang="tr-TR" altLang="tr-TR" sz="2000" dirty="0" smtClean="0">
                <a:effectLst>
                  <a:outerShdw blurRad="38100" dist="38100" dir="2700000" algn="tl">
                    <a:srgbClr val="000000">
                      <a:alpha val="43137"/>
                    </a:srgbClr>
                  </a:outerShdw>
                </a:effectLst>
              </a:rPr>
              <a:t>Yakınlarıyla görüşme</a:t>
            </a:r>
            <a:endParaRPr lang="tr-TR" altLang="tr-TR" sz="2000" dirty="0">
              <a:effectLst>
                <a:outerShdw blurRad="38100" dist="38100" dir="2700000" algn="tl">
                  <a:srgbClr val="000000">
                    <a:alpha val="43137"/>
                  </a:srgbClr>
                </a:outerShdw>
              </a:effectLst>
            </a:endParaRPr>
          </a:p>
          <a:p>
            <a:pPr algn="ctr"/>
            <a:r>
              <a:rPr lang="tr-TR" altLang="tr-TR" sz="2000" dirty="0">
                <a:effectLst>
                  <a:outerShdw blurRad="38100" dist="38100" dir="2700000" algn="tl">
                    <a:srgbClr val="000000">
                      <a:alpha val="43137"/>
                    </a:srgbClr>
                  </a:outerShdw>
                </a:effectLst>
              </a:rPr>
              <a:t>Bilişsel </a:t>
            </a:r>
            <a:r>
              <a:rPr lang="tr-TR" altLang="tr-TR" sz="2000" dirty="0" smtClean="0">
                <a:effectLst>
                  <a:outerShdw blurRad="38100" dist="38100" dir="2700000" algn="tl">
                    <a:srgbClr val="000000">
                      <a:alpha val="43137"/>
                    </a:srgbClr>
                  </a:outerShdw>
                </a:effectLst>
              </a:rPr>
              <a:t>testler(MMSE)</a:t>
            </a:r>
            <a:endParaRPr lang="tr-TR" altLang="tr-TR" sz="2000" dirty="0">
              <a:effectLst>
                <a:outerShdw blurRad="38100" dist="38100" dir="2700000" algn="tl">
                  <a:srgbClr val="000000">
                    <a:alpha val="43137"/>
                  </a:srgbClr>
                </a:outerShdw>
              </a:effectLst>
            </a:endParaRPr>
          </a:p>
        </p:txBody>
      </p:sp>
      <p:sp>
        <p:nvSpPr>
          <p:cNvPr id="18441" name="Rectangle 9"/>
          <p:cNvSpPr>
            <a:spLocks noChangeArrowheads="1"/>
          </p:cNvSpPr>
          <p:nvPr/>
        </p:nvSpPr>
        <p:spPr bwMode="auto">
          <a:xfrm>
            <a:off x="3419475" y="3141663"/>
            <a:ext cx="2066925" cy="914400"/>
          </a:xfrm>
          <a:prstGeom prst="rect">
            <a:avLst/>
          </a:prstGeom>
          <a:ln>
            <a:headEnd/>
            <a:tailEn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accent3"/>
          </a:lnRef>
          <a:fillRef idx="2">
            <a:schemeClr val="accent3"/>
          </a:fillRef>
          <a:effectRef idx="1">
            <a:schemeClr val="accent3"/>
          </a:effectRef>
          <a:fontRef idx="minor">
            <a:schemeClr val="dk1"/>
          </a:fontRef>
        </p:style>
        <p:txBody>
          <a:bodyPr wrap="none" anchor="ctr"/>
          <a:lstStyle/>
          <a:p>
            <a:pPr algn="ctr"/>
            <a:r>
              <a:rPr lang="tr-TR" altLang="tr-TR" sz="2400" b="1" dirty="0">
                <a:solidFill>
                  <a:srgbClr val="FF0000"/>
                </a:solidFill>
              </a:rPr>
              <a:t>YOK</a:t>
            </a:r>
          </a:p>
        </p:txBody>
      </p:sp>
      <p:sp>
        <p:nvSpPr>
          <p:cNvPr id="18442" name="Rectangle 10"/>
          <p:cNvSpPr>
            <a:spLocks noChangeArrowheads="1"/>
          </p:cNvSpPr>
          <p:nvPr/>
        </p:nvSpPr>
        <p:spPr bwMode="auto">
          <a:xfrm>
            <a:off x="683568" y="4868862"/>
            <a:ext cx="7776864" cy="1224433"/>
          </a:xfrm>
          <a:prstGeom prst="rect">
            <a:avLst/>
          </a:prstGeom>
          <a:ln>
            <a:headEnd/>
            <a:tailEn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2">
            <a:schemeClr val="accent3"/>
          </a:lnRef>
          <a:fillRef idx="1">
            <a:schemeClr val="lt1"/>
          </a:fillRef>
          <a:effectRef idx="0">
            <a:schemeClr val="accent3"/>
          </a:effectRef>
          <a:fontRef idx="minor">
            <a:schemeClr val="dk1"/>
          </a:fontRef>
        </p:style>
        <p:txBody>
          <a:bodyPr wrap="none" anchor="ctr"/>
          <a:lstStyle/>
          <a:p>
            <a:pPr algn="ctr"/>
            <a:r>
              <a:rPr lang="tr-TR" altLang="tr-TR" sz="2000" b="1" dirty="0"/>
              <a:t>Normal </a:t>
            </a:r>
            <a:r>
              <a:rPr lang="tr-TR" altLang="tr-TR" sz="2000" b="1" dirty="0" smtClean="0"/>
              <a:t>yaşlanma(yaşa bağlı bellek etkilenmesi) </a:t>
            </a:r>
          </a:p>
          <a:p>
            <a:pPr algn="ctr"/>
            <a:r>
              <a:rPr lang="tr-TR" altLang="tr-TR" sz="2000" b="1" dirty="0" smtClean="0"/>
              <a:t>Depresyon</a:t>
            </a:r>
            <a:r>
              <a:rPr lang="tr-TR" altLang="tr-TR" sz="2000" b="1" dirty="0"/>
              <a:t>, </a:t>
            </a:r>
            <a:endParaRPr lang="tr-TR" altLang="tr-TR" sz="2000" b="1" dirty="0" smtClean="0"/>
          </a:p>
          <a:p>
            <a:pPr algn="ctr"/>
            <a:r>
              <a:rPr lang="tr-TR" altLang="tr-TR" sz="2000" b="1" dirty="0" smtClean="0"/>
              <a:t>Hafif </a:t>
            </a:r>
            <a:r>
              <a:rPr lang="tr-TR" altLang="tr-TR" sz="2000" b="1" dirty="0" err="1" smtClean="0"/>
              <a:t>kognitif</a:t>
            </a:r>
            <a:r>
              <a:rPr lang="tr-TR" altLang="tr-TR" sz="2000" b="1" dirty="0" smtClean="0"/>
              <a:t> bozukluk</a:t>
            </a:r>
            <a:endParaRPr lang="tr-TR" altLang="tr-TR" sz="2000" b="1" dirty="0"/>
          </a:p>
        </p:txBody>
      </p:sp>
      <p:sp>
        <p:nvSpPr>
          <p:cNvPr id="5" name="4 Slayt Numarası Yer Tutucusu"/>
          <p:cNvSpPr>
            <a:spLocks noGrp="1"/>
          </p:cNvSpPr>
          <p:nvPr>
            <p:ph type="sldNum" sz="quarter" idx="12"/>
          </p:nvPr>
        </p:nvSpPr>
        <p:spPr/>
        <p:txBody>
          <a:bodyPr/>
          <a:lstStyle/>
          <a:p>
            <a:fld id="{F3F2E530-22BC-4943-B339-C53E1F0B053A}" type="slidenum">
              <a:rPr lang="tr-TR" smtClean="0"/>
              <a:pPr/>
              <a:t>12</a:t>
            </a:fld>
            <a:endParaRPr lang="tr-TR"/>
          </a:p>
        </p:txBody>
      </p:sp>
    </p:spTree>
    <p:extLst>
      <p:ext uri="{BB962C8B-B14F-4D97-AF65-F5344CB8AC3E}">
        <p14:creationId xmlns:p14="http://schemas.microsoft.com/office/powerpoint/2010/main" val="2553526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http://www.akadgeriatri.org/managete/fu_folder/2010-01/images/2010-2-1-031-039Tablo3.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116632"/>
            <a:ext cx="8784976" cy="6552728"/>
          </a:xfrm>
          <a:prstGeom prst="rect">
            <a:avLst/>
          </a:prstGeom>
          <a:noFill/>
          <a:extLst>
            <a:ext uri="{909E8E84-426E-40DD-AFC4-6F175D3DCCD1}">
              <a14:hiddenFill xmlns:a14="http://schemas.microsoft.com/office/drawing/2010/main">
                <a:solidFill>
                  <a:srgbClr val="FFFFFF"/>
                </a:solidFill>
              </a14:hiddenFill>
            </a:ext>
          </a:extLst>
        </p:spPr>
      </p:pic>
      <p:sp>
        <p:nvSpPr>
          <p:cNvPr id="3" name="2 Slayt Numarası Yer Tutucusu"/>
          <p:cNvSpPr>
            <a:spLocks noGrp="1"/>
          </p:cNvSpPr>
          <p:nvPr>
            <p:ph type="sldNum" sz="quarter" idx="12"/>
          </p:nvPr>
        </p:nvSpPr>
        <p:spPr/>
        <p:txBody>
          <a:bodyPr/>
          <a:lstStyle/>
          <a:p>
            <a:fld id="{F3F2E530-22BC-4943-B339-C53E1F0B053A}" type="slidenum">
              <a:rPr lang="tr-TR" smtClean="0"/>
              <a:pPr/>
              <a:t>13</a:t>
            </a:fld>
            <a:endParaRPr lang="tr-TR"/>
          </a:p>
        </p:txBody>
      </p:sp>
    </p:spTree>
    <p:extLst>
      <p:ext uri="{BB962C8B-B14F-4D97-AF65-F5344CB8AC3E}">
        <p14:creationId xmlns:p14="http://schemas.microsoft.com/office/powerpoint/2010/main" val="7550868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ln>
            <a:solidFill>
              <a:schemeClr val="accent1"/>
            </a:solidFill>
          </a:ln>
        </p:spPr>
        <p:txBody>
          <a:bodyPr>
            <a:normAutofit/>
          </a:bodyPr>
          <a:lstStyle/>
          <a:p>
            <a:r>
              <a:rPr lang="tr-TR" sz="3600" dirty="0" smtClean="0">
                <a:solidFill>
                  <a:srgbClr val="FF0000"/>
                </a:solidFill>
              </a:rPr>
              <a:t>Olası </a:t>
            </a:r>
            <a:r>
              <a:rPr lang="tr-TR" sz="3600" dirty="0" err="1" smtClean="0">
                <a:solidFill>
                  <a:srgbClr val="FF0000"/>
                </a:solidFill>
              </a:rPr>
              <a:t>demans</a:t>
            </a:r>
            <a:r>
              <a:rPr lang="tr-TR" sz="3600" dirty="0" smtClean="0">
                <a:solidFill>
                  <a:srgbClr val="FF0000"/>
                </a:solidFill>
              </a:rPr>
              <a:t> klinik tanısı için </a:t>
            </a:r>
            <a:endParaRPr lang="tr-TR" sz="3600" dirty="0">
              <a:solidFill>
                <a:srgbClr val="FF0000"/>
              </a:solidFill>
            </a:endParaRPr>
          </a:p>
        </p:txBody>
      </p:sp>
      <p:sp>
        <p:nvSpPr>
          <p:cNvPr id="3" name="2 İçerik Yer Tutucusu"/>
          <p:cNvSpPr>
            <a:spLocks noGrp="1"/>
          </p:cNvSpPr>
          <p:nvPr>
            <p:ph idx="1"/>
          </p:nvPr>
        </p:nvSpPr>
        <p:spPr>
          <a:xfrm>
            <a:off x="467544" y="1412776"/>
            <a:ext cx="8229600" cy="4680520"/>
          </a:xfrm>
        </p:spPr>
        <p:style>
          <a:lnRef idx="2">
            <a:schemeClr val="accent3"/>
          </a:lnRef>
          <a:fillRef idx="1">
            <a:schemeClr val="lt1"/>
          </a:fillRef>
          <a:effectRef idx="0">
            <a:schemeClr val="accent3"/>
          </a:effectRef>
          <a:fontRef idx="minor">
            <a:schemeClr val="dk1"/>
          </a:fontRef>
        </p:style>
        <p:txBody>
          <a:bodyPr>
            <a:normAutofit fontScale="77500" lnSpcReduction="20000"/>
          </a:bodyPr>
          <a:lstStyle/>
          <a:p>
            <a:endParaRPr lang="tr-TR" dirty="0" smtClean="0"/>
          </a:p>
          <a:p>
            <a:r>
              <a:rPr lang="tr-TR" dirty="0" smtClean="0">
                <a:solidFill>
                  <a:srgbClr val="FF0000"/>
                </a:solidFill>
              </a:rPr>
              <a:t>Bilişsel (</a:t>
            </a:r>
            <a:r>
              <a:rPr lang="tr-TR" dirty="0" err="1" smtClean="0">
                <a:solidFill>
                  <a:srgbClr val="FF0000"/>
                </a:solidFill>
              </a:rPr>
              <a:t>kognitif</a:t>
            </a:r>
            <a:r>
              <a:rPr lang="tr-TR" dirty="0" smtClean="0">
                <a:solidFill>
                  <a:srgbClr val="FF0000"/>
                </a:solidFill>
              </a:rPr>
              <a:t> kayıp) (En az 2 </a:t>
            </a:r>
            <a:r>
              <a:rPr lang="tr-TR" dirty="0" err="1" smtClean="0">
                <a:solidFill>
                  <a:srgbClr val="FF0000"/>
                </a:solidFill>
              </a:rPr>
              <a:t>kognitif</a:t>
            </a:r>
            <a:r>
              <a:rPr lang="tr-TR" dirty="0" smtClean="0">
                <a:solidFill>
                  <a:srgbClr val="FF0000"/>
                </a:solidFill>
              </a:rPr>
              <a:t> alan</a:t>
            </a:r>
            <a:r>
              <a:rPr lang="tr-TR" dirty="0" smtClean="0"/>
              <a:t>)</a:t>
            </a:r>
          </a:p>
          <a:p>
            <a:pPr>
              <a:buFont typeface="Wingdings" pitchFamily="2" charset="2"/>
              <a:buChar char="ü"/>
            </a:pPr>
            <a:r>
              <a:rPr lang="tr-TR" sz="2600" dirty="0" smtClean="0"/>
              <a:t>Oryantasyon,</a:t>
            </a:r>
          </a:p>
          <a:p>
            <a:pPr>
              <a:buFont typeface="Wingdings" pitchFamily="2" charset="2"/>
              <a:buChar char="ü"/>
            </a:pPr>
            <a:r>
              <a:rPr lang="tr-TR" sz="2600" dirty="0" smtClean="0"/>
              <a:t>Bellek </a:t>
            </a:r>
          </a:p>
          <a:p>
            <a:pPr>
              <a:buFont typeface="Wingdings" pitchFamily="2" charset="2"/>
              <a:buChar char="ü"/>
            </a:pPr>
            <a:r>
              <a:rPr lang="tr-TR" sz="2600" dirty="0" smtClean="0"/>
              <a:t>Dikkat,hesap yapma</a:t>
            </a:r>
          </a:p>
          <a:p>
            <a:pPr>
              <a:buFont typeface="Wingdings" pitchFamily="2" charset="2"/>
              <a:buChar char="ü"/>
            </a:pPr>
            <a:r>
              <a:rPr lang="tr-TR" sz="2600" dirty="0" smtClean="0"/>
              <a:t>Lisan(konuşma, okuma, anlama)</a:t>
            </a:r>
          </a:p>
          <a:p>
            <a:pPr>
              <a:buFont typeface="Wingdings" pitchFamily="2" charset="2"/>
              <a:buChar char="ü"/>
            </a:pPr>
            <a:r>
              <a:rPr lang="tr-TR" sz="2600" dirty="0" smtClean="0"/>
              <a:t>Yürütücü işlevler(planlanma, organizasyon, muhakeme, soyutlama)</a:t>
            </a:r>
          </a:p>
          <a:p>
            <a:pPr>
              <a:buFont typeface="Wingdings" pitchFamily="2" charset="2"/>
              <a:buChar char="ü"/>
            </a:pPr>
            <a:r>
              <a:rPr lang="tr-TR" sz="2600" dirty="0" smtClean="0"/>
              <a:t>Görsel-uzaysal(mekansal) işlev</a:t>
            </a:r>
          </a:p>
          <a:p>
            <a:pPr>
              <a:buNone/>
            </a:pPr>
            <a:endParaRPr lang="tr-TR" dirty="0" smtClean="0"/>
          </a:p>
          <a:p>
            <a:r>
              <a:rPr lang="tr-TR" dirty="0" smtClean="0">
                <a:solidFill>
                  <a:srgbClr val="FF0000"/>
                </a:solidFill>
              </a:rPr>
              <a:t>Fonksiyonel yeti kaybı</a:t>
            </a:r>
          </a:p>
          <a:p>
            <a:pPr>
              <a:buNone/>
            </a:pPr>
            <a:r>
              <a:rPr lang="tr-TR" dirty="0" smtClean="0"/>
              <a:t>    (Günlük yaşam aktivitelerinde ve sosyal yaşamda bozulma)</a:t>
            </a:r>
          </a:p>
          <a:p>
            <a:pPr>
              <a:buNone/>
            </a:pPr>
            <a:endParaRPr lang="tr-TR" dirty="0" smtClean="0"/>
          </a:p>
          <a:p>
            <a:pPr>
              <a:buNone/>
            </a:pPr>
            <a:r>
              <a:rPr lang="tr-TR" dirty="0" smtClean="0"/>
              <a:t>     Olması gereklidir. </a:t>
            </a:r>
          </a:p>
          <a:p>
            <a:pPr>
              <a:buNone/>
            </a:pPr>
            <a:endParaRPr lang="tr-TR" dirty="0" smtClean="0"/>
          </a:p>
          <a:p>
            <a:pPr>
              <a:buNone/>
            </a:pPr>
            <a:endParaRPr lang="tr-TR" dirty="0" smtClean="0"/>
          </a:p>
          <a:p>
            <a:pPr>
              <a:buNone/>
            </a:pPr>
            <a:endParaRPr lang="tr-TR" dirty="0" smtClean="0"/>
          </a:p>
          <a:p>
            <a:pPr>
              <a:buNone/>
            </a:pPr>
            <a:endParaRPr lang="tr-TR" dirty="0" smtClean="0"/>
          </a:p>
          <a:p>
            <a:pPr>
              <a:buNone/>
            </a:pPr>
            <a:endParaRPr lang="tr-TR" dirty="0" smtClean="0"/>
          </a:p>
        </p:txBody>
      </p:sp>
      <p:sp>
        <p:nvSpPr>
          <p:cNvPr id="4" name="3 Slayt Numarası Yer Tutucusu"/>
          <p:cNvSpPr>
            <a:spLocks noGrp="1"/>
          </p:cNvSpPr>
          <p:nvPr>
            <p:ph type="sldNum" sz="quarter" idx="12"/>
          </p:nvPr>
        </p:nvSpPr>
        <p:spPr/>
        <p:txBody>
          <a:bodyPr/>
          <a:lstStyle/>
          <a:p>
            <a:fld id="{F3F2E530-22BC-4943-B339-C53E1F0B053A}" type="slidenum">
              <a:rPr lang="tr-TR" smtClean="0"/>
              <a:pPr/>
              <a:t>14</a:t>
            </a:fld>
            <a:endParaRPr lang="tr-T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1026"/>
          <p:cNvSpPr>
            <a:spLocks noChangeArrowheads="1"/>
          </p:cNvSpPr>
          <p:nvPr/>
        </p:nvSpPr>
        <p:spPr bwMode="auto">
          <a:xfrm>
            <a:off x="5334000" y="3717032"/>
            <a:ext cx="1254224" cy="792088"/>
          </a:xfrm>
          <a:prstGeom prst="rect">
            <a:avLst/>
          </a:prstGeom>
          <a:solidFill>
            <a:srgbClr val="92D050"/>
          </a:solidFill>
          <a:ln w="9525">
            <a:miter lim="800000"/>
            <a:headEnd/>
            <a:tailEnd/>
          </a:ln>
          <a:effectLst/>
          <a:scene3d>
            <a:camera prst="isometricOffAxis1Right"/>
            <a:lightRig rig="legacyFlat3" dir="b"/>
          </a:scene3d>
          <a:sp3d extrusionH="430200" prstMaterial="legacyMatte">
            <a:bevelT w="13500" h="13500" prst="angle"/>
            <a:bevelB w="13500" h="13500" prst="angle"/>
            <a:extrusionClr>
              <a:srgbClr val="FFFFFF"/>
            </a:extrusionClr>
            <a:contourClr>
              <a:srgbClr val="FFFFFF"/>
            </a:contour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endParaRPr lang="tr-TR"/>
          </a:p>
        </p:txBody>
      </p:sp>
      <p:sp>
        <p:nvSpPr>
          <p:cNvPr id="58371" name="Freeform 1027"/>
          <p:cNvSpPr>
            <a:spLocks/>
          </p:cNvSpPr>
          <p:nvPr/>
        </p:nvSpPr>
        <p:spPr bwMode="auto">
          <a:xfrm>
            <a:off x="914400" y="1398588"/>
            <a:ext cx="7315200" cy="2214562"/>
          </a:xfrm>
          <a:custGeom>
            <a:avLst/>
            <a:gdLst>
              <a:gd name="T0" fmla="*/ 2501 w 10296"/>
              <a:gd name="T1" fmla="*/ 580 h 3147"/>
              <a:gd name="T2" fmla="*/ 471 w 10296"/>
              <a:gd name="T3" fmla="*/ 1963 h 3147"/>
              <a:gd name="T4" fmla="*/ 415 w 10296"/>
              <a:gd name="T5" fmla="*/ 2758 h 3147"/>
              <a:gd name="T6" fmla="*/ 1009 w 10296"/>
              <a:gd name="T7" fmla="*/ 2758 h 3147"/>
              <a:gd name="T8" fmla="*/ 1458 w 10296"/>
              <a:gd name="T9" fmla="*/ 2849 h 3147"/>
              <a:gd name="T10" fmla="*/ 2086 w 10296"/>
              <a:gd name="T11" fmla="*/ 2717 h 3147"/>
              <a:gd name="T12" fmla="*/ 2613 w 10296"/>
              <a:gd name="T13" fmla="*/ 2907 h 3147"/>
              <a:gd name="T14" fmla="*/ 3140 w 10296"/>
              <a:gd name="T15" fmla="*/ 2717 h 3147"/>
              <a:gd name="T16" fmla="*/ 3791 w 10296"/>
              <a:gd name="T17" fmla="*/ 2849 h 3147"/>
              <a:gd name="T18" fmla="*/ 4240 w 10296"/>
              <a:gd name="T19" fmla="*/ 2758 h 3147"/>
              <a:gd name="T20" fmla="*/ 4890 w 10296"/>
              <a:gd name="T21" fmla="*/ 2783 h 3147"/>
              <a:gd name="T22" fmla="*/ 5327 w 10296"/>
              <a:gd name="T23" fmla="*/ 2824 h 3147"/>
              <a:gd name="T24" fmla="*/ 5989 w 10296"/>
              <a:gd name="T25" fmla="*/ 2733 h 3147"/>
              <a:gd name="T26" fmla="*/ 6460 w 10296"/>
              <a:gd name="T27" fmla="*/ 2882 h 3147"/>
              <a:gd name="T28" fmla="*/ 7055 w 10296"/>
              <a:gd name="T29" fmla="*/ 2708 h 3147"/>
              <a:gd name="T30" fmla="*/ 7638 w 10296"/>
              <a:gd name="T31" fmla="*/ 2882 h 3147"/>
              <a:gd name="T32" fmla="*/ 8109 w 10296"/>
              <a:gd name="T33" fmla="*/ 2725 h 3147"/>
              <a:gd name="T34" fmla="*/ 8782 w 10296"/>
              <a:gd name="T35" fmla="*/ 2824 h 3147"/>
              <a:gd name="T36" fmla="*/ 9219 w 10296"/>
              <a:gd name="T37" fmla="*/ 2783 h 3147"/>
              <a:gd name="T38" fmla="*/ 9814 w 10296"/>
              <a:gd name="T39" fmla="*/ 2742 h 3147"/>
              <a:gd name="T40" fmla="*/ 10072 w 10296"/>
              <a:gd name="T41" fmla="*/ 2493 h 3147"/>
              <a:gd name="T42" fmla="*/ 9231 w 10296"/>
              <a:gd name="T43" fmla="*/ 1334 h 3147"/>
              <a:gd name="T44" fmla="*/ 7425 w 10296"/>
              <a:gd name="T45" fmla="*/ 472 h 3147"/>
              <a:gd name="T46" fmla="*/ 5417 w 10296"/>
              <a:gd name="T47" fmla="*/ 149 h 3147"/>
              <a:gd name="T48" fmla="*/ 4901 w 10296"/>
              <a:gd name="T49" fmla="*/ 149 h 3147"/>
              <a:gd name="T50" fmla="*/ 4980 w 10296"/>
              <a:gd name="T51" fmla="*/ 0 h 3147"/>
              <a:gd name="T52" fmla="*/ 5989 w 10296"/>
              <a:gd name="T53" fmla="*/ 50 h 3147"/>
              <a:gd name="T54" fmla="*/ 8064 w 10296"/>
              <a:gd name="T55" fmla="*/ 530 h 3147"/>
              <a:gd name="T56" fmla="*/ 9724 w 10296"/>
              <a:gd name="T57" fmla="*/ 1566 h 3147"/>
              <a:gd name="T58" fmla="*/ 10296 w 10296"/>
              <a:gd name="T59" fmla="*/ 2998 h 3147"/>
              <a:gd name="T60" fmla="*/ 10117 w 10296"/>
              <a:gd name="T61" fmla="*/ 3023 h 3147"/>
              <a:gd name="T62" fmla="*/ 9488 w 10296"/>
              <a:gd name="T63" fmla="*/ 2866 h 3147"/>
              <a:gd name="T64" fmla="*/ 8995 w 10296"/>
              <a:gd name="T65" fmla="*/ 3056 h 3147"/>
              <a:gd name="T66" fmla="*/ 8860 w 10296"/>
              <a:gd name="T67" fmla="*/ 3023 h 3147"/>
              <a:gd name="T68" fmla="*/ 8199 w 10296"/>
              <a:gd name="T69" fmla="*/ 2858 h 3147"/>
              <a:gd name="T70" fmla="*/ 7739 w 10296"/>
              <a:gd name="T71" fmla="*/ 3056 h 3147"/>
              <a:gd name="T72" fmla="*/ 7582 w 10296"/>
              <a:gd name="T73" fmla="*/ 3023 h 3147"/>
              <a:gd name="T74" fmla="*/ 6943 w 10296"/>
              <a:gd name="T75" fmla="*/ 2858 h 3147"/>
              <a:gd name="T76" fmla="*/ 6460 w 10296"/>
              <a:gd name="T77" fmla="*/ 3056 h 3147"/>
              <a:gd name="T78" fmla="*/ 6314 w 10296"/>
              <a:gd name="T79" fmla="*/ 3023 h 3147"/>
              <a:gd name="T80" fmla="*/ 5664 w 10296"/>
              <a:gd name="T81" fmla="*/ 2866 h 3147"/>
              <a:gd name="T82" fmla="*/ 5204 w 10296"/>
              <a:gd name="T83" fmla="*/ 3056 h 3147"/>
              <a:gd name="T84" fmla="*/ 5058 w 10296"/>
              <a:gd name="T85" fmla="*/ 3023 h 3147"/>
              <a:gd name="T86" fmla="*/ 4419 w 10296"/>
              <a:gd name="T87" fmla="*/ 2866 h 3147"/>
              <a:gd name="T88" fmla="*/ 3937 w 10296"/>
              <a:gd name="T89" fmla="*/ 3056 h 3147"/>
              <a:gd name="T90" fmla="*/ 3791 w 10296"/>
              <a:gd name="T91" fmla="*/ 3023 h 3147"/>
              <a:gd name="T92" fmla="*/ 3129 w 10296"/>
              <a:gd name="T93" fmla="*/ 2866 h 3147"/>
              <a:gd name="T94" fmla="*/ 2669 w 10296"/>
              <a:gd name="T95" fmla="*/ 3056 h 3147"/>
              <a:gd name="T96" fmla="*/ 2524 w 10296"/>
              <a:gd name="T97" fmla="*/ 3023 h 3147"/>
              <a:gd name="T98" fmla="*/ 1873 w 10296"/>
              <a:gd name="T99" fmla="*/ 2866 h 3147"/>
              <a:gd name="T100" fmla="*/ 1402 w 10296"/>
              <a:gd name="T101" fmla="*/ 3056 h 3147"/>
              <a:gd name="T102" fmla="*/ 1256 w 10296"/>
              <a:gd name="T103" fmla="*/ 3023 h 3147"/>
              <a:gd name="T104" fmla="*/ 606 w 10296"/>
              <a:gd name="T105" fmla="*/ 2866 h 3147"/>
              <a:gd name="T106" fmla="*/ 135 w 10296"/>
              <a:gd name="T107" fmla="*/ 3056 h 3147"/>
              <a:gd name="T108" fmla="*/ 191 w 10296"/>
              <a:gd name="T109" fmla="*/ 2145 h 3147"/>
              <a:gd name="T110" fmla="*/ 1054 w 10296"/>
              <a:gd name="T111" fmla="*/ 1143 h 3147"/>
              <a:gd name="T112" fmla="*/ 2333 w 10296"/>
              <a:gd name="T113" fmla="*/ 481 h 3147"/>
              <a:gd name="T114" fmla="*/ 3623 w 10296"/>
              <a:gd name="T115" fmla="*/ 141 h 3147"/>
              <a:gd name="T116" fmla="*/ 4812 w 10296"/>
              <a:gd name="T117" fmla="*/ 149 h 3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0296" h="3147">
                <a:moveTo>
                  <a:pt x="4812" y="149"/>
                </a:moveTo>
                <a:lnTo>
                  <a:pt x="4430" y="174"/>
                </a:lnTo>
                <a:lnTo>
                  <a:pt x="4049" y="216"/>
                </a:lnTo>
                <a:lnTo>
                  <a:pt x="3656" y="282"/>
                </a:lnTo>
                <a:lnTo>
                  <a:pt x="3264" y="365"/>
                </a:lnTo>
                <a:lnTo>
                  <a:pt x="2882" y="464"/>
                </a:lnTo>
                <a:lnTo>
                  <a:pt x="2501" y="580"/>
                </a:lnTo>
                <a:lnTo>
                  <a:pt x="2142" y="721"/>
                </a:lnTo>
                <a:lnTo>
                  <a:pt x="1795" y="878"/>
                </a:lnTo>
                <a:lnTo>
                  <a:pt x="1469" y="1052"/>
                </a:lnTo>
                <a:lnTo>
                  <a:pt x="1178" y="1251"/>
                </a:lnTo>
                <a:lnTo>
                  <a:pt x="908" y="1466"/>
                </a:lnTo>
                <a:lnTo>
                  <a:pt x="673" y="1706"/>
                </a:lnTo>
                <a:lnTo>
                  <a:pt x="471" y="1963"/>
                </a:lnTo>
                <a:lnTo>
                  <a:pt x="325" y="2245"/>
                </a:lnTo>
                <a:lnTo>
                  <a:pt x="224" y="2543"/>
                </a:lnTo>
                <a:lnTo>
                  <a:pt x="168" y="2866"/>
                </a:lnTo>
                <a:lnTo>
                  <a:pt x="213" y="2841"/>
                </a:lnTo>
                <a:lnTo>
                  <a:pt x="280" y="2808"/>
                </a:lnTo>
                <a:lnTo>
                  <a:pt x="336" y="2783"/>
                </a:lnTo>
                <a:lnTo>
                  <a:pt x="415" y="2758"/>
                </a:lnTo>
                <a:lnTo>
                  <a:pt x="482" y="2742"/>
                </a:lnTo>
                <a:lnTo>
                  <a:pt x="561" y="2725"/>
                </a:lnTo>
                <a:lnTo>
                  <a:pt x="639" y="2708"/>
                </a:lnTo>
                <a:lnTo>
                  <a:pt x="718" y="2708"/>
                </a:lnTo>
                <a:lnTo>
                  <a:pt x="819" y="2717"/>
                </a:lnTo>
                <a:lnTo>
                  <a:pt x="920" y="2733"/>
                </a:lnTo>
                <a:lnTo>
                  <a:pt x="1009" y="2758"/>
                </a:lnTo>
                <a:lnTo>
                  <a:pt x="1099" y="2783"/>
                </a:lnTo>
                <a:lnTo>
                  <a:pt x="1178" y="2816"/>
                </a:lnTo>
                <a:lnTo>
                  <a:pt x="1245" y="2849"/>
                </a:lnTo>
                <a:lnTo>
                  <a:pt x="1312" y="2882"/>
                </a:lnTo>
                <a:lnTo>
                  <a:pt x="1357" y="2907"/>
                </a:lnTo>
                <a:lnTo>
                  <a:pt x="1402" y="2882"/>
                </a:lnTo>
                <a:lnTo>
                  <a:pt x="1458" y="2849"/>
                </a:lnTo>
                <a:lnTo>
                  <a:pt x="1525" y="2816"/>
                </a:lnTo>
                <a:lnTo>
                  <a:pt x="1604" y="2783"/>
                </a:lnTo>
                <a:lnTo>
                  <a:pt x="1694" y="2758"/>
                </a:lnTo>
                <a:lnTo>
                  <a:pt x="1783" y="2733"/>
                </a:lnTo>
                <a:lnTo>
                  <a:pt x="1884" y="2717"/>
                </a:lnTo>
                <a:lnTo>
                  <a:pt x="1985" y="2708"/>
                </a:lnTo>
                <a:lnTo>
                  <a:pt x="2086" y="2717"/>
                </a:lnTo>
                <a:lnTo>
                  <a:pt x="2187" y="2733"/>
                </a:lnTo>
                <a:lnTo>
                  <a:pt x="2277" y="2758"/>
                </a:lnTo>
                <a:lnTo>
                  <a:pt x="2367" y="2783"/>
                </a:lnTo>
                <a:lnTo>
                  <a:pt x="2445" y="2816"/>
                </a:lnTo>
                <a:lnTo>
                  <a:pt x="2512" y="2849"/>
                </a:lnTo>
                <a:lnTo>
                  <a:pt x="2568" y="2882"/>
                </a:lnTo>
                <a:lnTo>
                  <a:pt x="2613" y="2907"/>
                </a:lnTo>
                <a:lnTo>
                  <a:pt x="2658" y="2882"/>
                </a:lnTo>
                <a:lnTo>
                  <a:pt x="2714" y="2849"/>
                </a:lnTo>
                <a:lnTo>
                  <a:pt x="2781" y="2816"/>
                </a:lnTo>
                <a:lnTo>
                  <a:pt x="2860" y="2783"/>
                </a:lnTo>
                <a:lnTo>
                  <a:pt x="2939" y="2750"/>
                </a:lnTo>
                <a:lnTo>
                  <a:pt x="3039" y="2733"/>
                </a:lnTo>
                <a:lnTo>
                  <a:pt x="3140" y="2717"/>
                </a:lnTo>
                <a:lnTo>
                  <a:pt x="3253" y="2708"/>
                </a:lnTo>
                <a:lnTo>
                  <a:pt x="3365" y="2717"/>
                </a:lnTo>
                <a:lnTo>
                  <a:pt x="3466" y="2733"/>
                </a:lnTo>
                <a:lnTo>
                  <a:pt x="3567" y="2750"/>
                </a:lnTo>
                <a:lnTo>
                  <a:pt x="3645" y="2783"/>
                </a:lnTo>
                <a:lnTo>
                  <a:pt x="3724" y="2816"/>
                </a:lnTo>
                <a:lnTo>
                  <a:pt x="3791" y="2849"/>
                </a:lnTo>
                <a:lnTo>
                  <a:pt x="3847" y="2882"/>
                </a:lnTo>
                <a:lnTo>
                  <a:pt x="3892" y="2907"/>
                </a:lnTo>
                <a:lnTo>
                  <a:pt x="3937" y="2882"/>
                </a:lnTo>
                <a:lnTo>
                  <a:pt x="4004" y="2849"/>
                </a:lnTo>
                <a:lnTo>
                  <a:pt x="4071" y="2816"/>
                </a:lnTo>
                <a:lnTo>
                  <a:pt x="4161" y="2783"/>
                </a:lnTo>
                <a:lnTo>
                  <a:pt x="4240" y="2758"/>
                </a:lnTo>
                <a:lnTo>
                  <a:pt x="4329" y="2733"/>
                </a:lnTo>
                <a:lnTo>
                  <a:pt x="4430" y="2717"/>
                </a:lnTo>
                <a:lnTo>
                  <a:pt x="4520" y="2708"/>
                </a:lnTo>
                <a:lnTo>
                  <a:pt x="4621" y="2717"/>
                </a:lnTo>
                <a:lnTo>
                  <a:pt x="4711" y="2733"/>
                </a:lnTo>
                <a:lnTo>
                  <a:pt x="4812" y="2758"/>
                </a:lnTo>
                <a:lnTo>
                  <a:pt x="4890" y="2783"/>
                </a:lnTo>
                <a:lnTo>
                  <a:pt x="4980" y="2824"/>
                </a:lnTo>
                <a:lnTo>
                  <a:pt x="5047" y="2858"/>
                </a:lnTo>
                <a:lnTo>
                  <a:pt x="5114" y="2891"/>
                </a:lnTo>
                <a:lnTo>
                  <a:pt x="5159" y="2916"/>
                </a:lnTo>
                <a:lnTo>
                  <a:pt x="5204" y="2891"/>
                </a:lnTo>
                <a:lnTo>
                  <a:pt x="5260" y="2858"/>
                </a:lnTo>
                <a:lnTo>
                  <a:pt x="5327" y="2824"/>
                </a:lnTo>
                <a:lnTo>
                  <a:pt x="5406" y="2783"/>
                </a:lnTo>
                <a:lnTo>
                  <a:pt x="5484" y="2758"/>
                </a:lnTo>
                <a:lnTo>
                  <a:pt x="5585" y="2733"/>
                </a:lnTo>
                <a:lnTo>
                  <a:pt x="5675" y="2717"/>
                </a:lnTo>
                <a:lnTo>
                  <a:pt x="5776" y="2708"/>
                </a:lnTo>
                <a:lnTo>
                  <a:pt x="5888" y="2717"/>
                </a:lnTo>
                <a:lnTo>
                  <a:pt x="5989" y="2733"/>
                </a:lnTo>
                <a:lnTo>
                  <a:pt x="6079" y="2758"/>
                </a:lnTo>
                <a:lnTo>
                  <a:pt x="6169" y="2783"/>
                </a:lnTo>
                <a:lnTo>
                  <a:pt x="6247" y="2816"/>
                </a:lnTo>
                <a:lnTo>
                  <a:pt x="6314" y="2849"/>
                </a:lnTo>
                <a:lnTo>
                  <a:pt x="6371" y="2882"/>
                </a:lnTo>
                <a:lnTo>
                  <a:pt x="6415" y="2907"/>
                </a:lnTo>
                <a:lnTo>
                  <a:pt x="6460" y="2882"/>
                </a:lnTo>
                <a:lnTo>
                  <a:pt x="6516" y="2849"/>
                </a:lnTo>
                <a:lnTo>
                  <a:pt x="6595" y="2816"/>
                </a:lnTo>
                <a:lnTo>
                  <a:pt x="6673" y="2783"/>
                </a:lnTo>
                <a:lnTo>
                  <a:pt x="6763" y="2750"/>
                </a:lnTo>
                <a:lnTo>
                  <a:pt x="6853" y="2725"/>
                </a:lnTo>
                <a:lnTo>
                  <a:pt x="6954" y="2708"/>
                </a:lnTo>
                <a:lnTo>
                  <a:pt x="7055" y="2708"/>
                </a:lnTo>
                <a:lnTo>
                  <a:pt x="7156" y="2717"/>
                </a:lnTo>
                <a:lnTo>
                  <a:pt x="7245" y="2733"/>
                </a:lnTo>
                <a:lnTo>
                  <a:pt x="7335" y="2758"/>
                </a:lnTo>
                <a:lnTo>
                  <a:pt x="7425" y="2791"/>
                </a:lnTo>
                <a:lnTo>
                  <a:pt x="7503" y="2824"/>
                </a:lnTo>
                <a:lnTo>
                  <a:pt x="7571" y="2849"/>
                </a:lnTo>
                <a:lnTo>
                  <a:pt x="7638" y="2882"/>
                </a:lnTo>
                <a:lnTo>
                  <a:pt x="7683" y="2907"/>
                </a:lnTo>
                <a:lnTo>
                  <a:pt x="7728" y="2882"/>
                </a:lnTo>
                <a:lnTo>
                  <a:pt x="7784" y="2849"/>
                </a:lnTo>
                <a:lnTo>
                  <a:pt x="7851" y="2816"/>
                </a:lnTo>
                <a:lnTo>
                  <a:pt x="7929" y="2783"/>
                </a:lnTo>
                <a:lnTo>
                  <a:pt x="8019" y="2750"/>
                </a:lnTo>
                <a:lnTo>
                  <a:pt x="8109" y="2725"/>
                </a:lnTo>
                <a:lnTo>
                  <a:pt x="8210" y="2708"/>
                </a:lnTo>
                <a:lnTo>
                  <a:pt x="8322" y="2708"/>
                </a:lnTo>
                <a:lnTo>
                  <a:pt x="8423" y="2717"/>
                </a:lnTo>
                <a:lnTo>
                  <a:pt x="8524" y="2733"/>
                </a:lnTo>
                <a:lnTo>
                  <a:pt x="8614" y="2758"/>
                </a:lnTo>
                <a:lnTo>
                  <a:pt x="8703" y="2791"/>
                </a:lnTo>
                <a:lnTo>
                  <a:pt x="8782" y="2824"/>
                </a:lnTo>
                <a:lnTo>
                  <a:pt x="8849" y="2858"/>
                </a:lnTo>
                <a:lnTo>
                  <a:pt x="8905" y="2891"/>
                </a:lnTo>
                <a:lnTo>
                  <a:pt x="8950" y="2916"/>
                </a:lnTo>
                <a:lnTo>
                  <a:pt x="8995" y="2891"/>
                </a:lnTo>
                <a:lnTo>
                  <a:pt x="9062" y="2858"/>
                </a:lnTo>
                <a:lnTo>
                  <a:pt x="9130" y="2824"/>
                </a:lnTo>
                <a:lnTo>
                  <a:pt x="9219" y="2783"/>
                </a:lnTo>
                <a:lnTo>
                  <a:pt x="9298" y="2758"/>
                </a:lnTo>
                <a:lnTo>
                  <a:pt x="9399" y="2733"/>
                </a:lnTo>
                <a:lnTo>
                  <a:pt x="9488" y="2717"/>
                </a:lnTo>
                <a:lnTo>
                  <a:pt x="9589" y="2708"/>
                </a:lnTo>
                <a:lnTo>
                  <a:pt x="9668" y="2708"/>
                </a:lnTo>
                <a:lnTo>
                  <a:pt x="9746" y="2725"/>
                </a:lnTo>
                <a:lnTo>
                  <a:pt x="9814" y="2742"/>
                </a:lnTo>
                <a:lnTo>
                  <a:pt x="9892" y="2758"/>
                </a:lnTo>
                <a:lnTo>
                  <a:pt x="9960" y="2783"/>
                </a:lnTo>
                <a:lnTo>
                  <a:pt x="10027" y="2816"/>
                </a:lnTo>
                <a:lnTo>
                  <a:pt x="10083" y="2841"/>
                </a:lnTo>
                <a:lnTo>
                  <a:pt x="10139" y="2866"/>
                </a:lnTo>
                <a:lnTo>
                  <a:pt x="10117" y="2675"/>
                </a:lnTo>
                <a:lnTo>
                  <a:pt x="10072" y="2493"/>
                </a:lnTo>
                <a:lnTo>
                  <a:pt x="10016" y="2311"/>
                </a:lnTo>
                <a:lnTo>
                  <a:pt x="9937" y="2137"/>
                </a:lnTo>
                <a:lnTo>
                  <a:pt x="9836" y="1971"/>
                </a:lnTo>
                <a:lnTo>
                  <a:pt x="9724" y="1806"/>
                </a:lnTo>
                <a:lnTo>
                  <a:pt x="9589" y="1648"/>
                </a:lnTo>
                <a:lnTo>
                  <a:pt x="9432" y="1499"/>
                </a:lnTo>
                <a:lnTo>
                  <a:pt x="9231" y="1334"/>
                </a:lnTo>
                <a:lnTo>
                  <a:pt x="9017" y="1176"/>
                </a:lnTo>
                <a:lnTo>
                  <a:pt x="8782" y="1027"/>
                </a:lnTo>
                <a:lnTo>
                  <a:pt x="8535" y="895"/>
                </a:lnTo>
                <a:lnTo>
                  <a:pt x="8266" y="771"/>
                </a:lnTo>
                <a:lnTo>
                  <a:pt x="7997" y="663"/>
                </a:lnTo>
                <a:lnTo>
                  <a:pt x="7716" y="564"/>
                </a:lnTo>
                <a:lnTo>
                  <a:pt x="7425" y="472"/>
                </a:lnTo>
                <a:lnTo>
                  <a:pt x="7133" y="398"/>
                </a:lnTo>
                <a:lnTo>
                  <a:pt x="6842" y="323"/>
                </a:lnTo>
                <a:lnTo>
                  <a:pt x="6550" y="265"/>
                </a:lnTo>
                <a:lnTo>
                  <a:pt x="6258" y="224"/>
                </a:lnTo>
                <a:lnTo>
                  <a:pt x="5967" y="191"/>
                </a:lnTo>
                <a:lnTo>
                  <a:pt x="5686" y="158"/>
                </a:lnTo>
                <a:lnTo>
                  <a:pt x="5417" y="149"/>
                </a:lnTo>
                <a:lnTo>
                  <a:pt x="5159" y="141"/>
                </a:lnTo>
                <a:lnTo>
                  <a:pt x="5114" y="141"/>
                </a:lnTo>
                <a:lnTo>
                  <a:pt x="5069" y="141"/>
                </a:lnTo>
                <a:lnTo>
                  <a:pt x="5025" y="141"/>
                </a:lnTo>
                <a:lnTo>
                  <a:pt x="4991" y="141"/>
                </a:lnTo>
                <a:lnTo>
                  <a:pt x="4946" y="149"/>
                </a:lnTo>
                <a:lnTo>
                  <a:pt x="4901" y="149"/>
                </a:lnTo>
                <a:lnTo>
                  <a:pt x="4856" y="149"/>
                </a:lnTo>
                <a:lnTo>
                  <a:pt x="4812" y="149"/>
                </a:lnTo>
                <a:lnTo>
                  <a:pt x="4789" y="9"/>
                </a:lnTo>
                <a:lnTo>
                  <a:pt x="4834" y="9"/>
                </a:lnTo>
                <a:lnTo>
                  <a:pt x="4879" y="0"/>
                </a:lnTo>
                <a:lnTo>
                  <a:pt x="4924" y="0"/>
                </a:lnTo>
                <a:lnTo>
                  <a:pt x="4980" y="0"/>
                </a:lnTo>
                <a:lnTo>
                  <a:pt x="5025" y="0"/>
                </a:lnTo>
                <a:lnTo>
                  <a:pt x="5069" y="0"/>
                </a:lnTo>
                <a:lnTo>
                  <a:pt x="5114" y="0"/>
                </a:lnTo>
                <a:lnTo>
                  <a:pt x="5159" y="0"/>
                </a:lnTo>
                <a:lnTo>
                  <a:pt x="5428" y="9"/>
                </a:lnTo>
                <a:lnTo>
                  <a:pt x="5698" y="25"/>
                </a:lnTo>
                <a:lnTo>
                  <a:pt x="5989" y="50"/>
                </a:lnTo>
                <a:lnTo>
                  <a:pt x="6281" y="83"/>
                </a:lnTo>
                <a:lnTo>
                  <a:pt x="6584" y="133"/>
                </a:lnTo>
                <a:lnTo>
                  <a:pt x="6886" y="191"/>
                </a:lnTo>
                <a:lnTo>
                  <a:pt x="7178" y="257"/>
                </a:lnTo>
                <a:lnTo>
                  <a:pt x="7481" y="340"/>
                </a:lnTo>
                <a:lnTo>
                  <a:pt x="7772" y="431"/>
                </a:lnTo>
                <a:lnTo>
                  <a:pt x="8064" y="530"/>
                </a:lnTo>
                <a:lnTo>
                  <a:pt x="8344" y="646"/>
                </a:lnTo>
                <a:lnTo>
                  <a:pt x="8614" y="771"/>
                </a:lnTo>
                <a:lnTo>
                  <a:pt x="8872" y="911"/>
                </a:lnTo>
                <a:lnTo>
                  <a:pt x="9118" y="1060"/>
                </a:lnTo>
                <a:lnTo>
                  <a:pt x="9343" y="1218"/>
                </a:lnTo>
                <a:lnTo>
                  <a:pt x="9545" y="1392"/>
                </a:lnTo>
                <a:lnTo>
                  <a:pt x="9724" y="1566"/>
                </a:lnTo>
                <a:lnTo>
                  <a:pt x="9870" y="1756"/>
                </a:lnTo>
                <a:lnTo>
                  <a:pt x="10004" y="1947"/>
                </a:lnTo>
                <a:lnTo>
                  <a:pt x="10105" y="2145"/>
                </a:lnTo>
                <a:lnTo>
                  <a:pt x="10195" y="2344"/>
                </a:lnTo>
                <a:lnTo>
                  <a:pt x="10251" y="2559"/>
                </a:lnTo>
                <a:lnTo>
                  <a:pt x="10285" y="2775"/>
                </a:lnTo>
                <a:lnTo>
                  <a:pt x="10296" y="2998"/>
                </a:lnTo>
                <a:lnTo>
                  <a:pt x="10296" y="3023"/>
                </a:lnTo>
                <a:lnTo>
                  <a:pt x="10296" y="3065"/>
                </a:lnTo>
                <a:lnTo>
                  <a:pt x="10296" y="3114"/>
                </a:lnTo>
                <a:lnTo>
                  <a:pt x="10296" y="3139"/>
                </a:lnTo>
                <a:lnTo>
                  <a:pt x="10173" y="3056"/>
                </a:lnTo>
                <a:lnTo>
                  <a:pt x="10161" y="3048"/>
                </a:lnTo>
                <a:lnTo>
                  <a:pt x="10117" y="3023"/>
                </a:lnTo>
                <a:lnTo>
                  <a:pt x="10060" y="2990"/>
                </a:lnTo>
                <a:lnTo>
                  <a:pt x="9982" y="2957"/>
                </a:lnTo>
                <a:lnTo>
                  <a:pt x="9892" y="2924"/>
                </a:lnTo>
                <a:lnTo>
                  <a:pt x="9791" y="2891"/>
                </a:lnTo>
                <a:lnTo>
                  <a:pt x="9690" y="2866"/>
                </a:lnTo>
                <a:lnTo>
                  <a:pt x="9589" y="2858"/>
                </a:lnTo>
                <a:lnTo>
                  <a:pt x="9488" y="2866"/>
                </a:lnTo>
                <a:lnTo>
                  <a:pt x="9376" y="2891"/>
                </a:lnTo>
                <a:lnTo>
                  <a:pt x="9287" y="2924"/>
                </a:lnTo>
                <a:lnTo>
                  <a:pt x="9197" y="2957"/>
                </a:lnTo>
                <a:lnTo>
                  <a:pt x="9118" y="2990"/>
                </a:lnTo>
                <a:lnTo>
                  <a:pt x="9051" y="3023"/>
                </a:lnTo>
                <a:lnTo>
                  <a:pt x="9017" y="3048"/>
                </a:lnTo>
                <a:lnTo>
                  <a:pt x="8995" y="3056"/>
                </a:lnTo>
                <a:lnTo>
                  <a:pt x="8984" y="3065"/>
                </a:lnTo>
                <a:lnTo>
                  <a:pt x="8973" y="3073"/>
                </a:lnTo>
                <a:lnTo>
                  <a:pt x="8961" y="3081"/>
                </a:lnTo>
                <a:lnTo>
                  <a:pt x="8950" y="3089"/>
                </a:lnTo>
                <a:lnTo>
                  <a:pt x="8905" y="3056"/>
                </a:lnTo>
                <a:lnTo>
                  <a:pt x="8894" y="3048"/>
                </a:lnTo>
                <a:lnTo>
                  <a:pt x="8860" y="3023"/>
                </a:lnTo>
                <a:lnTo>
                  <a:pt x="8804" y="2998"/>
                </a:lnTo>
                <a:lnTo>
                  <a:pt x="8726" y="2957"/>
                </a:lnTo>
                <a:lnTo>
                  <a:pt x="8636" y="2924"/>
                </a:lnTo>
                <a:lnTo>
                  <a:pt x="8535" y="2891"/>
                </a:lnTo>
                <a:lnTo>
                  <a:pt x="8423" y="2866"/>
                </a:lnTo>
                <a:lnTo>
                  <a:pt x="8311" y="2858"/>
                </a:lnTo>
                <a:lnTo>
                  <a:pt x="8199" y="2858"/>
                </a:lnTo>
                <a:lnTo>
                  <a:pt x="8098" y="2882"/>
                </a:lnTo>
                <a:lnTo>
                  <a:pt x="7997" y="2916"/>
                </a:lnTo>
                <a:lnTo>
                  <a:pt x="7907" y="2949"/>
                </a:lnTo>
                <a:lnTo>
                  <a:pt x="7840" y="2990"/>
                </a:lnTo>
                <a:lnTo>
                  <a:pt x="7784" y="3023"/>
                </a:lnTo>
                <a:lnTo>
                  <a:pt x="7750" y="3048"/>
                </a:lnTo>
                <a:lnTo>
                  <a:pt x="7739" y="3056"/>
                </a:lnTo>
                <a:lnTo>
                  <a:pt x="7728" y="3065"/>
                </a:lnTo>
                <a:lnTo>
                  <a:pt x="7716" y="3073"/>
                </a:lnTo>
                <a:lnTo>
                  <a:pt x="7705" y="3081"/>
                </a:lnTo>
                <a:lnTo>
                  <a:pt x="7694" y="3089"/>
                </a:lnTo>
                <a:lnTo>
                  <a:pt x="7638" y="3056"/>
                </a:lnTo>
                <a:lnTo>
                  <a:pt x="7627" y="3048"/>
                </a:lnTo>
                <a:lnTo>
                  <a:pt x="7582" y="3023"/>
                </a:lnTo>
                <a:lnTo>
                  <a:pt x="7526" y="2998"/>
                </a:lnTo>
                <a:lnTo>
                  <a:pt x="7447" y="2957"/>
                </a:lnTo>
                <a:lnTo>
                  <a:pt x="7357" y="2924"/>
                </a:lnTo>
                <a:lnTo>
                  <a:pt x="7257" y="2891"/>
                </a:lnTo>
                <a:lnTo>
                  <a:pt x="7156" y="2866"/>
                </a:lnTo>
                <a:lnTo>
                  <a:pt x="7043" y="2858"/>
                </a:lnTo>
                <a:lnTo>
                  <a:pt x="6943" y="2858"/>
                </a:lnTo>
                <a:lnTo>
                  <a:pt x="6830" y="2882"/>
                </a:lnTo>
                <a:lnTo>
                  <a:pt x="6741" y="2916"/>
                </a:lnTo>
                <a:lnTo>
                  <a:pt x="6651" y="2949"/>
                </a:lnTo>
                <a:lnTo>
                  <a:pt x="6572" y="2990"/>
                </a:lnTo>
                <a:lnTo>
                  <a:pt x="6516" y="3023"/>
                </a:lnTo>
                <a:lnTo>
                  <a:pt x="6471" y="3048"/>
                </a:lnTo>
                <a:lnTo>
                  <a:pt x="6460" y="3056"/>
                </a:lnTo>
                <a:lnTo>
                  <a:pt x="6449" y="3065"/>
                </a:lnTo>
                <a:lnTo>
                  <a:pt x="6438" y="3073"/>
                </a:lnTo>
                <a:lnTo>
                  <a:pt x="6427" y="3081"/>
                </a:lnTo>
                <a:lnTo>
                  <a:pt x="6415" y="3089"/>
                </a:lnTo>
                <a:lnTo>
                  <a:pt x="6371" y="3056"/>
                </a:lnTo>
                <a:lnTo>
                  <a:pt x="6359" y="3048"/>
                </a:lnTo>
                <a:lnTo>
                  <a:pt x="6314" y="3023"/>
                </a:lnTo>
                <a:lnTo>
                  <a:pt x="6258" y="2990"/>
                </a:lnTo>
                <a:lnTo>
                  <a:pt x="6191" y="2957"/>
                </a:lnTo>
                <a:lnTo>
                  <a:pt x="6101" y="2924"/>
                </a:lnTo>
                <a:lnTo>
                  <a:pt x="6000" y="2891"/>
                </a:lnTo>
                <a:lnTo>
                  <a:pt x="5888" y="2866"/>
                </a:lnTo>
                <a:lnTo>
                  <a:pt x="5776" y="2858"/>
                </a:lnTo>
                <a:lnTo>
                  <a:pt x="5664" y="2866"/>
                </a:lnTo>
                <a:lnTo>
                  <a:pt x="5563" y="2891"/>
                </a:lnTo>
                <a:lnTo>
                  <a:pt x="5473" y="2924"/>
                </a:lnTo>
                <a:lnTo>
                  <a:pt x="5384" y="2957"/>
                </a:lnTo>
                <a:lnTo>
                  <a:pt x="5316" y="2990"/>
                </a:lnTo>
                <a:lnTo>
                  <a:pt x="5260" y="3023"/>
                </a:lnTo>
                <a:lnTo>
                  <a:pt x="5215" y="3048"/>
                </a:lnTo>
                <a:lnTo>
                  <a:pt x="5204" y="3056"/>
                </a:lnTo>
                <a:lnTo>
                  <a:pt x="5193" y="3065"/>
                </a:lnTo>
                <a:lnTo>
                  <a:pt x="5182" y="3073"/>
                </a:lnTo>
                <a:lnTo>
                  <a:pt x="5170" y="3081"/>
                </a:lnTo>
                <a:lnTo>
                  <a:pt x="5159" y="3089"/>
                </a:lnTo>
                <a:lnTo>
                  <a:pt x="5114" y="3056"/>
                </a:lnTo>
                <a:lnTo>
                  <a:pt x="5103" y="3048"/>
                </a:lnTo>
                <a:lnTo>
                  <a:pt x="5058" y="3023"/>
                </a:lnTo>
                <a:lnTo>
                  <a:pt x="5002" y="2990"/>
                </a:lnTo>
                <a:lnTo>
                  <a:pt x="4924" y="2957"/>
                </a:lnTo>
                <a:lnTo>
                  <a:pt x="4834" y="2924"/>
                </a:lnTo>
                <a:lnTo>
                  <a:pt x="4733" y="2891"/>
                </a:lnTo>
                <a:lnTo>
                  <a:pt x="4621" y="2866"/>
                </a:lnTo>
                <a:lnTo>
                  <a:pt x="4520" y="2858"/>
                </a:lnTo>
                <a:lnTo>
                  <a:pt x="4419" y="2866"/>
                </a:lnTo>
                <a:lnTo>
                  <a:pt x="4318" y="2891"/>
                </a:lnTo>
                <a:lnTo>
                  <a:pt x="4217" y="2924"/>
                </a:lnTo>
                <a:lnTo>
                  <a:pt x="4127" y="2957"/>
                </a:lnTo>
                <a:lnTo>
                  <a:pt x="4049" y="2990"/>
                </a:lnTo>
                <a:lnTo>
                  <a:pt x="3993" y="3023"/>
                </a:lnTo>
                <a:lnTo>
                  <a:pt x="3948" y="3048"/>
                </a:lnTo>
                <a:lnTo>
                  <a:pt x="3937" y="3056"/>
                </a:lnTo>
                <a:lnTo>
                  <a:pt x="3925" y="3065"/>
                </a:lnTo>
                <a:lnTo>
                  <a:pt x="3914" y="3073"/>
                </a:lnTo>
                <a:lnTo>
                  <a:pt x="3892" y="3081"/>
                </a:lnTo>
                <a:lnTo>
                  <a:pt x="3881" y="3089"/>
                </a:lnTo>
                <a:lnTo>
                  <a:pt x="3836" y="3056"/>
                </a:lnTo>
                <a:lnTo>
                  <a:pt x="3825" y="3048"/>
                </a:lnTo>
                <a:lnTo>
                  <a:pt x="3791" y="3023"/>
                </a:lnTo>
                <a:lnTo>
                  <a:pt x="3735" y="2990"/>
                </a:lnTo>
                <a:lnTo>
                  <a:pt x="3668" y="2957"/>
                </a:lnTo>
                <a:lnTo>
                  <a:pt x="3589" y="2924"/>
                </a:lnTo>
                <a:lnTo>
                  <a:pt x="3488" y="2891"/>
                </a:lnTo>
                <a:lnTo>
                  <a:pt x="3376" y="2866"/>
                </a:lnTo>
                <a:lnTo>
                  <a:pt x="3253" y="2858"/>
                </a:lnTo>
                <a:lnTo>
                  <a:pt x="3129" y="2866"/>
                </a:lnTo>
                <a:lnTo>
                  <a:pt x="3028" y="2891"/>
                </a:lnTo>
                <a:lnTo>
                  <a:pt x="2927" y="2924"/>
                </a:lnTo>
                <a:lnTo>
                  <a:pt x="2849" y="2957"/>
                </a:lnTo>
                <a:lnTo>
                  <a:pt x="2770" y="2990"/>
                </a:lnTo>
                <a:lnTo>
                  <a:pt x="2714" y="3023"/>
                </a:lnTo>
                <a:lnTo>
                  <a:pt x="2681" y="3048"/>
                </a:lnTo>
                <a:lnTo>
                  <a:pt x="2669" y="3056"/>
                </a:lnTo>
                <a:lnTo>
                  <a:pt x="2658" y="3065"/>
                </a:lnTo>
                <a:lnTo>
                  <a:pt x="2647" y="3073"/>
                </a:lnTo>
                <a:lnTo>
                  <a:pt x="2636" y="3089"/>
                </a:lnTo>
                <a:lnTo>
                  <a:pt x="2624" y="3098"/>
                </a:lnTo>
                <a:lnTo>
                  <a:pt x="2568" y="3056"/>
                </a:lnTo>
                <a:lnTo>
                  <a:pt x="2557" y="3048"/>
                </a:lnTo>
                <a:lnTo>
                  <a:pt x="2524" y="3023"/>
                </a:lnTo>
                <a:lnTo>
                  <a:pt x="2467" y="2990"/>
                </a:lnTo>
                <a:lnTo>
                  <a:pt x="2389" y="2957"/>
                </a:lnTo>
                <a:lnTo>
                  <a:pt x="2299" y="2924"/>
                </a:lnTo>
                <a:lnTo>
                  <a:pt x="2209" y="2891"/>
                </a:lnTo>
                <a:lnTo>
                  <a:pt x="2097" y="2866"/>
                </a:lnTo>
                <a:lnTo>
                  <a:pt x="1985" y="2858"/>
                </a:lnTo>
                <a:lnTo>
                  <a:pt x="1873" y="2866"/>
                </a:lnTo>
                <a:lnTo>
                  <a:pt x="1772" y="2891"/>
                </a:lnTo>
                <a:lnTo>
                  <a:pt x="1671" y="2924"/>
                </a:lnTo>
                <a:lnTo>
                  <a:pt x="1581" y="2957"/>
                </a:lnTo>
                <a:lnTo>
                  <a:pt x="1514" y="2990"/>
                </a:lnTo>
                <a:lnTo>
                  <a:pt x="1447" y="3023"/>
                </a:lnTo>
                <a:lnTo>
                  <a:pt x="1413" y="3048"/>
                </a:lnTo>
                <a:lnTo>
                  <a:pt x="1402" y="3056"/>
                </a:lnTo>
                <a:lnTo>
                  <a:pt x="1391" y="3065"/>
                </a:lnTo>
                <a:lnTo>
                  <a:pt x="1380" y="3073"/>
                </a:lnTo>
                <a:lnTo>
                  <a:pt x="1368" y="3081"/>
                </a:lnTo>
                <a:lnTo>
                  <a:pt x="1357" y="3089"/>
                </a:lnTo>
                <a:lnTo>
                  <a:pt x="1301" y="3056"/>
                </a:lnTo>
                <a:lnTo>
                  <a:pt x="1290" y="3048"/>
                </a:lnTo>
                <a:lnTo>
                  <a:pt x="1256" y="3023"/>
                </a:lnTo>
                <a:lnTo>
                  <a:pt x="1189" y="2990"/>
                </a:lnTo>
                <a:lnTo>
                  <a:pt x="1122" y="2957"/>
                </a:lnTo>
                <a:lnTo>
                  <a:pt x="1032" y="2924"/>
                </a:lnTo>
                <a:lnTo>
                  <a:pt x="931" y="2891"/>
                </a:lnTo>
                <a:lnTo>
                  <a:pt x="830" y="2866"/>
                </a:lnTo>
                <a:lnTo>
                  <a:pt x="718" y="2858"/>
                </a:lnTo>
                <a:lnTo>
                  <a:pt x="606" y="2866"/>
                </a:lnTo>
                <a:lnTo>
                  <a:pt x="505" y="2891"/>
                </a:lnTo>
                <a:lnTo>
                  <a:pt x="404" y="2924"/>
                </a:lnTo>
                <a:lnTo>
                  <a:pt x="314" y="2957"/>
                </a:lnTo>
                <a:lnTo>
                  <a:pt x="247" y="2990"/>
                </a:lnTo>
                <a:lnTo>
                  <a:pt x="179" y="3023"/>
                </a:lnTo>
                <a:lnTo>
                  <a:pt x="146" y="3048"/>
                </a:lnTo>
                <a:lnTo>
                  <a:pt x="135" y="3056"/>
                </a:lnTo>
                <a:lnTo>
                  <a:pt x="0" y="3147"/>
                </a:lnTo>
                <a:lnTo>
                  <a:pt x="0" y="2998"/>
                </a:lnTo>
                <a:lnTo>
                  <a:pt x="11" y="2816"/>
                </a:lnTo>
                <a:lnTo>
                  <a:pt x="34" y="2642"/>
                </a:lnTo>
                <a:lnTo>
                  <a:pt x="67" y="2477"/>
                </a:lnTo>
                <a:lnTo>
                  <a:pt x="123" y="2311"/>
                </a:lnTo>
                <a:lnTo>
                  <a:pt x="191" y="2145"/>
                </a:lnTo>
                <a:lnTo>
                  <a:pt x="269" y="1988"/>
                </a:lnTo>
                <a:lnTo>
                  <a:pt x="370" y="1839"/>
                </a:lnTo>
                <a:lnTo>
                  <a:pt x="482" y="1690"/>
                </a:lnTo>
                <a:lnTo>
                  <a:pt x="606" y="1541"/>
                </a:lnTo>
                <a:lnTo>
                  <a:pt x="740" y="1408"/>
                </a:lnTo>
                <a:lnTo>
                  <a:pt x="886" y="1276"/>
                </a:lnTo>
                <a:lnTo>
                  <a:pt x="1054" y="1143"/>
                </a:lnTo>
                <a:lnTo>
                  <a:pt x="1234" y="1019"/>
                </a:lnTo>
                <a:lnTo>
                  <a:pt x="1424" y="903"/>
                </a:lnTo>
                <a:lnTo>
                  <a:pt x="1626" y="795"/>
                </a:lnTo>
                <a:lnTo>
                  <a:pt x="1839" y="688"/>
                </a:lnTo>
                <a:lnTo>
                  <a:pt x="1996" y="613"/>
                </a:lnTo>
                <a:lnTo>
                  <a:pt x="2165" y="547"/>
                </a:lnTo>
                <a:lnTo>
                  <a:pt x="2333" y="481"/>
                </a:lnTo>
                <a:lnTo>
                  <a:pt x="2512" y="423"/>
                </a:lnTo>
                <a:lnTo>
                  <a:pt x="2692" y="365"/>
                </a:lnTo>
                <a:lnTo>
                  <a:pt x="2871" y="315"/>
                </a:lnTo>
                <a:lnTo>
                  <a:pt x="3051" y="265"/>
                </a:lnTo>
                <a:lnTo>
                  <a:pt x="3241" y="224"/>
                </a:lnTo>
                <a:lnTo>
                  <a:pt x="3432" y="183"/>
                </a:lnTo>
                <a:lnTo>
                  <a:pt x="3623" y="141"/>
                </a:lnTo>
                <a:lnTo>
                  <a:pt x="3813" y="108"/>
                </a:lnTo>
                <a:lnTo>
                  <a:pt x="4015" y="83"/>
                </a:lnTo>
                <a:lnTo>
                  <a:pt x="4206" y="58"/>
                </a:lnTo>
                <a:lnTo>
                  <a:pt x="4397" y="34"/>
                </a:lnTo>
                <a:lnTo>
                  <a:pt x="4598" y="17"/>
                </a:lnTo>
                <a:lnTo>
                  <a:pt x="4789" y="9"/>
                </a:lnTo>
                <a:lnTo>
                  <a:pt x="4812" y="14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58372" name="Freeform 1028"/>
          <p:cNvSpPr>
            <a:spLocks/>
          </p:cNvSpPr>
          <p:nvPr/>
        </p:nvSpPr>
        <p:spPr bwMode="auto">
          <a:xfrm>
            <a:off x="3700463" y="3451225"/>
            <a:ext cx="925512" cy="2568575"/>
          </a:xfrm>
          <a:custGeom>
            <a:avLst/>
            <a:gdLst>
              <a:gd name="T0" fmla="*/ 1200 w 1379"/>
              <a:gd name="T1" fmla="*/ 0 h 3685"/>
              <a:gd name="T2" fmla="*/ 1200 w 1379"/>
              <a:gd name="T3" fmla="*/ 2592 h 3685"/>
              <a:gd name="T4" fmla="*/ 1200 w 1379"/>
              <a:gd name="T5" fmla="*/ 2600 h 3685"/>
              <a:gd name="T6" fmla="*/ 1200 w 1379"/>
              <a:gd name="T7" fmla="*/ 2600 h 3685"/>
              <a:gd name="T8" fmla="*/ 1200 w 1379"/>
              <a:gd name="T9" fmla="*/ 2633 h 3685"/>
              <a:gd name="T10" fmla="*/ 1211 w 1379"/>
              <a:gd name="T11" fmla="*/ 2733 h 3685"/>
              <a:gd name="T12" fmla="*/ 1211 w 1379"/>
              <a:gd name="T13" fmla="*/ 2865 h 3685"/>
              <a:gd name="T14" fmla="*/ 1200 w 1379"/>
              <a:gd name="T15" fmla="*/ 3031 h 3685"/>
              <a:gd name="T16" fmla="*/ 1166 w 1379"/>
              <a:gd name="T17" fmla="*/ 3197 h 3685"/>
              <a:gd name="T18" fmla="*/ 1110 w 1379"/>
              <a:gd name="T19" fmla="*/ 3346 h 3685"/>
              <a:gd name="T20" fmla="*/ 1031 w 1379"/>
              <a:gd name="T21" fmla="*/ 3462 h 3685"/>
              <a:gd name="T22" fmla="*/ 919 w 1379"/>
              <a:gd name="T23" fmla="*/ 3528 h 3685"/>
              <a:gd name="T24" fmla="*/ 841 w 1379"/>
              <a:gd name="T25" fmla="*/ 3544 h 3685"/>
              <a:gd name="T26" fmla="*/ 774 w 1379"/>
              <a:gd name="T27" fmla="*/ 3561 h 3685"/>
              <a:gd name="T28" fmla="*/ 695 w 1379"/>
              <a:gd name="T29" fmla="*/ 3561 h 3685"/>
              <a:gd name="T30" fmla="*/ 639 w 1379"/>
              <a:gd name="T31" fmla="*/ 3561 h 3685"/>
              <a:gd name="T32" fmla="*/ 572 w 1379"/>
              <a:gd name="T33" fmla="*/ 3561 h 3685"/>
              <a:gd name="T34" fmla="*/ 516 w 1379"/>
              <a:gd name="T35" fmla="*/ 3544 h 3685"/>
              <a:gd name="T36" fmla="*/ 459 w 1379"/>
              <a:gd name="T37" fmla="*/ 3528 h 3685"/>
              <a:gd name="T38" fmla="*/ 415 w 1379"/>
              <a:gd name="T39" fmla="*/ 3503 h 3685"/>
              <a:gd name="T40" fmla="*/ 302 w 1379"/>
              <a:gd name="T41" fmla="*/ 3412 h 3685"/>
              <a:gd name="T42" fmla="*/ 235 w 1379"/>
              <a:gd name="T43" fmla="*/ 3296 h 3685"/>
              <a:gd name="T44" fmla="*/ 190 w 1379"/>
              <a:gd name="T45" fmla="*/ 3172 h 3685"/>
              <a:gd name="T46" fmla="*/ 168 w 1379"/>
              <a:gd name="T47" fmla="*/ 3039 h 3685"/>
              <a:gd name="T48" fmla="*/ 157 w 1379"/>
              <a:gd name="T49" fmla="*/ 2915 h 3685"/>
              <a:gd name="T50" fmla="*/ 157 w 1379"/>
              <a:gd name="T51" fmla="*/ 2807 h 3685"/>
              <a:gd name="T52" fmla="*/ 168 w 1379"/>
              <a:gd name="T53" fmla="*/ 2733 h 3685"/>
              <a:gd name="T54" fmla="*/ 168 w 1379"/>
              <a:gd name="T55" fmla="*/ 2708 h 3685"/>
              <a:gd name="T56" fmla="*/ 11 w 1379"/>
              <a:gd name="T57" fmla="*/ 2691 h 3685"/>
              <a:gd name="T58" fmla="*/ 0 w 1379"/>
              <a:gd name="T59" fmla="*/ 2733 h 3685"/>
              <a:gd name="T60" fmla="*/ 0 w 1379"/>
              <a:gd name="T61" fmla="*/ 2816 h 3685"/>
              <a:gd name="T62" fmla="*/ 0 w 1379"/>
              <a:gd name="T63" fmla="*/ 2932 h 3685"/>
              <a:gd name="T64" fmla="*/ 11 w 1379"/>
              <a:gd name="T65" fmla="*/ 3064 h 3685"/>
              <a:gd name="T66" fmla="*/ 44 w 1379"/>
              <a:gd name="T67" fmla="*/ 3213 h 3685"/>
              <a:gd name="T68" fmla="*/ 101 w 1379"/>
              <a:gd name="T69" fmla="*/ 3362 h 3685"/>
              <a:gd name="T70" fmla="*/ 190 w 1379"/>
              <a:gd name="T71" fmla="*/ 3486 h 3685"/>
              <a:gd name="T72" fmla="*/ 325 w 1379"/>
              <a:gd name="T73" fmla="*/ 3594 h 3685"/>
              <a:gd name="T74" fmla="*/ 392 w 1379"/>
              <a:gd name="T75" fmla="*/ 3627 h 3685"/>
              <a:gd name="T76" fmla="*/ 459 w 1379"/>
              <a:gd name="T77" fmla="*/ 3652 h 3685"/>
              <a:gd name="T78" fmla="*/ 527 w 1379"/>
              <a:gd name="T79" fmla="*/ 3669 h 3685"/>
              <a:gd name="T80" fmla="*/ 605 w 1379"/>
              <a:gd name="T81" fmla="*/ 3677 h 3685"/>
              <a:gd name="T82" fmla="*/ 695 w 1379"/>
              <a:gd name="T83" fmla="*/ 3685 h 3685"/>
              <a:gd name="T84" fmla="*/ 785 w 1379"/>
              <a:gd name="T85" fmla="*/ 3677 h 3685"/>
              <a:gd name="T86" fmla="*/ 874 w 1379"/>
              <a:gd name="T87" fmla="*/ 3660 h 3685"/>
              <a:gd name="T88" fmla="*/ 975 w 1379"/>
              <a:gd name="T89" fmla="*/ 3635 h 3685"/>
              <a:gd name="T90" fmla="*/ 1144 w 1379"/>
              <a:gd name="T91" fmla="*/ 3553 h 3685"/>
              <a:gd name="T92" fmla="*/ 1256 w 1379"/>
              <a:gd name="T93" fmla="*/ 3412 h 3685"/>
              <a:gd name="T94" fmla="*/ 1334 w 1379"/>
              <a:gd name="T95" fmla="*/ 3246 h 3685"/>
              <a:gd name="T96" fmla="*/ 1368 w 1379"/>
              <a:gd name="T97" fmla="*/ 3056 h 3685"/>
              <a:gd name="T98" fmla="*/ 1379 w 1379"/>
              <a:gd name="T99" fmla="*/ 2882 h 3685"/>
              <a:gd name="T100" fmla="*/ 1379 w 1379"/>
              <a:gd name="T101" fmla="*/ 2733 h 3685"/>
              <a:gd name="T102" fmla="*/ 1368 w 1379"/>
              <a:gd name="T103" fmla="*/ 2625 h 3685"/>
              <a:gd name="T104" fmla="*/ 1357 w 1379"/>
              <a:gd name="T105" fmla="*/ 2584 h 3685"/>
              <a:gd name="T106" fmla="*/ 1357 w 1379"/>
              <a:gd name="T107" fmla="*/ 2592 h 3685"/>
              <a:gd name="T108" fmla="*/ 1357 w 1379"/>
              <a:gd name="T109" fmla="*/ 0 h 3685"/>
              <a:gd name="T110" fmla="*/ 1200 w 1379"/>
              <a:gd name="T111" fmla="*/ 0 h 36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379" h="3685">
                <a:moveTo>
                  <a:pt x="1200" y="0"/>
                </a:moveTo>
                <a:lnTo>
                  <a:pt x="1200" y="2592"/>
                </a:lnTo>
                <a:lnTo>
                  <a:pt x="1200" y="2600"/>
                </a:lnTo>
                <a:lnTo>
                  <a:pt x="1200" y="2600"/>
                </a:lnTo>
                <a:lnTo>
                  <a:pt x="1200" y="2633"/>
                </a:lnTo>
                <a:lnTo>
                  <a:pt x="1211" y="2733"/>
                </a:lnTo>
                <a:lnTo>
                  <a:pt x="1211" y="2865"/>
                </a:lnTo>
                <a:lnTo>
                  <a:pt x="1200" y="3031"/>
                </a:lnTo>
                <a:lnTo>
                  <a:pt x="1166" y="3197"/>
                </a:lnTo>
                <a:lnTo>
                  <a:pt x="1110" y="3346"/>
                </a:lnTo>
                <a:lnTo>
                  <a:pt x="1031" y="3462"/>
                </a:lnTo>
                <a:lnTo>
                  <a:pt x="919" y="3528"/>
                </a:lnTo>
                <a:lnTo>
                  <a:pt x="841" y="3544"/>
                </a:lnTo>
                <a:lnTo>
                  <a:pt x="774" y="3561"/>
                </a:lnTo>
                <a:lnTo>
                  <a:pt x="695" y="3561"/>
                </a:lnTo>
                <a:lnTo>
                  <a:pt x="639" y="3561"/>
                </a:lnTo>
                <a:lnTo>
                  <a:pt x="572" y="3561"/>
                </a:lnTo>
                <a:lnTo>
                  <a:pt x="516" y="3544"/>
                </a:lnTo>
                <a:lnTo>
                  <a:pt x="459" y="3528"/>
                </a:lnTo>
                <a:lnTo>
                  <a:pt x="415" y="3503"/>
                </a:lnTo>
                <a:lnTo>
                  <a:pt x="302" y="3412"/>
                </a:lnTo>
                <a:lnTo>
                  <a:pt x="235" y="3296"/>
                </a:lnTo>
                <a:lnTo>
                  <a:pt x="190" y="3172"/>
                </a:lnTo>
                <a:lnTo>
                  <a:pt x="168" y="3039"/>
                </a:lnTo>
                <a:lnTo>
                  <a:pt x="157" y="2915"/>
                </a:lnTo>
                <a:lnTo>
                  <a:pt x="157" y="2807"/>
                </a:lnTo>
                <a:lnTo>
                  <a:pt x="168" y="2733"/>
                </a:lnTo>
                <a:lnTo>
                  <a:pt x="168" y="2708"/>
                </a:lnTo>
                <a:lnTo>
                  <a:pt x="11" y="2691"/>
                </a:lnTo>
                <a:lnTo>
                  <a:pt x="0" y="2733"/>
                </a:lnTo>
                <a:lnTo>
                  <a:pt x="0" y="2816"/>
                </a:lnTo>
                <a:lnTo>
                  <a:pt x="0" y="2932"/>
                </a:lnTo>
                <a:lnTo>
                  <a:pt x="11" y="3064"/>
                </a:lnTo>
                <a:lnTo>
                  <a:pt x="44" y="3213"/>
                </a:lnTo>
                <a:lnTo>
                  <a:pt x="101" y="3362"/>
                </a:lnTo>
                <a:lnTo>
                  <a:pt x="190" y="3486"/>
                </a:lnTo>
                <a:lnTo>
                  <a:pt x="325" y="3594"/>
                </a:lnTo>
                <a:lnTo>
                  <a:pt x="392" y="3627"/>
                </a:lnTo>
                <a:lnTo>
                  <a:pt x="459" y="3652"/>
                </a:lnTo>
                <a:lnTo>
                  <a:pt x="527" y="3669"/>
                </a:lnTo>
                <a:lnTo>
                  <a:pt x="605" y="3677"/>
                </a:lnTo>
                <a:lnTo>
                  <a:pt x="695" y="3685"/>
                </a:lnTo>
                <a:lnTo>
                  <a:pt x="785" y="3677"/>
                </a:lnTo>
                <a:lnTo>
                  <a:pt x="874" y="3660"/>
                </a:lnTo>
                <a:lnTo>
                  <a:pt x="975" y="3635"/>
                </a:lnTo>
                <a:lnTo>
                  <a:pt x="1144" y="3553"/>
                </a:lnTo>
                <a:lnTo>
                  <a:pt x="1256" y="3412"/>
                </a:lnTo>
                <a:lnTo>
                  <a:pt x="1334" y="3246"/>
                </a:lnTo>
                <a:lnTo>
                  <a:pt x="1368" y="3056"/>
                </a:lnTo>
                <a:lnTo>
                  <a:pt x="1379" y="2882"/>
                </a:lnTo>
                <a:lnTo>
                  <a:pt x="1379" y="2733"/>
                </a:lnTo>
                <a:lnTo>
                  <a:pt x="1368" y="2625"/>
                </a:lnTo>
                <a:lnTo>
                  <a:pt x="1357" y="2584"/>
                </a:lnTo>
                <a:lnTo>
                  <a:pt x="1357" y="2592"/>
                </a:lnTo>
                <a:lnTo>
                  <a:pt x="1357" y="0"/>
                </a:lnTo>
                <a:lnTo>
                  <a:pt x="120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58374" name="Freeform 1030"/>
          <p:cNvSpPr>
            <a:spLocks/>
          </p:cNvSpPr>
          <p:nvPr/>
        </p:nvSpPr>
        <p:spPr bwMode="auto">
          <a:xfrm>
            <a:off x="4484688" y="914400"/>
            <a:ext cx="166687" cy="338138"/>
          </a:xfrm>
          <a:custGeom>
            <a:avLst/>
            <a:gdLst>
              <a:gd name="T0" fmla="*/ 235 w 235"/>
              <a:gd name="T1" fmla="*/ 480 h 480"/>
              <a:gd name="T2" fmla="*/ 235 w 235"/>
              <a:gd name="T3" fmla="*/ 99 h 480"/>
              <a:gd name="T4" fmla="*/ 235 w 235"/>
              <a:gd name="T5" fmla="*/ 83 h 480"/>
              <a:gd name="T6" fmla="*/ 224 w 235"/>
              <a:gd name="T7" fmla="*/ 50 h 480"/>
              <a:gd name="T8" fmla="*/ 179 w 235"/>
              <a:gd name="T9" fmla="*/ 17 h 480"/>
              <a:gd name="T10" fmla="*/ 112 w 235"/>
              <a:gd name="T11" fmla="*/ 0 h 480"/>
              <a:gd name="T12" fmla="*/ 44 w 235"/>
              <a:gd name="T13" fmla="*/ 17 h 480"/>
              <a:gd name="T14" fmla="*/ 11 w 235"/>
              <a:gd name="T15" fmla="*/ 50 h 480"/>
              <a:gd name="T16" fmla="*/ 0 w 235"/>
              <a:gd name="T17" fmla="*/ 83 h 480"/>
              <a:gd name="T18" fmla="*/ 0 w 235"/>
              <a:gd name="T19" fmla="*/ 99 h 480"/>
              <a:gd name="T20" fmla="*/ 0 w 235"/>
              <a:gd name="T21" fmla="*/ 480 h 480"/>
              <a:gd name="T22" fmla="*/ 235 w 235"/>
              <a:gd name="T23" fmla="*/ 480 h 4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35" h="480">
                <a:moveTo>
                  <a:pt x="235" y="480"/>
                </a:moveTo>
                <a:lnTo>
                  <a:pt x="235" y="99"/>
                </a:lnTo>
                <a:lnTo>
                  <a:pt x="235" y="83"/>
                </a:lnTo>
                <a:lnTo>
                  <a:pt x="224" y="50"/>
                </a:lnTo>
                <a:lnTo>
                  <a:pt x="179" y="17"/>
                </a:lnTo>
                <a:lnTo>
                  <a:pt x="112" y="0"/>
                </a:lnTo>
                <a:lnTo>
                  <a:pt x="44" y="17"/>
                </a:lnTo>
                <a:lnTo>
                  <a:pt x="11" y="50"/>
                </a:lnTo>
                <a:lnTo>
                  <a:pt x="0" y="83"/>
                </a:lnTo>
                <a:lnTo>
                  <a:pt x="0" y="99"/>
                </a:lnTo>
                <a:lnTo>
                  <a:pt x="0" y="480"/>
                </a:lnTo>
                <a:lnTo>
                  <a:pt x="235" y="4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58375" name="Rectangle 1031"/>
          <p:cNvSpPr>
            <a:spLocks noChangeArrowheads="1"/>
          </p:cNvSpPr>
          <p:nvPr/>
        </p:nvSpPr>
        <p:spPr bwMode="auto">
          <a:xfrm>
            <a:off x="6804248" y="3645024"/>
            <a:ext cx="2160240" cy="2376264"/>
          </a:xfrm>
          <a:prstGeom prst="rect">
            <a:avLst/>
          </a:prstGeom>
          <a:solidFill>
            <a:srgbClr val="FFFFFF"/>
          </a:solidFill>
          <a:ln w="9525">
            <a:miter lim="800000"/>
            <a:headEnd/>
            <a:tailEnd/>
          </a:ln>
          <a:effectLst/>
          <a:scene3d>
            <a:camera prst="isometricOffAxis1Right"/>
            <a:lightRig rig="legacyFlat3" dir="b"/>
          </a:scene3d>
          <a:sp3d extrusionH="430200" prstMaterial="legacyMatte">
            <a:bevelT w="13500" h="13500" prst="angle"/>
            <a:bevelB w="13500" h="13500" prst="angle"/>
            <a:extrusionClr>
              <a:srgbClr val="FFFFFF"/>
            </a:extrusionClr>
            <a:contourClr>
              <a:srgbClr val="FFFFFF"/>
            </a:contour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endParaRPr lang="tr-TR"/>
          </a:p>
        </p:txBody>
      </p:sp>
      <p:sp>
        <p:nvSpPr>
          <p:cNvPr id="58376" name="Rectangle 1032"/>
          <p:cNvSpPr>
            <a:spLocks noChangeArrowheads="1"/>
          </p:cNvSpPr>
          <p:nvPr/>
        </p:nvSpPr>
        <p:spPr bwMode="auto">
          <a:xfrm>
            <a:off x="1016000" y="3848100"/>
            <a:ext cx="2184400" cy="2095500"/>
          </a:xfrm>
          <a:prstGeom prst="rect">
            <a:avLst/>
          </a:prstGeom>
          <a:solidFill>
            <a:schemeClr val="accent1">
              <a:lumMod val="75000"/>
            </a:schemeClr>
          </a:solidFill>
          <a:ln w="9525">
            <a:solidFill>
              <a:schemeClr val="accent2">
                <a:lumMod val="20000"/>
                <a:lumOff val="80000"/>
              </a:schemeClr>
            </a:solidFill>
            <a:miter lim="800000"/>
            <a:headEnd/>
            <a:tailEnd/>
          </a:ln>
          <a:effectLst/>
          <a:scene3d>
            <a:camera prst="isometricOffAxis1Right"/>
            <a:lightRig rig="legacyFlat3" dir="b"/>
          </a:scene3d>
          <a:sp3d extrusionH="430200" prstMaterial="legacyMatte">
            <a:bevelT w="13500" h="13500" prst="angle"/>
            <a:bevelB w="13500" h="13500" prst="angle"/>
            <a:extrusionClr>
              <a:srgbClr val="FFFFFF"/>
            </a:extrusionClr>
            <a:contourClr>
              <a:srgbClr val="FFFFFF"/>
            </a:contour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endParaRPr lang="tr-TR"/>
          </a:p>
        </p:txBody>
      </p:sp>
      <p:sp>
        <p:nvSpPr>
          <p:cNvPr id="58377" name="Text Box 1033"/>
          <p:cNvSpPr txBox="1">
            <a:spLocks noChangeArrowheads="1"/>
          </p:cNvSpPr>
          <p:nvPr/>
        </p:nvSpPr>
        <p:spPr bwMode="auto">
          <a:xfrm>
            <a:off x="1066800" y="4114800"/>
            <a:ext cx="2057400" cy="1654175"/>
          </a:xfrm>
          <a:prstGeom prst="rect">
            <a:avLst/>
          </a:prstGeom>
          <a:solidFill>
            <a:schemeClr val="tx2">
              <a:lumMod val="20000"/>
              <a:lumOff val="80000"/>
            </a:schemeClr>
          </a:solidFill>
          <a:ln>
            <a:noFill/>
          </a:ln>
          <a:scene3d>
            <a:camera prst="isometricOffAxis1Right"/>
            <a:lightRig rig="threePt" dir="t"/>
          </a:scene3d>
          <a:extLst>
            <a:ext uri="{91240B29-F687-4F45-9708-019B960494DF}">
              <a14:hiddenLine xmlns:a14="http://schemas.microsoft.com/office/drawing/2010/main" w="9525">
                <a:solidFill>
                  <a:srgbClr val="000000"/>
                </a:solidFill>
                <a:miter lim="800000"/>
                <a:headEnd/>
                <a:tailEnd/>
              </a14:hiddenLine>
            </a:ext>
          </a:extLst>
        </p:spPr>
        <p:txBody>
          <a:bodyPr/>
          <a:lstStyle/>
          <a:p>
            <a:pPr algn="ctr" eaLnBrk="0" hangingPunct="0"/>
            <a:endParaRPr lang="en-US" altLang="tr-TR" sz="1200" dirty="0"/>
          </a:p>
          <a:p>
            <a:pPr algn="ctr" eaLnBrk="0" hangingPunct="0"/>
            <a:r>
              <a:rPr lang="en-US" altLang="tr-TR" sz="2000" b="1" dirty="0" smtClean="0">
                <a:latin typeface="Arial" panose="020B0604020202020204" pitchFamily="34" charset="0"/>
              </a:rPr>
              <a:t>Alzheimer</a:t>
            </a:r>
            <a:r>
              <a:rPr lang="tr-TR" altLang="tr-TR" sz="2000" b="1" dirty="0" smtClean="0">
                <a:latin typeface="Arial" panose="020B0604020202020204" pitchFamily="34" charset="0"/>
              </a:rPr>
              <a:t> Hastalığı</a:t>
            </a:r>
            <a:endParaRPr lang="en-US" altLang="tr-TR" sz="2000" b="1" dirty="0">
              <a:latin typeface="Arial" panose="020B0604020202020204" pitchFamily="34" charset="0"/>
            </a:endParaRPr>
          </a:p>
          <a:p>
            <a:pPr algn="ctr" eaLnBrk="0" hangingPunct="0"/>
            <a:endParaRPr lang="en-US" altLang="tr-TR" sz="900" b="1" dirty="0">
              <a:latin typeface="Arial" panose="020B0604020202020204" pitchFamily="34" charset="0"/>
            </a:endParaRPr>
          </a:p>
          <a:p>
            <a:pPr eaLnBrk="0" hangingPunct="0">
              <a:buFontTx/>
              <a:buChar char="•"/>
            </a:pPr>
            <a:r>
              <a:rPr lang="tr-TR" altLang="tr-TR" sz="1600" b="1" dirty="0" smtClean="0">
                <a:latin typeface="Arial" panose="020B0604020202020204" pitchFamily="34" charset="0"/>
              </a:rPr>
              <a:t> Geç başlangıç</a:t>
            </a:r>
            <a:r>
              <a:rPr lang="en-US" altLang="tr-TR" sz="1600" b="1" dirty="0" smtClean="0">
                <a:latin typeface="Arial" panose="020B0604020202020204" pitchFamily="34" charset="0"/>
              </a:rPr>
              <a:t> </a:t>
            </a:r>
            <a:endParaRPr lang="en-US" altLang="tr-TR" sz="1600" b="1" dirty="0">
              <a:latin typeface="Arial" panose="020B0604020202020204" pitchFamily="34" charset="0"/>
            </a:endParaRPr>
          </a:p>
        </p:txBody>
      </p:sp>
      <p:grpSp>
        <p:nvGrpSpPr>
          <p:cNvPr id="58378" name="Group 1034"/>
          <p:cNvGrpSpPr>
            <a:grpSpLocks/>
          </p:cNvGrpSpPr>
          <p:nvPr/>
        </p:nvGrpSpPr>
        <p:grpSpPr bwMode="auto">
          <a:xfrm>
            <a:off x="3733800" y="4038600"/>
            <a:ext cx="1330325" cy="1404938"/>
            <a:chOff x="3283" y="2744"/>
            <a:chExt cx="838" cy="725"/>
          </a:xfrm>
        </p:grpSpPr>
        <p:sp>
          <p:nvSpPr>
            <p:cNvPr id="58379" name="Rectangle 1035"/>
            <p:cNvSpPr>
              <a:spLocks noChangeArrowheads="1"/>
            </p:cNvSpPr>
            <p:nvPr/>
          </p:nvSpPr>
          <p:spPr bwMode="auto">
            <a:xfrm>
              <a:off x="3283" y="2744"/>
              <a:ext cx="838" cy="725"/>
            </a:xfrm>
            <a:prstGeom prst="rect">
              <a:avLst/>
            </a:prstGeom>
            <a:solidFill>
              <a:schemeClr val="accent2">
                <a:lumMod val="60000"/>
                <a:lumOff val="40000"/>
              </a:schemeClr>
            </a:solidFill>
            <a:ln w="9525">
              <a:miter lim="800000"/>
              <a:headEnd/>
              <a:tailEnd/>
            </a:ln>
            <a:effectLst/>
            <a:scene3d>
              <a:camera prst="isometricOffAxis1Right"/>
              <a:lightRig rig="legacyFlat3" dir="b"/>
            </a:scene3d>
            <a:sp3d extrusionH="430200" prstMaterial="legacyMatte">
              <a:bevelT w="13500" h="13500" prst="angle"/>
              <a:bevelB w="13500" h="13500" prst="angle"/>
              <a:extrusionClr>
                <a:srgbClr val="FFFFFF"/>
              </a:extrusionClr>
              <a:contourClr>
                <a:srgbClr val="FFFFFF"/>
              </a:contour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endParaRPr lang="tr-TR"/>
            </a:p>
          </p:txBody>
        </p:sp>
        <p:sp>
          <p:nvSpPr>
            <p:cNvPr id="58380" name="Text Box 1036"/>
            <p:cNvSpPr txBox="1">
              <a:spLocks noChangeArrowheads="1"/>
            </p:cNvSpPr>
            <p:nvPr/>
          </p:nvSpPr>
          <p:spPr bwMode="auto">
            <a:xfrm>
              <a:off x="3347" y="2801"/>
              <a:ext cx="709" cy="635"/>
            </a:xfrm>
            <a:prstGeom prst="rect">
              <a:avLst/>
            </a:prstGeom>
            <a:solidFill>
              <a:schemeClr val="accent2">
                <a:lumMod val="40000"/>
                <a:lumOff val="60000"/>
              </a:schemeClr>
            </a:solidFill>
            <a:ln>
              <a:noFill/>
            </a:ln>
            <a:scene3d>
              <a:camera prst="isometricOffAxis1Right"/>
              <a:lightRig rig="threePt" dir="t"/>
            </a:scene3d>
            <a:extLst>
              <a:ext uri="{91240B29-F687-4F45-9708-019B960494DF}">
                <a14:hiddenLine xmlns:a14="http://schemas.microsoft.com/office/drawing/2010/main" w="9525">
                  <a:solidFill>
                    <a:srgbClr val="000000"/>
                  </a:solidFill>
                  <a:miter lim="800000"/>
                  <a:headEnd/>
                  <a:tailEnd/>
                </a14:hiddenLine>
              </a:ext>
            </a:extLst>
          </p:spPr>
          <p:txBody>
            <a:bodyPr/>
            <a:lstStyle/>
            <a:p>
              <a:pPr algn="ctr" eaLnBrk="0" hangingPunct="0"/>
              <a:r>
                <a:rPr lang="en-US" altLang="tr-TR" sz="1400" b="1" dirty="0" smtClean="0">
                  <a:latin typeface="Arial" panose="020B0604020202020204" pitchFamily="34" charset="0"/>
                </a:rPr>
                <a:t>Vas</a:t>
              </a:r>
              <a:r>
                <a:rPr lang="tr-TR" altLang="tr-TR" sz="1400" b="1" dirty="0" err="1" smtClean="0">
                  <a:latin typeface="Arial" panose="020B0604020202020204" pitchFamily="34" charset="0"/>
                </a:rPr>
                <a:t>küler</a:t>
              </a:r>
              <a:endParaRPr lang="tr-TR" altLang="tr-TR" sz="1400" b="1" dirty="0" smtClean="0">
                <a:latin typeface="Arial" panose="020B0604020202020204" pitchFamily="34" charset="0"/>
              </a:endParaRPr>
            </a:p>
            <a:p>
              <a:pPr algn="ctr" eaLnBrk="0" hangingPunct="0"/>
              <a:r>
                <a:rPr lang="tr-TR" altLang="tr-TR" sz="1400" b="1" dirty="0" smtClean="0">
                  <a:latin typeface="Arial" panose="020B0604020202020204" pitchFamily="34" charset="0"/>
                </a:rPr>
                <a:t>(</a:t>
              </a:r>
              <a:r>
                <a:rPr lang="tr-TR" altLang="tr-TR" sz="1400" b="1" dirty="0" err="1" smtClean="0">
                  <a:latin typeface="Arial" panose="020B0604020202020204" pitchFamily="34" charset="0"/>
                </a:rPr>
                <a:t>multi</a:t>
              </a:r>
              <a:r>
                <a:rPr lang="tr-TR" altLang="tr-TR" sz="1400" b="1" dirty="0" smtClean="0">
                  <a:latin typeface="Arial" panose="020B0604020202020204" pitchFamily="34" charset="0"/>
                </a:rPr>
                <a:t> </a:t>
              </a:r>
              <a:r>
                <a:rPr lang="tr-TR" altLang="tr-TR" sz="1400" b="1" dirty="0" err="1" smtClean="0">
                  <a:latin typeface="Arial" panose="020B0604020202020204" pitchFamily="34" charset="0"/>
                </a:rPr>
                <a:t>infarkt</a:t>
              </a:r>
              <a:r>
                <a:rPr lang="tr-TR" altLang="tr-TR" sz="1400" b="1" dirty="0" smtClean="0">
                  <a:latin typeface="Arial" panose="020B0604020202020204" pitchFamily="34" charset="0"/>
                </a:rPr>
                <a:t> </a:t>
              </a:r>
              <a:r>
                <a:rPr lang="tr-TR" altLang="tr-TR" sz="1400" b="1" dirty="0" err="1" smtClean="0">
                  <a:latin typeface="Arial" panose="020B0604020202020204" pitchFamily="34" charset="0"/>
                </a:rPr>
                <a:t>demans</a:t>
              </a:r>
              <a:r>
                <a:rPr lang="tr-TR" altLang="tr-TR" sz="1400" b="1" dirty="0" smtClean="0">
                  <a:latin typeface="Arial" panose="020B0604020202020204" pitchFamily="34" charset="0"/>
                </a:rPr>
                <a:t>)</a:t>
              </a:r>
              <a:endParaRPr lang="en-US" altLang="tr-TR" sz="1400" b="1" dirty="0">
                <a:latin typeface="Arial" panose="020B0604020202020204" pitchFamily="34" charset="0"/>
              </a:endParaRPr>
            </a:p>
          </p:txBody>
        </p:sp>
      </p:grpSp>
      <p:sp>
        <p:nvSpPr>
          <p:cNvPr id="58381" name="Text Box 1037"/>
          <p:cNvSpPr txBox="1">
            <a:spLocks noChangeArrowheads="1"/>
          </p:cNvSpPr>
          <p:nvPr/>
        </p:nvSpPr>
        <p:spPr bwMode="auto">
          <a:xfrm>
            <a:off x="5364088" y="3789040"/>
            <a:ext cx="1152128" cy="648072"/>
          </a:xfrm>
          <a:prstGeom prst="rect">
            <a:avLst/>
          </a:prstGeom>
          <a:solidFill>
            <a:schemeClr val="bg2">
              <a:lumMod val="90000"/>
            </a:schemeClr>
          </a:solidFill>
          <a:ln>
            <a:noFill/>
          </a:ln>
          <a:scene3d>
            <a:camera prst="isometricOffAxis1Right"/>
            <a:lightRig rig="threePt" dir="t"/>
          </a:scene3d>
          <a:extLst>
            <a:ext uri="{91240B29-F687-4F45-9708-019B960494DF}">
              <a14:hiddenLine xmlns:a14="http://schemas.microsoft.com/office/drawing/2010/main" w="9525">
                <a:solidFill>
                  <a:srgbClr val="000000"/>
                </a:solidFill>
                <a:miter lim="800000"/>
                <a:headEnd/>
                <a:tailEnd/>
              </a14:hiddenLine>
            </a:ext>
          </a:extLst>
        </p:spPr>
        <p:txBody>
          <a:bodyPr/>
          <a:lstStyle/>
          <a:p>
            <a:pPr algn="ctr" eaLnBrk="0" hangingPunct="0"/>
            <a:r>
              <a:rPr lang="tr-TR" altLang="tr-TR" sz="1100" b="1" dirty="0" err="1" smtClean="0">
                <a:latin typeface="Arial" panose="020B0604020202020204" pitchFamily="34" charset="0"/>
              </a:rPr>
              <a:t>Lewy</a:t>
            </a:r>
            <a:r>
              <a:rPr lang="tr-TR" altLang="tr-TR" sz="1100" b="1" dirty="0" smtClean="0">
                <a:latin typeface="Arial" panose="020B0604020202020204" pitchFamily="34" charset="0"/>
              </a:rPr>
              <a:t> -body </a:t>
            </a:r>
            <a:r>
              <a:rPr lang="tr-TR" altLang="tr-TR" sz="1100" b="1" dirty="0" err="1" smtClean="0">
                <a:latin typeface="Arial" panose="020B0604020202020204" pitchFamily="34" charset="0"/>
              </a:rPr>
              <a:t>demans</a:t>
            </a:r>
            <a:endParaRPr lang="en-US" altLang="tr-TR" sz="1100" b="1" dirty="0">
              <a:latin typeface="Arial" panose="020B0604020202020204" pitchFamily="34" charset="0"/>
            </a:endParaRPr>
          </a:p>
        </p:txBody>
      </p:sp>
      <p:sp>
        <p:nvSpPr>
          <p:cNvPr id="58382" name="Text Box 1038"/>
          <p:cNvSpPr txBox="1">
            <a:spLocks noChangeArrowheads="1"/>
          </p:cNvSpPr>
          <p:nvPr/>
        </p:nvSpPr>
        <p:spPr bwMode="auto">
          <a:xfrm>
            <a:off x="1475656" y="2132856"/>
            <a:ext cx="6264696" cy="1152128"/>
          </a:xfrm>
          <a:prstGeom prst="rect">
            <a:avLst/>
          </a:prstGeom>
          <a:solidFill>
            <a:srgbClr val="FF0000"/>
          </a:solidFill>
          <a:ln>
            <a:solidFill>
              <a:srgbClr val="FF0000"/>
            </a:solidFill>
          </a:ln>
          <a:effectLst>
            <a:innerShdw blurRad="114300">
              <a:prstClr val="black"/>
            </a:innerShdw>
          </a:effectLst>
          <a:extLst/>
        </p:spPr>
        <p:style>
          <a:lnRef idx="2">
            <a:schemeClr val="dk1"/>
          </a:lnRef>
          <a:fillRef idx="1">
            <a:schemeClr val="lt1"/>
          </a:fillRef>
          <a:effectRef idx="0">
            <a:schemeClr val="dk1"/>
          </a:effectRef>
          <a:fontRef idx="minor">
            <a:schemeClr val="dk1"/>
          </a:fontRef>
        </p:style>
        <p:txBody>
          <a:bodyPr/>
          <a:lstStyle/>
          <a:p>
            <a:pPr algn="ctr" eaLnBrk="0" hangingPunct="0"/>
            <a:endParaRPr lang="tr-TR" altLang="tr-TR" sz="2800" b="1" dirty="0" smtClean="0">
              <a:latin typeface="Arial" panose="020B0604020202020204" pitchFamily="34" charset="0"/>
            </a:endParaRPr>
          </a:p>
          <a:p>
            <a:pPr algn="ctr" eaLnBrk="0" hangingPunct="0"/>
            <a:r>
              <a:rPr lang="en-US" altLang="tr-TR" sz="2800" b="1" dirty="0" smtClean="0">
                <a:latin typeface="Arial" panose="020B0604020202020204" pitchFamily="34" charset="0"/>
              </a:rPr>
              <a:t>DE</a:t>
            </a:r>
            <a:r>
              <a:rPr lang="tr-TR" altLang="tr-TR" sz="2800" b="1" dirty="0" smtClean="0">
                <a:latin typeface="Arial" panose="020B0604020202020204" pitchFamily="34" charset="0"/>
              </a:rPr>
              <a:t>MANS</a:t>
            </a:r>
            <a:endParaRPr lang="en-US" altLang="tr-TR" sz="2800" b="1" dirty="0">
              <a:latin typeface="Arial" panose="020B0604020202020204" pitchFamily="34" charset="0"/>
            </a:endParaRPr>
          </a:p>
          <a:p>
            <a:pPr eaLnBrk="0" hangingPunct="0"/>
            <a:endParaRPr lang="en-US" altLang="tr-TR" sz="1200" dirty="0"/>
          </a:p>
        </p:txBody>
      </p:sp>
      <p:sp>
        <p:nvSpPr>
          <p:cNvPr id="58383" name="Rectangle 1039"/>
          <p:cNvSpPr>
            <a:spLocks noChangeArrowheads="1"/>
          </p:cNvSpPr>
          <p:nvPr/>
        </p:nvSpPr>
        <p:spPr bwMode="auto">
          <a:xfrm>
            <a:off x="5334000" y="4724400"/>
            <a:ext cx="1182216" cy="838200"/>
          </a:xfrm>
          <a:prstGeom prst="rect">
            <a:avLst/>
          </a:prstGeom>
          <a:solidFill>
            <a:srgbClr val="FFFFFF"/>
          </a:solidFill>
          <a:ln w="9525">
            <a:miter lim="800000"/>
            <a:headEnd/>
            <a:tailEnd/>
          </a:ln>
          <a:effectLst/>
          <a:scene3d>
            <a:camera prst="isometricOffAxis1Right"/>
            <a:lightRig rig="legacyFlat3" dir="b"/>
          </a:scene3d>
          <a:sp3d extrusionH="430200" prstMaterial="legacyMatte">
            <a:bevelT w="13500" h="13500" prst="angle"/>
            <a:bevelB w="13500" h="13500" prst="angle"/>
            <a:extrusionClr>
              <a:srgbClr val="FFFFFF"/>
            </a:extrusionClr>
            <a:contourClr>
              <a:srgbClr val="FFFFFF"/>
            </a:contour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endParaRPr lang="tr-TR"/>
          </a:p>
        </p:txBody>
      </p:sp>
      <p:sp>
        <p:nvSpPr>
          <p:cNvPr id="58384" name="Text Box 1040"/>
          <p:cNvSpPr txBox="1">
            <a:spLocks noChangeArrowheads="1"/>
          </p:cNvSpPr>
          <p:nvPr/>
        </p:nvSpPr>
        <p:spPr bwMode="auto">
          <a:xfrm>
            <a:off x="7020272" y="3845256"/>
            <a:ext cx="1778722" cy="2032016"/>
          </a:xfrm>
          <a:prstGeom prst="rect">
            <a:avLst/>
          </a:prstGeom>
          <a:solidFill>
            <a:schemeClr val="bg2"/>
          </a:solidFill>
          <a:ln>
            <a:noFill/>
          </a:ln>
          <a:scene3d>
            <a:camera prst="isometricOffAxis1Right"/>
            <a:lightRig rig="threePt" dir="t"/>
          </a:scene3d>
          <a:extLst>
            <a:ext uri="{91240B29-F687-4F45-9708-019B960494DF}">
              <a14:hiddenLine xmlns:a14="http://schemas.microsoft.com/office/drawing/2010/main" w="9525">
                <a:solidFill>
                  <a:srgbClr val="000000"/>
                </a:solidFill>
                <a:miter lim="800000"/>
                <a:headEnd/>
                <a:tailEnd/>
              </a14:hiddenLine>
            </a:ext>
          </a:extLst>
        </p:spPr>
        <p:txBody>
          <a:bodyPr/>
          <a:lstStyle/>
          <a:p>
            <a:pPr algn="ctr" eaLnBrk="0" hangingPunct="0"/>
            <a:r>
              <a:rPr lang="tr-TR" altLang="tr-TR" sz="1200" b="1" dirty="0" smtClean="0">
                <a:latin typeface="Arial" panose="020B0604020202020204" pitchFamily="34" charset="0"/>
              </a:rPr>
              <a:t>Diğer </a:t>
            </a:r>
            <a:r>
              <a:rPr lang="tr-TR" altLang="tr-TR" sz="1200" b="1" dirty="0" err="1" smtClean="0">
                <a:latin typeface="Arial" panose="020B0604020202020204" pitchFamily="34" charset="0"/>
              </a:rPr>
              <a:t>demanslar</a:t>
            </a:r>
            <a:endParaRPr lang="tr-TR" altLang="tr-TR" sz="1200" b="1" dirty="0" smtClean="0">
              <a:latin typeface="Arial" panose="020B0604020202020204" pitchFamily="34" charset="0"/>
            </a:endParaRPr>
          </a:p>
          <a:p>
            <a:pPr algn="ctr" eaLnBrk="0" hangingPunct="0"/>
            <a:endParaRPr lang="en-US" altLang="tr-TR" sz="1200" b="1" dirty="0" smtClean="0">
              <a:latin typeface="Arial" panose="020B0604020202020204" pitchFamily="34" charset="0"/>
            </a:endParaRPr>
          </a:p>
          <a:p>
            <a:pPr eaLnBrk="0" hangingPunct="0">
              <a:buFontTx/>
              <a:buChar char="•"/>
            </a:pPr>
            <a:r>
              <a:rPr lang="en-US" altLang="tr-TR" sz="1200" b="1" dirty="0" err="1" smtClean="0">
                <a:latin typeface="Arial" panose="020B0604020202020204" pitchFamily="34" charset="0"/>
              </a:rPr>
              <a:t>Metaboli</a:t>
            </a:r>
            <a:r>
              <a:rPr lang="tr-TR" altLang="tr-TR" sz="1200" b="1" dirty="0" smtClean="0">
                <a:latin typeface="Arial" panose="020B0604020202020204" pitchFamily="34" charset="0"/>
              </a:rPr>
              <a:t>k</a:t>
            </a:r>
            <a:endParaRPr lang="en-US" altLang="tr-TR" sz="1200" b="1" dirty="0" smtClean="0">
              <a:latin typeface="Arial" panose="020B0604020202020204" pitchFamily="34" charset="0"/>
            </a:endParaRPr>
          </a:p>
          <a:p>
            <a:pPr eaLnBrk="0" hangingPunct="0">
              <a:buFontTx/>
              <a:buChar char="•"/>
            </a:pPr>
            <a:r>
              <a:rPr lang="tr-TR" altLang="tr-TR" sz="1200" b="1" dirty="0" smtClean="0">
                <a:latin typeface="Arial" panose="020B0604020202020204" pitchFamily="34" charset="0"/>
              </a:rPr>
              <a:t>İlaçlar/</a:t>
            </a:r>
            <a:r>
              <a:rPr lang="tr-TR" altLang="tr-TR" sz="1200" b="1" dirty="0" err="1" smtClean="0">
                <a:latin typeface="Arial" panose="020B0604020202020204" pitchFamily="34" charset="0"/>
              </a:rPr>
              <a:t>toksik</a:t>
            </a:r>
            <a:endParaRPr lang="en-US" altLang="tr-TR" sz="1200" b="1" dirty="0" smtClean="0">
              <a:latin typeface="Arial" panose="020B0604020202020204" pitchFamily="34" charset="0"/>
            </a:endParaRPr>
          </a:p>
          <a:p>
            <a:pPr eaLnBrk="0" hangingPunct="0">
              <a:buFontTx/>
              <a:buChar char="•"/>
            </a:pPr>
            <a:r>
              <a:rPr lang="tr-TR" altLang="tr-TR" sz="1200" b="1" dirty="0" smtClean="0">
                <a:latin typeface="Arial" panose="020B0604020202020204" pitchFamily="34" charset="0"/>
              </a:rPr>
              <a:t>Beyaz cevher hastalıkları</a:t>
            </a:r>
            <a:endParaRPr lang="en-US" altLang="tr-TR" sz="1200" b="1" dirty="0" smtClean="0">
              <a:latin typeface="Arial" panose="020B0604020202020204" pitchFamily="34" charset="0"/>
            </a:endParaRPr>
          </a:p>
          <a:p>
            <a:pPr eaLnBrk="0" hangingPunct="0"/>
            <a:r>
              <a:rPr lang="tr-TR" altLang="tr-TR" sz="1200" b="1" dirty="0" smtClean="0">
                <a:latin typeface="Arial" panose="020B0604020202020204" pitchFamily="34" charset="0"/>
              </a:rPr>
              <a:t> Tümör</a:t>
            </a:r>
            <a:endParaRPr lang="en-US" altLang="tr-TR" sz="1200" b="1" dirty="0" smtClean="0">
              <a:latin typeface="Arial" panose="020B0604020202020204" pitchFamily="34" charset="0"/>
            </a:endParaRPr>
          </a:p>
          <a:p>
            <a:pPr eaLnBrk="0" hangingPunct="0">
              <a:buFontTx/>
              <a:buChar char="•"/>
            </a:pPr>
            <a:r>
              <a:rPr lang="en-US" altLang="tr-TR" sz="1200" b="1" dirty="0" err="1" smtClean="0">
                <a:latin typeface="Arial" panose="020B0604020202020204" pitchFamily="34" charset="0"/>
              </a:rPr>
              <a:t>Depre</a:t>
            </a:r>
            <a:r>
              <a:rPr lang="tr-TR" altLang="tr-TR" sz="1200" b="1" dirty="0" err="1" smtClean="0">
                <a:latin typeface="Arial" panose="020B0604020202020204" pitchFamily="34" charset="0"/>
              </a:rPr>
              <a:t>syon</a:t>
            </a:r>
            <a:endParaRPr lang="en-US" altLang="tr-TR" sz="1200" b="1" dirty="0" smtClean="0">
              <a:latin typeface="Arial" panose="020B0604020202020204" pitchFamily="34" charset="0"/>
            </a:endParaRPr>
          </a:p>
          <a:p>
            <a:pPr eaLnBrk="0" hangingPunct="0">
              <a:buFontTx/>
              <a:buChar char="•"/>
            </a:pPr>
            <a:r>
              <a:rPr lang="tr-TR" altLang="tr-TR" sz="1200" b="1" dirty="0" smtClean="0">
                <a:latin typeface="Arial" panose="020B0604020202020204" pitchFamily="34" charset="0"/>
              </a:rPr>
              <a:t>Enfeksiyon</a:t>
            </a:r>
            <a:endParaRPr lang="en-US" altLang="tr-TR" sz="1200" b="1" dirty="0" smtClean="0">
              <a:latin typeface="Arial" panose="020B0604020202020204" pitchFamily="34" charset="0"/>
            </a:endParaRPr>
          </a:p>
          <a:p>
            <a:pPr eaLnBrk="0" hangingPunct="0">
              <a:buFontTx/>
              <a:buChar char="•"/>
            </a:pPr>
            <a:r>
              <a:rPr lang="en-US" altLang="tr-TR" sz="1200" b="1" dirty="0" err="1" smtClean="0">
                <a:latin typeface="Arial" panose="020B0604020202020204" pitchFamily="34" charset="0"/>
              </a:rPr>
              <a:t>Parkins</a:t>
            </a:r>
            <a:r>
              <a:rPr lang="tr-TR" altLang="tr-TR" sz="1200" b="1" dirty="0" smtClean="0">
                <a:latin typeface="Arial" panose="020B0604020202020204" pitchFamily="34" charset="0"/>
              </a:rPr>
              <a:t>on hastalığı</a:t>
            </a:r>
            <a:endParaRPr lang="en-US" altLang="tr-TR" sz="1200" b="1" dirty="0">
              <a:latin typeface="Arial" panose="020B0604020202020204" pitchFamily="34" charset="0"/>
            </a:endParaRPr>
          </a:p>
        </p:txBody>
      </p:sp>
      <p:sp>
        <p:nvSpPr>
          <p:cNvPr id="58385" name="Text Box 1041"/>
          <p:cNvSpPr txBox="1">
            <a:spLocks noChangeArrowheads="1"/>
          </p:cNvSpPr>
          <p:nvPr/>
        </p:nvSpPr>
        <p:spPr bwMode="auto">
          <a:xfrm>
            <a:off x="5410200" y="4800600"/>
            <a:ext cx="962000" cy="685800"/>
          </a:xfrm>
          <a:prstGeom prst="rect">
            <a:avLst/>
          </a:prstGeom>
          <a:solidFill>
            <a:schemeClr val="accent1">
              <a:lumMod val="60000"/>
              <a:lumOff val="40000"/>
            </a:schemeClr>
          </a:solidFill>
          <a:ln>
            <a:noFill/>
          </a:ln>
          <a:scene3d>
            <a:camera prst="isometricOffAxis1Right"/>
            <a:lightRig rig="threePt" dir="t"/>
          </a:scene3d>
          <a:extLst>
            <a:ext uri="{91240B29-F687-4F45-9708-019B960494DF}">
              <a14:hiddenLine xmlns:a14="http://schemas.microsoft.com/office/drawing/2010/main" w="9525">
                <a:solidFill>
                  <a:srgbClr val="000000"/>
                </a:solidFill>
                <a:miter lim="800000"/>
                <a:headEnd/>
                <a:tailEnd/>
              </a14:hiddenLine>
            </a:ext>
          </a:extLst>
        </p:spPr>
        <p:txBody>
          <a:bodyPr/>
          <a:lstStyle/>
          <a:p>
            <a:pPr algn="ctr" eaLnBrk="0" hangingPunct="0"/>
            <a:r>
              <a:rPr lang="en-US" altLang="tr-TR" sz="1000" b="1" dirty="0" err="1">
                <a:latin typeface="Arial" panose="020B0604020202020204" pitchFamily="34" charset="0"/>
              </a:rPr>
              <a:t>Fronto</a:t>
            </a:r>
            <a:r>
              <a:rPr lang="en-US" altLang="tr-TR" sz="1000" b="1" dirty="0">
                <a:latin typeface="Arial" panose="020B0604020202020204" pitchFamily="34" charset="0"/>
              </a:rPr>
              <a:t>-</a:t>
            </a:r>
          </a:p>
          <a:p>
            <a:pPr algn="ctr" eaLnBrk="0" hangingPunct="0"/>
            <a:r>
              <a:rPr lang="en-US" altLang="tr-TR" sz="1000" b="1" dirty="0">
                <a:latin typeface="Arial" panose="020B0604020202020204" pitchFamily="34" charset="0"/>
              </a:rPr>
              <a:t>Temporal </a:t>
            </a:r>
            <a:r>
              <a:rPr lang="en-US" altLang="tr-TR" sz="1000" b="1" dirty="0" smtClean="0">
                <a:latin typeface="Arial" panose="020B0604020202020204" pitchFamily="34" charset="0"/>
              </a:rPr>
              <a:t>Lob </a:t>
            </a:r>
            <a:r>
              <a:rPr lang="tr-TR" altLang="tr-TR" sz="1000" b="1" dirty="0" err="1" smtClean="0">
                <a:latin typeface="Arial" panose="020B0604020202020204" pitchFamily="34" charset="0"/>
              </a:rPr>
              <a:t>demans</a:t>
            </a:r>
            <a:endParaRPr lang="en-US" altLang="tr-TR" sz="1000" b="1" dirty="0">
              <a:latin typeface="Arial" panose="020B0604020202020204" pitchFamily="34" charset="0"/>
            </a:endParaRPr>
          </a:p>
        </p:txBody>
      </p:sp>
      <p:sp>
        <p:nvSpPr>
          <p:cNvPr id="18" name="17 Slayt Numarası Yer Tutucusu"/>
          <p:cNvSpPr>
            <a:spLocks noGrp="1"/>
          </p:cNvSpPr>
          <p:nvPr>
            <p:ph type="sldNum" sz="quarter" idx="12"/>
          </p:nvPr>
        </p:nvSpPr>
        <p:spPr/>
        <p:txBody>
          <a:bodyPr/>
          <a:lstStyle/>
          <a:p>
            <a:fld id="{F3F2E530-22BC-4943-B339-C53E1F0B053A}" type="slidenum">
              <a:rPr lang="tr-TR" smtClean="0"/>
              <a:pPr/>
              <a:t>15</a:t>
            </a:fld>
            <a:endParaRPr lang="tr-TR"/>
          </a:p>
        </p:txBody>
      </p:sp>
      <p:cxnSp>
        <p:nvCxnSpPr>
          <p:cNvPr id="30" name="29 Düz Bağlayıcı"/>
          <p:cNvCxnSpPr/>
          <p:nvPr/>
        </p:nvCxnSpPr>
        <p:spPr>
          <a:xfrm>
            <a:off x="-3204864" y="0"/>
            <a:ext cx="72008"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20951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22030" y="332656"/>
            <a:ext cx="8203105" cy="792088"/>
          </a:xfrm>
        </p:spPr>
        <p:style>
          <a:lnRef idx="2">
            <a:schemeClr val="accent3"/>
          </a:lnRef>
          <a:fillRef idx="1">
            <a:schemeClr val="lt1"/>
          </a:fillRef>
          <a:effectRef idx="0">
            <a:schemeClr val="accent3"/>
          </a:effectRef>
          <a:fontRef idx="minor">
            <a:schemeClr val="dk1"/>
          </a:fontRef>
        </p:style>
        <p:txBody>
          <a:bodyPr>
            <a:normAutofit/>
          </a:bodyPr>
          <a:lstStyle/>
          <a:p>
            <a:r>
              <a:rPr lang="tr-TR" sz="3200" b="1" dirty="0" err="1" smtClean="0">
                <a:solidFill>
                  <a:srgbClr val="FF0000"/>
                </a:solidFill>
              </a:rPr>
              <a:t>Demans</a:t>
            </a:r>
            <a:r>
              <a:rPr lang="tr-TR" sz="3200" b="1" dirty="0" smtClean="0">
                <a:solidFill>
                  <a:srgbClr val="FF0000"/>
                </a:solidFill>
              </a:rPr>
              <a:t> ayırıcı tanısı</a:t>
            </a:r>
            <a:endParaRPr lang="tr-TR" sz="3200" b="1" dirty="0">
              <a:solidFill>
                <a:srgbClr val="FF0000"/>
              </a:solidFill>
            </a:endParaRPr>
          </a:p>
        </p:txBody>
      </p:sp>
      <p:sp>
        <p:nvSpPr>
          <p:cNvPr id="4" name="İçerik Yer Tutucusu 3"/>
          <p:cNvSpPr>
            <a:spLocks noGrp="1"/>
          </p:cNvSpPr>
          <p:nvPr>
            <p:ph sz="half" idx="2"/>
          </p:nvPr>
        </p:nvSpPr>
        <p:spPr>
          <a:xfrm>
            <a:off x="457200" y="1343891"/>
            <a:ext cx="4040188" cy="5195454"/>
          </a:xfrm>
        </p:spPr>
        <p:style>
          <a:lnRef idx="2">
            <a:schemeClr val="accent3"/>
          </a:lnRef>
          <a:fillRef idx="1">
            <a:schemeClr val="lt1"/>
          </a:fillRef>
          <a:effectRef idx="0">
            <a:schemeClr val="accent3"/>
          </a:effectRef>
          <a:fontRef idx="minor">
            <a:schemeClr val="dk1"/>
          </a:fontRef>
        </p:style>
        <p:txBody>
          <a:bodyPr>
            <a:noAutofit/>
          </a:bodyPr>
          <a:lstStyle/>
          <a:p>
            <a:pPr>
              <a:lnSpc>
                <a:spcPct val="110000"/>
              </a:lnSpc>
              <a:buClr>
                <a:srgbClr val="CC0000"/>
              </a:buClr>
              <a:buFont typeface="Wingdings" panose="05000000000000000000" pitchFamily="2" charset="2"/>
              <a:buChar char="Ø"/>
            </a:pPr>
            <a:r>
              <a:rPr lang="tr-TR" altLang="tr-TR" sz="2000" b="1" dirty="0">
                <a:solidFill>
                  <a:schemeClr val="tx1"/>
                </a:solidFill>
              </a:rPr>
              <a:t>Depresyon</a:t>
            </a:r>
          </a:p>
          <a:p>
            <a:pPr>
              <a:lnSpc>
                <a:spcPct val="110000"/>
              </a:lnSpc>
              <a:buClr>
                <a:srgbClr val="CC0000"/>
              </a:buClr>
              <a:buFont typeface="Wingdings" panose="05000000000000000000" pitchFamily="2" charset="2"/>
              <a:buChar char="Ø"/>
            </a:pPr>
            <a:r>
              <a:rPr lang="tr-TR" altLang="tr-TR" sz="2000" b="1" dirty="0" err="1">
                <a:solidFill>
                  <a:schemeClr val="tx1"/>
                </a:solidFill>
              </a:rPr>
              <a:t>Deliryum</a:t>
            </a:r>
            <a:endParaRPr lang="tr-TR" altLang="tr-TR" sz="2000" b="1" dirty="0">
              <a:solidFill>
                <a:schemeClr val="tx1"/>
              </a:solidFill>
            </a:endParaRPr>
          </a:p>
          <a:p>
            <a:pPr>
              <a:lnSpc>
                <a:spcPct val="110000"/>
              </a:lnSpc>
              <a:buClr>
                <a:srgbClr val="CC0000"/>
              </a:buClr>
              <a:buFont typeface="Wingdings" panose="05000000000000000000" pitchFamily="2" charset="2"/>
              <a:buChar char="Ø"/>
            </a:pPr>
            <a:r>
              <a:rPr lang="tr-TR" altLang="tr-TR" sz="1800" b="1" dirty="0">
                <a:solidFill>
                  <a:schemeClr val="tx1"/>
                </a:solidFill>
              </a:rPr>
              <a:t>Alzheimer Hastalığı</a:t>
            </a:r>
          </a:p>
          <a:p>
            <a:pPr>
              <a:lnSpc>
                <a:spcPct val="110000"/>
              </a:lnSpc>
              <a:buClr>
                <a:srgbClr val="CC0000"/>
              </a:buClr>
              <a:buFont typeface="Wingdings" panose="05000000000000000000" pitchFamily="2" charset="2"/>
              <a:buChar char="Ø"/>
            </a:pPr>
            <a:r>
              <a:rPr lang="tr-TR" altLang="tr-TR" sz="1800" b="1" dirty="0" err="1">
                <a:solidFill>
                  <a:schemeClr val="tx1"/>
                </a:solidFill>
              </a:rPr>
              <a:t>Vasküler</a:t>
            </a:r>
            <a:r>
              <a:rPr lang="tr-TR" altLang="tr-TR" sz="1800" b="1" dirty="0">
                <a:solidFill>
                  <a:schemeClr val="tx1"/>
                </a:solidFill>
              </a:rPr>
              <a:t> </a:t>
            </a:r>
            <a:r>
              <a:rPr lang="tr-TR" altLang="tr-TR" sz="1800" b="1" dirty="0" err="1">
                <a:solidFill>
                  <a:schemeClr val="tx1"/>
                </a:solidFill>
              </a:rPr>
              <a:t>demans</a:t>
            </a:r>
            <a:r>
              <a:rPr lang="tr-TR" altLang="tr-TR" sz="1800" b="1" dirty="0">
                <a:solidFill>
                  <a:schemeClr val="tx1"/>
                </a:solidFill>
              </a:rPr>
              <a:t> </a:t>
            </a:r>
          </a:p>
          <a:p>
            <a:pPr>
              <a:lnSpc>
                <a:spcPct val="110000"/>
              </a:lnSpc>
              <a:buClr>
                <a:srgbClr val="CC0000"/>
              </a:buClr>
              <a:buFont typeface="Wingdings" panose="05000000000000000000" pitchFamily="2" charset="2"/>
              <a:buChar char="Ø"/>
            </a:pPr>
            <a:r>
              <a:rPr lang="tr-TR" altLang="tr-TR" sz="1800" b="1" dirty="0" err="1"/>
              <a:t>Lewy</a:t>
            </a:r>
            <a:r>
              <a:rPr lang="tr-TR" altLang="tr-TR" sz="1800" b="1" dirty="0"/>
              <a:t> </a:t>
            </a:r>
            <a:r>
              <a:rPr lang="tr-TR" altLang="tr-TR" sz="1800" b="1" dirty="0" err="1"/>
              <a:t>cisimcikli</a:t>
            </a:r>
            <a:r>
              <a:rPr lang="tr-TR" altLang="tr-TR" sz="1800" b="1" dirty="0"/>
              <a:t> </a:t>
            </a:r>
            <a:r>
              <a:rPr lang="tr-TR" altLang="tr-TR" sz="1800" b="1" dirty="0" err="1"/>
              <a:t>demans</a:t>
            </a:r>
            <a:endParaRPr lang="tr-TR" altLang="tr-TR" sz="1800" b="1" dirty="0"/>
          </a:p>
          <a:p>
            <a:pPr>
              <a:lnSpc>
                <a:spcPct val="110000"/>
              </a:lnSpc>
              <a:buClr>
                <a:srgbClr val="CC0000"/>
              </a:buClr>
              <a:buFont typeface="Wingdings" panose="05000000000000000000" pitchFamily="2" charset="2"/>
              <a:buChar char="Ø"/>
            </a:pPr>
            <a:r>
              <a:rPr lang="tr-TR" altLang="tr-TR" sz="1800" b="1" dirty="0" err="1"/>
              <a:t>Frontotemporal</a:t>
            </a:r>
            <a:r>
              <a:rPr lang="tr-TR" altLang="tr-TR" sz="1800" b="1" dirty="0"/>
              <a:t> </a:t>
            </a:r>
            <a:r>
              <a:rPr lang="tr-TR" altLang="tr-TR" sz="1800" b="1" dirty="0" err="1"/>
              <a:t>demans</a:t>
            </a:r>
            <a:endParaRPr lang="tr-TR" altLang="tr-TR" sz="1800" b="1" dirty="0"/>
          </a:p>
          <a:p>
            <a:pPr>
              <a:lnSpc>
                <a:spcPct val="110000"/>
              </a:lnSpc>
              <a:buClr>
                <a:srgbClr val="CC0000"/>
              </a:buClr>
              <a:buFont typeface="Wingdings" panose="05000000000000000000" pitchFamily="2" charset="2"/>
              <a:buChar char="Ø"/>
            </a:pPr>
            <a:r>
              <a:rPr lang="tr-TR" altLang="tr-TR" sz="1800" b="1" dirty="0"/>
              <a:t>Parkinson </a:t>
            </a:r>
            <a:r>
              <a:rPr lang="tr-TR" altLang="tr-TR" sz="1800" b="1" dirty="0" err="1"/>
              <a:t>demansı</a:t>
            </a:r>
            <a:endParaRPr lang="tr-TR" altLang="tr-TR" sz="1800" b="1" dirty="0"/>
          </a:p>
          <a:p>
            <a:pPr>
              <a:lnSpc>
                <a:spcPct val="110000"/>
              </a:lnSpc>
              <a:buClr>
                <a:srgbClr val="CC0000"/>
              </a:buClr>
              <a:buFont typeface="Wingdings" panose="05000000000000000000" pitchFamily="2" charset="2"/>
              <a:buChar char="Ø"/>
            </a:pPr>
            <a:r>
              <a:rPr lang="tr-TR" altLang="tr-TR" sz="1800" b="1" dirty="0"/>
              <a:t>Normal P hidrosefali</a:t>
            </a:r>
          </a:p>
          <a:p>
            <a:pPr>
              <a:lnSpc>
                <a:spcPct val="110000"/>
              </a:lnSpc>
              <a:buClr>
                <a:srgbClr val="CC0000"/>
              </a:buClr>
              <a:buFont typeface="Wingdings" panose="05000000000000000000" pitchFamily="2" charset="2"/>
              <a:buChar char="Ø"/>
            </a:pPr>
            <a:r>
              <a:rPr lang="tr-TR" altLang="tr-TR" sz="1800" b="1" dirty="0"/>
              <a:t>Alkolik </a:t>
            </a:r>
            <a:r>
              <a:rPr lang="tr-TR" altLang="tr-TR" sz="1800" b="1" dirty="0" err="1"/>
              <a:t>demans</a:t>
            </a:r>
            <a:endParaRPr lang="tr-TR" altLang="tr-TR" sz="1800" b="1" dirty="0"/>
          </a:p>
          <a:p>
            <a:pPr>
              <a:lnSpc>
                <a:spcPct val="110000"/>
              </a:lnSpc>
              <a:buClr>
                <a:srgbClr val="CC0000"/>
              </a:buClr>
              <a:buFont typeface="Wingdings" panose="05000000000000000000" pitchFamily="2" charset="2"/>
              <a:buChar char="Ø"/>
            </a:pPr>
            <a:r>
              <a:rPr lang="tr-TR" altLang="tr-TR" sz="1800" b="1" dirty="0"/>
              <a:t>CADASIL (</a:t>
            </a:r>
            <a:r>
              <a:rPr lang="tr-TR" altLang="tr-TR" sz="1800" b="1" dirty="0" err="1"/>
              <a:t>Mikrovasküler</a:t>
            </a:r>
            <a:r>
              <a:rPr lang="tr-TR" altLang="tr-TR" sz="1800" b="1" dirty="0"/>
              <a:t> hastalık)</a:t>
            </a:r>
          </a:p>
          <a:p>
            <a:pPr>
              <a:lnSpc>
                <a:spcPct val="110000"/>
              </a:lnSpc>
              <a:buClr>
                <a:srgbClr val="CC0000"/>
              </a:buClr>
              <a:buFont typeface="Wingdings" panose="05000000000000000000" pitchFamily="2" charset="2"/>
              <a:buChar char="Ø"/>
            </a:pPr>
            <a:r>
              <a:rPr lang="tr-TR" altLang="tr-TR" sz="1800" b="1" dirty="0"/>
              <a:t>Beyin tümörleri</a:t>
            </a:r>
          </a:p>
          <a:p>
            <a:pPr>
              <a:lnSpc>
                <a:spcPct val="110000"/>
              </a:lnSpc>
              <a:buClr>
                <a:srgbClr val="CC0000"/>
              </a:buClr>
              <a:buFont typeface="Wingdings" panose="05000000000000000000" pitchFamily="2" charset="2"/>
              <a:buChar char="Ø"/>
            </a:pPr>
            <a:r>
              <a:rPr lang="tr-TR" altLang="tr-TR" sz="1800" b="1" dirty="0" err="1"/>
              <a:t>Subdural</a:t>
            </a:r>
            <a:r>
              <a:rPr lang="tr-TR" altLang="tr-TR" sz="1800" b="1" dirty="0"/>
              <a:t> kanama</a:t>
            </a:r>
          </a:p>
          <a:p>
            <a:pPr>
              <a:lnSpc>
                <a:spcPct val="110000"/>
              </a:lnSpc>
              <a:buClr>
                <a:srgbClr val="CC0000"/>
              </a:buClr>
              <a:buFont typeface="Wingdings" panose="05000000000000000000" pitchFamily="2" charset="2"/>
              <a:buChar char="Ø"/>
            </a:pPr>
            <a:r>
              <a:rPr lang="tr-TR" altLang="tr-TR" sz="1800" b="1" dirty="0"/>
              <a:t>Kronik menenjit</a:t>
            </a:r>
          </a:p>
          <a:p>
            <a:pPr>
              <a:lnSpc>
                <a:spcPct val="110000"/>
              </a:lnSpc>
              <a:buClr>
                <a:srgbClr val="CC0000"/>
              </a:buClr>
              <a:buFont typeface="Wingdings" panose="05000000000000000000" pitchFamily="2" charset="2"/>
              <a:buChar char="Ø"/>
            </a:pPr>
            <a:r>
              <a:rPr lang="tr-TR" altLang="tr-TR" sz="1800" b="1" dirty="0" err="1"/>
              <a:t>Nörosifilis</a:t>
            </a:r>
            <a:endParaRPr lang="tr-TR" altLang="tr-TR" sz="1800" b="1" dirty="0"/>
          </a:p>
          <a:p>
            <a:endParaRPr lang="tr-TR" sz="1800" dirty="0"/>
          </a:p>
        </p:txBody>
      </p:sp>
      <p:sp>
        <p:nvSpPr>
          <p:cNvPr id="5" name="Metin Yer Tutucusu 4"/>
          <p:cNvSpPr>
            <a:spLocks noGrp="1"/>
          </p:cNvSpPr>
          <p:nvPr>
            <p:ph type="body" sz="quarter" idx="3"/>
          </p:nvPr>
        </p:nvSpPr>
        <p:spPr>
          <a:xfrm>
            <a:off x="4645025" y="1097757"/>
            <a:ext cx="4041775" cy="639762"/>
          </a:xfrm>
        </p:spPr>
        <p:txBody>
          <a:bodyPr/>
          <a:lstStyle/>
          <a:p>
            <a:endParaRPr lang="tr-TR" dirty="0"/>
          </a:p>
        </p:txBody>
      </p:sp>
      <p:sp>
        <p:nvSpPr>
          <p:cNvPr id="6" name="İçerik Yer Tutucusu 5"/>
          <p:cNvSpPr>
            <a:spLocks noGrp="1"/>
          </p:cNvSpPr>
          <p:nvPr>
            <p:ph sz="quarter" idx="4"/>
          </p:nvPr>
        </p:nvSpPr>
        <p:spPr>
          <a:xfrm>
            <a:off x="4645025" y="1357745"/>
            <a:ext cx="4041775" cy="5167599"/>
          </a:xfrm>
        </p:spPr>
        <p:style>
          <a:lnRef idx="2">
            <a:schemeClr val="accent3"/>
          </a:lnRef>
          <a:fillRef idx="1">
            <a:schemeClr val="lt1"/>
          </a:fillRef>
          <a:effectRef idx="0">
            <a:schemeClr val="accent3"/>
          </a:effectRef>
          <a:fontRef idx="minor">
            <a:schemeClr val="dk1"/>
          </a:fontRef>
        </p:style>
        <p:txBody>
          <a:bodyPr>
            <a:normAutofit fontScale="62500" lnSpcReduction="20000"/>
          </a:bodyPr>
          <a:lstStyle/>
          <a:p>
            <a:pPr>
              <a:lnSpc>
                <a:spcPct val="110000"/>
              </a:lnSpc>
              <a:buClr>
                <a:srgbClr val="CC0000"/>
              </a:buClr>
              <a:buFont typeface="Wingdings" panose="05000000000000000000" pitchFamily="2" charset="2"/>
              <a:buChar char="Ø"/>
            </a:pPr>
            <a:r>
              <a:rPr lang="tr-TR" altLang="tr-TR" sz="3300" b="1" dirty="0">
                <a:solidFill>
                  <a:schemeClr val="tx1"/>
                </a:solidFill>
              </a:rPr>
              <a:t>Vitamin B12 eksikliği</a:t>
            </a:r>
          </a:p>
          <a:p>
            <a:pPr>
              <a:lnSpc>
                <a:spcPct val="110000"/>
              </a:lnSpc>
              <a:buClr>
                <a:srgbClr val="CC0000"/>
              </a:buClr>
              <a:buFont typeface="Wingdings" panose="05000000000000000000" pitchFamily="2" charset="2"/>
              <a:buChar char="Ø"/>
            </a:pPr>
            <a:r>
              <a:rPr lang="tr-TR" altLang="tr-TR" sz="3300" b="1" dirty="0">
                <a:solidFill>
                  <a:schemeClr val="tx1"/>
                </a:solidFill>
              </a:rPr>
              <a:t>Görme-işitme bozukluğu</a:t>
            </a:r>
          </a:p>
          <a:p>
            <a:pPr>
              <a:lnSpc>
                <a:spcPct val="110000"/>
              </a:lnSpc>
              <a:buClr>
                <a:srgbClr val="CC0000"/>
              </a:buClr>
              <a:buFont typeface="Wingdings" panose="05000000000000000000" pitchFamily="2" charset="2"/>
              <a:buChar char="Ø"/>
            </a:pPr>
            <a:r>
              <a:rPr lang="tr-TR" altLang="tr-TR" sz="3300" b="1" dirty="0" err="1"/>
              <a:t>Tiamin</a:t>
            </a:r>
            <a:r>
              <a:rPr lang="tr-TR" altLang="tr-TR" sz="3300" b="1" dirty="0"/>
              <a:t> eksikliği</a:t>
            </a:r>
          </a:p>
          <a:p>
            <a:pPr>
              <a:lnSpc>
                <a:spcPct val="110000"/>
              </a:lnSpc>
              <a:buClr>
                <a:srgbClr val="CC0000"/>
              </a:buClr>
              <a:buFont typeface="Wingdings" panose="05000000000000000000" pitchFamily="2" charset="2"/>
              <a:buChar char="Ø"/>
            </a:pPr>
            <a:r>
              <a:rPr lang="tr-TR" altLang="tr-TR" sz="3300" b="1" dirty="0"/>
              <a:t>AIDS</a:t>
            </a:r>
          </a:p>
          <a:p>
            <a:pPr>
              <a:lnSpc>
                <a:spcPct val="110000"/>
              </a:lnSpc>
              <a:buClr>
                <a:srgbClr val="CC0000"/>
              </a:buClr>
              <a:buFont typeface="Wingdings" panose="05000000000000000000" pitchFamily="2" charset="2"/>
              <a:buChar char="Ø"/>
            </a:pPr>
            <a:r>
              <a:rPr lang="tr-TR" altLang="tr-TR" sz="3300" b="1" dirty="0" err="1"/>
              <a:t>Lyme</a:t>
            </a:r>
            <a:r>
              <a:rPr lang="tr-TR" altLang="tr-TR" sz="3300" b="1" dirty="0"/>
              <a:t> hastalığı</a:t>
            </a:r>
          </a:p>
          <a:p>
            <a:pPr>
              <a:lnSpc>
                <a:spcPct val="110000"/>
              </a:lnSpc>
              <a:buClr>
                <a:srgbClr val="CC0000"/>
              </a:buClr>
              <a:buFont typeface="Wingdings" panose="05000000000000000000" pitchFamily="2" charset="2"/>
              <a:buChar char="Ø"/>
            </a:pPr>
            <a:r>
              <a:rPr lang="tr-TR" altLang="tr-TR" sz="3300" b="1" dirty="0" err="1"/>
              <a:t>Prion</a:t>
            </a:r>
            <a:r>
              <a:rPr lang="tr-TR" altLang="tr-TR" sz="3300" b="1" dirty="0"/>
              <a:t> Hastalığı</a:t>
            </a:r>
          </a:p>
          <a:p>
            <a:pPr>
              <a:lnSpc>
                <a:spcPct val="110000"/>
              </a:lnSpc>
              <a:buClr>
                <a:srgbClr val="CC0000"/>
              </a:buClr>
              <a:buFont typeface="Wingdings" panose="05000000000000000000" pitchFamily="2" charset="2"/>
              <a:buChar char="Ø"/>
            </a:pPr>
            <a:r>
              <a:rPr lang="tr-TR" altLang="tr-TR" sz="3300" b="1" dirty="0">
                <a:solidFill>
                  <a:schemeClr val="tx1"/>
                </a:solidFill>
              </a:rPr>
              <a:t>İlaçlar</a:t>
            </a:r>
          </a:p>
          <a:p>
            <a:pPr>
              <a:lnSpc>
                <a:spcPct val="110000"/>
              </a:lnSpc>
              <a:buClr>
                <a:srgbClr val="CC0000"/>
              </a:buClr>
              <a:buFont typeface="Wingdings" panose="05000000000000000000" pitchFamily="2" charset="2"/>
              <a:buChar char="Ø"/>
            </a:pPr>
            <a:r>
              <a:rPr lang="tr-TR" altLang="tr-TR" sz="3300" b="1" dirty="0" smtClean="0"/>
              <a:t>Alkol</a:t>
            </a:r>
          </a:p>
          <a:p>
            <a:pPr>
              <a:lnSpc>
                <a:spcPct val="110000"/>
              </a:lnSpc>
              <a:buClr>
                <a:srgbClr val="CC0000"/>
              </a:buClr>
              <a:buFont typeface="Wingdings" panose="05000000000000000000" pitchFamily="2" charset="2"/>
              <a:buChar char="Ø"/>
            </a:pPr>
            <a:r>
              <a:rPr lang="tr-TR" altLang="tr-TR" sz="3300" b="1" dirty="0" smtClean="0"/>
              <a:t>Ağır metal </a:t>
            </a:r>
            <a:r>
              <a:rPr lang="tr-TR" altLang="tr-TR" sz="3300" b="1" dirty="0" err="1" smtClean="0"/>
              <a:t>toksisitesi</a:t>
            </a:r>
            <a:endParaRPr lang="tr-TR" altLang="tr-TR" sz="3300" b="1" dirty="0" smtClean="0"/>
          </a:p>
          <a:p>
            <a:pPr>
              <a:lnSpc>
                <a:spcPct val="110000"/>
              </a:lnSpc>
              <a:buClr>
                <a:srgbClr val="CC0000"/>
              </a:buClr>
              <a:buFont typeface="Wingdings" panose="05000000000000000000" pitchFamily="2" charset="2"/>
              <a:buChar char="Ø"/>
            </a:pPr>
            <a:r>
              <a:rPr lang="tr-TR" altLang="tr-TR" sz="3300" b="1" dirty="0" err="1" smtClean="0"/>
              <a:t>Hepatik</a:t>
            </a:r>
            <a:r>
              <a:rPr lang="tr-TR" altLang="tr-TR" sz="3300" b="1" dirty="0" smtClean="0"/>
              <a:t> </a:t>
            </a:r>
            <a:r>
              <a:rPr lang="tr-TR" altLang="tr-TR" sz="3300" b="1" dirty="0" err="1"/>
              <a:t>ensefalopati</a:t>
            </a:r>
            <a:endParaRPr lang="tr-TR" altLang="tr-TR" sz="3300" b="1" dirty="0"/>
          </a:p>
          <a:p>
            <a:pPr>
              <a:lnSpc>
                <a:spcPct val="110000"/>
              </a:lnSpc>
              <a:buClr>
                <a:srgbClr val="CC0000"/>
              </a:buClr>
              <a:buFont typeface="Wingdings" panose="05000000000000000000" pitchFamily="2" charset="2"/>
              <a:buChar char="Ø"/>
            </a:pPr>
            <a:r>
              <a:rPr lang="tr-TR" altLang="tr-TR" sz="3300" b="1" dirty="0" err="1">
                <a:solidFill>
                  <a:schemeClr val="tx1"/>
                </a:solidFill>
              </a:rPr>
              <a:t>Metabolik</a:t>
            </a:r>
            <a:r>
              <a:rPr lang="tr-TR" altLang="tr-TR" sz="3300" b="1" dirty="0">
                <a:solidFill>
                  <a:schemeClr val="tx1"/>
                </a:solidFill>
              </a:rPr>
              <a:t> endokrin hastalıklar</a:t>
            </a:r>
          </a:p>
          <a:p>
            <a:pPr>
              <a:lnSpc>
                <a:spcPct val="110000"/>
              </a:lnSpc>
              <a:buClr>
                <a:srgbClr val="CC0000"/>
              </a:buClr>
              <a:buFont typeface="Wingdings" panose="05000000000000000000" pitchFamily="2" charset="2"/>
              <a:buChar char="Ø"/>
            </a:pPr>
            <a:r>
              <a:rPr lang="tr-TR" altLang="tr-TR" sz="3300" b="1" dirty="0" smtClean="0"/>
              <a:t>Üremi</a:t>
            </a:r>
          </a:p>
          <a:p>
            <a:pPr>
              <a:lnSpc>
                <a:spcPct val="110000"/>
              </a:lnSpc>
              <a:buClr>
                <a:srgbClr val="CC0000"/>
              </a:buClr>
              <a:buFont typeface="Wingdings" panose="05000000000000000000" pitchFamily="2" charset="2"/>
              <a:buChar char="Ø"/>
            </a:pPr>
            <a:r>
              <a:rPr lang="tr-TR" altLang="tr-TR" sz="3300" b="1" dirty="0" err="1" smtClean="0"/>
              <a:t>Hipoksemi</a:t>
            </a:r>
            <a:endParaRPr lang="tr-TR" altLang="tr-TR" sz="3300" b="1" dirty="0"/>
          </a:p>
          <a:p>
            <a:pPr>
              <a:lnSpc>
                <a:spcPct val="110000"/>
              </a:lnSpc>
              <a:buClr>
                <a:srgbClr val="CC0000"/>
              </a:buClr>
              <a:buFont typeface="Wingdings" panose="05000000000000000000" pitchFamily="2" charset="2"/>
              <a:buChar char="Ø"/>
            </a:pPr>
            <a:r>
              <a:rPr lang="tr-TR" altLang="tr-TR" sz="3300" b="1" dirty="0"/>
              <a:t>SSS </a:t>
            </a:r>
            <a:r>
              <a:rPr lang="tr-TR" altLang="tr-TR" sz="3300" b="1" dirty="0" err="1"/>
              <a:t>vaskülitleri</a:t>
            </a:r>
            <a:endParaRPr lang="tr-TR" altLang="tr-TR" sz="3300" b="1" dirty="0"/>
          </a:p>
          <a:p>
            <a:endParaRPr lang="tr-TR" dirty="0"/>
          </a:p>
        </p:txBody>
      </p:sp>
      <p:sp>
        <p:nvSpPr>
          <p:cNvPr id="7" name="6 Slayt Numarası Yer Tutucusu"/>
          <p:cNvSpPr>
            <a:spLocks noGrp="1"/>
          </p:cNvSpPr>
          <p:nvPr>
            <p:ph type="sldNum" sz="quarter" idx="12"/>
          </p:nvPr>
        </p:nvSpPr>
        <p:spPr/>
        <p:txBody>
          <a:bodyPr/>
          <a:lstStyle/>
          <a:p>
            <a:fld id="{F3F2E530-22BC-4943-B339-C53E1F0B053A}" type="slidenum">
              <a:rPr lang="tr-TR" smtClean="0"/>
              <a:pPr/>
              <a:t>16</a:t>
            </a:fld>
            <a:endParaRPr lang="tr-TR"/>
          </a:p>
        </p:txBody>
      </p:sp>
    </p:spTree>
    <p:extLst>
      <p:ext uri="{BB962C8B-B14F-4D97-AF65-F5344CB8AC3E}">
        <p14:creationId xmlns:p14="http://schemas.microsoft.com/office/powerpoint/2010/main" val="15203662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style>
          <a:lnRef idx="2">
            <a:schemeClr val="accent3"/>
          </a:lnRef>
          <a:fillRef idx="1">
            <a:schemeClr val="lt1"/>
          </a:fillRef>
          <a:effectRef idx="0">
            <a:schemeClr val="accent3"/>
          </a:effectRef>
          <a:fontRef idx="minor">
            <a:schemeClr val="dk1"/>
          </a:fontRef>
        </p:style>
        <p:txBody>
          <a:bodyPr>
            <a:normAutofit/>
          </a:bodyPr>
          <a:lstStyle/>
          <a:p>
            <a:r>
              <a:rPr lang="tr-TR" altLang="tr-TR" sz="3600" b="1" dirty="0" smtClean="0">
                <a:solidFill>
                  <a:srgbClr val="FF3300"/>
                </a:solidFill>
              </a:rPr>
              <a:t>Geri-dönüşümlü </a:t>
            </a:r>
            <a:r>
              <a:rPr lang="tr-TR" altLang="tr-TR" sz="3600" b="1" dirty="0" err="1" smtClean="0">
                <a:solidFill>
                  <a:srgbClr val="FF3300"/>
                </a:solidFill>
              </a:rPr>
              <a:t>Demans</a:t>
            </a:r>
            <a:r>
              <a:rPr lang="tr-TR" altLang="tr-TR" sz="3600" b="1" dirty="0" smtClean="0">
                <a:solidFill>
                  <a:srgbClr val="FF3300"/>
                </a:solidFill>
              </a:rPr>
              <a:t> </a:t>
            </a:r>
            <a:r>
              <a:rPr lang="tr-TR" altLang="tr-TR" sz="3600" b="1" dirty="0">
                <a:solidFill>
                  <a:srgbClr val="FF3300"/>
                </a:solidFill>
              </a:rPr>
              <a:t>Sebepleri</a:t>
            </a:r>
            <a:endParaRPr lang="tr-TR" sz="3600" dirty="0"/>
          </a:p>
        </p:txBody>
      </p:sp>
      <p:sp>
        <p:nvSpPr>
          <p:cNvPr id="3" name="İçerik Yer Tutucusu 2"/>
          <p:cNvSpPr>
            <a:spLocks noGrp="1"/>
          </p:cNvSpPr>
          <p:nvPr>
            <p:ph idx="1"/>
          </p:nvPr>
        </p:nvSpPr>
        <p:spPr/>
        <p:style>
          <a:lnRef idx="2">
            <a:schemeClr val="accent3"/>
          </a:lnRef>
          <a:fillRef idx="1">
            <a:schemeClr val="lt1"/>
          </a:fillRef>
          <a:effectRef idx="0">
            <a:schemeClr val="accent3"/>
          </a:effectRef>
          <a:fontRef idx="minor">
            <a:schemeClr val="dk1"/>
          </a:fontRef>
        </p:style>
        <p:txBody>
          <a:bodyPr>
            <a:normAutofit fontScale="85000" lnSpcReduction="10000"/>
          </a:bodyPr>
          <a:lstStyle/>
          <a:p>
            <a:pPr>
              <a:lnSpc>
                <a:spcPct val="125000"/>
              </a:lnSpc>
              <a:buFont typeface="Wingdings" panose="05000000000000000000" pitchFamily="2" charset="2"/>
              <a:buNone/>
            </a:pPr>
            <a:r>
              <a:rPr lang="tr-TR" altLang="tr-TR" b="1" dirty="0" err="1">
                <a:solidFill>
                  <a:srgbClr val="CC0000"/>
                </a:solidFill>
              </a:rPr>
              <a:t>D</a:t>
            </a:r>
            <a:r>
              <a:rPr lang="tr-TR" altLang="tr-TR" b="1" dirty="0" err="1"/>
              <a:t>rugs</a:t>
            </a:r>
            <a:r>
              <a:rPr lang="tr-TR" altLang="tr-TR" b="1" dirty="0"/>
              <a:t> – </a:t>
            </a:r>
            <a:r>
              <a:rPr lang="tr-TR" altLang="tr-TR" b="1" dirty="0">
                <a:solidFill>
                  <a:srgbClr val="FF0000"/>
                </a:solidFill>
              </a:rPr>
              <a:t>İlaçlar</a:t>
            </a:r>
          </a:p>
          <a:p>
            <a:pPr>
              <a:lnSpc>
                <a:spcPct val="125000"/>
              </a:lnSpc>
              <a:buFont typeface="Wingdings" panose="05000000000000000000" pitchFamily="2" charset="2"/>
              <a:buNone/>
            </a:pPr>
            <a:r>
              <a:rPr lang="tr-TR" altLang="tr-TR" b="1" dirty="0" err="1">
                <a:solidFill>
                  <a:srgbClr val="CC0000"/>
                </a:solidFill>
              </a:rPr>
              <a:t>E</a:t>
            </a:r>
            <a:r>
              <a:rPr lang="tr-TR" altLang="tr-TR" b="1" dirty="0" err="1"/>
              <a:t>motional</a:t>
            </a:r>
            <a:r>
              <a:rPr lang="tr-TR" altLang="tr-TR" b="1" dirty="0"/>
              <a:t> – </a:t>
            </a:r>
            <a:r>
              <a:rPr lang="tr-TR" altLang="tr-TR" b="1" dirty="0">
                <a:solidFill>
                  <a:srgbClr val="FF0000"/>
                </a:solidFill>
              </a:rPr>
              <a:t>Depresyon  ( </a:t>
            </a:r>
            <a:r>
              <a:rPr lang="tr-TR" altLang="tr-TR" b="1" dirty="0" err="1">
                <a:solidFill>
                  <a:srgbClr val="FF0000"/>
                </a:solidFill>
              </a:rPr>
              <a:t>Pseudodemans</a:t>
            </a:r>
            <a:r>
              <a:rPr lang="tr-TR" altLang="tr-TR" b="1" dirty="0">
                <a:solidFill>
                  <a:srgbClr val="FF0000"/>
                </a:solidFill>
              </a:rPr>
              <a:t>)</a:t>
            </a:r>
          </a:p>
          <a:p>
            <a:pPr>
              <a:lnSpc>
                <a:spcPct val="125000"/>
              </a:lnSpc>
              <a:buFont typeface="Wingdings" panose="05000000000000000000" pitchFamily="2" charset="2"/>
              <a:buNone/>
            </a:pPr>
            <a:r>
              <a:rPr lang="tr-TR" altLang="tr-TR" b="1" dirty="0" err="1">
                <a:solidFill>
                  <a:srgbClr val="CC0000"/>
                </a:solidFill>
              </a:rPr>
              <a:t>M</a:t>
            </a:r>
            <a:r>
              <a:rPr lang="tr-TR" altLang="tr-TR" b="1" dirty="0" err="1"/>
              <a:t>etabolic</a:t>
            </a:r>
            <a:r>
              <a:rPr lang="tr-TR" altLang="tr-TR" b="1" dirty="0"/>
              <a:t>- </a:t>
            </a:r>
            <a:r>
              <a:rPr lang="tr-TR" altLang="tr-TR" b="1" dirty="0" err="1">
                <a:solidFill>
                  <a:srgbClr val="FF0000"/>
                </a:solidFill>
              </a:rPr>
              <a:t>Hipotiroidizm</a:t>
            </a:r>
            <a:r>
              <a:rPr lang="tr-TR" altLang="tr-TR" b="1" dirty="0">
                <a:solidFill>
                  <a:srgbClr val="FF0000"/>
                </a:solidFill>
              </a:rPr>
              <a:t>, B12 eksikliği</a:t>
            </a:r>
          </a:p>
          <a:p>
            <a:pPr>
              <a:lnSpc>
                <a:spcPct val="125000"/>
              </a:lnSpc>
              <a:buFont typeface="Wingdings" panose="05000000000000000000" pitchFamily="2" charset="2"/>
              <a:buNone/>
            </a:pPr>
            <a:r>
              <a:rPr lang="tr-TR" altLang="tr-TR" b="1" dirty="0" err="1">
                <a:solidFill>
                  <a:srgbClr val="CC0000"/>
                </a:solidFill>
              </a:rPr>
              <a:t>E</a:t>
            </a:r>
            <a:r>
              <a:rPr lang="tr-TR" altLang="tr-TR" b="1" dirty="0" err="1"/>
              <a:t>ar</a:t>
            </a:r>
            <a:r>
              <a:rPr lang="tr-TR" altLang="tr-TR" b="1" dirty="0"/>
              <a:t>- </a:t>
            </a:r>
            <a:r>
              <a:rPr lang="tr-TR" altLang="tr-TR" b="1" dirty="0" err="1"/>
              <a:t>Eye</a:t>
            </a:r>
            <a:r>
              <a:rPr lang="tr-TR" altLang="tr-TR" b="1" dirty="0"/>
              <a:t> </a:t>
            </a:r>
            <a:r>
              <a:rPr lang="tr-TR" altLang="tr-TR" b="1" dirty="0" err="1"/>
              <a:t>impairment</a:t>
            </a:r>
            <a:r>
              <a:rPr lang="tr-TR" altLang="tr-TR" b="1" dirty="0"/>
              <a:t>- duyusal bozukluklar</a:t>
            </a:r>
          </a:p>
          <a:p>
            <a:pPr>
              <a:lnSpc>
                <a:spcPct val="125000"/>
              </a:lnSpc>
              <a:buFont typeface="Wingdings" panose="05000000000000000000" pitchFamily="2" charset="2"/>
              <a:buNone/>
            </a:pPr>
            <a:r>
              <a:rPr lang="tr-TR" altLang="tr-TR" b="1" dirty="0">
                <a:solidFill>
                  <a:srgbClr val="CC0000"/>
                </a:solidFill>
              </a:rPr>
              <a:t>N</a:t>
            </a:r>
            <a:r>
              <a:rPr lang="tr-TR" altLang="tr-TR" b="1" dirty="0"/>
              <a:t>ormal- </a:t>
            </a:r>
            <a:r>
              <a:rPr lang="tr-TR" altLang="tr-TR" b="1" dirty="0" err="1"/>
              <a:t>pressure</a:t>
            </a:r>
            <a:r>
              <a:rPr lang="tr-TR" altLang="tr-TR" b="1" dirty="0"/>
              <a:t> </a:t>
            </a:r>
            <a:r>
              <a:rPr lang="tr-TR" altLang="tr-TR" b="1" dirty="0" err="1"/>
              <a:t>hydrocephalus</a:t>
            </a:r>
            <a:endParaRPr lang="tr-TR" altLang="tr-TR" b="1" dirty="0"/>
          </a:p>
          <a:p>
            <a:pPr>
              <a:lnSpc>
                <a:spcPct val="125000"/>
              </a:lnSpc>
              <a:buFont typeface="Wingdings" panose="05000000000000000000" pitchFamily="2" charset="2"/>
              <a:buNone/>
            </a:pPr>
            <a:r>
              <a:rPr lang="tr-TR" altLang="tr-TR" b="1" dirty="0" err="1">
                <a:solidFill>
                  <a:srgbClr val="CC0000"/>
                </a:solidFill>
              </a:rPr>
              <a:t>T</a:t>
            </a:r>
            <a:r>
              <a:rPr lang="tr-TR" altLang="tr-TR" b="1" dirty="0" err="1"/>
              <a:t>umors</a:t>
            </a:r>
            <a:endParaRPr lang="tr-TR" altLang="tr-TR" b="1" dirty="0"/>
          </a:p>
          <a:p>
            <a:pPr>
              <a:lnSpc>
                <a:spcPct val="125000"/>
              </a:lnSpc>
              <a:buFont typeface="Wingdings" panose="05000000000000000000" pitchFamily="2" charset="2"/>
              <a:buNone/>
            </a:pPr>
            <a:r>
              <a:rPr lang="tr-TR" altLang="tr-TR" b="1" dirty="0" err="1">
                <a:solidFill>
                  <a:srgbClr val="CC0000"/>
                </a:solidFill>
              </a:rPr>
              <a:t>I</a:t>
            </a:r>
            <a:r>
              <a:rPr lang="tr-TR" altLang="tr-TR" b="1" dirty="0" err="1"/>
              <a:t>nfection</a:t>
            </a:r>
            <a:endParaRPr lang="tr-TR" altLang="tr-TR" b="1" dirty="0"/>
          </a:p>
          <a:p>
            <a:pPr>
              <a:lnSpc>
                <a:spcPct val="125000"/>
              </a:lnSpc>
              <a:buFont typeface="Wingdings" panose="05000000000000000000" pitchFamily="2" charset="2"/>
              <a:buNone/>
            </a:pPr>
            <a:r>
              <a:rPr lang="tr-TR" altLang="tr-TR" b="1" dirty="0" err="1">
                <a:solidFill>
                  <a:srgbClr val="CC0000"/>
                </a:solidFill>
              </a:rPr>
              <a:t>A</a:t>
            </a:r>
            <a:r>
              <a:rPr lang="tr-TR" altLang="tr-TR" b="1" dirty="0" err="1"/>
              <a:t>nemia</a:t>
            </a:r>
            <a:endParaRPr lang="tr-TR" altLang="tr-TR" b="1" dirty="0"/>
          </a:p>
        </p:txBody>
      </p:sp>
      <p:sp>
        <p:nvSpPr>
          <p:cNvPr id="4" name="3 Slayt Numarası Yer Tutucusu"/>
          <p:cNvSpPr>
            <a:spLocks noGrp="1"/>
          </p:cNvSpPr>
          <p:nvPr>
            <p:ph type="sldNum" sz="quarter" idx="12"/>
          </p:nvPr>
        </p:nvSpPr>
        <p:spPr/>
        <p:txBody>
          <a:bodyPr/>
          <a:lstStyle/>
          <a:p>
            <a:fld id="{F3F2E530-22BC-4943-B339-C53E1F0B053A}" type="slidenum">
              <a:rPr lang="tr-TR" smtClean="0"/>
              <a:pPr/>
              <a:t>17</a:t>
            </a:fld>
            <a:endParaRPr lang="tr-TR"/>
          </a:p>
        </p:txBody>
      </p:sp>
    </p:spTree>
    <p:extLst>
      <p:ext uri="{BB962C8B-B14F-4D97-AF65-F5344CB8AC3E}">
        <p14:creationId xmlns:p14="http://schemas.microsoft.com/office/powerpoint/2010/main" val="23990000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style>
          <a:lnRef idx="2">
            <a:schemeClr val="accent3"/>
          </a:lnRef>
          <a:fillRef idx="1">
            <a:schemeClr val="lt1"/>
          </a:fillRef>
          <a:effectRef idx="0">
            <a:schemeClr val="accent3"/>
          </a:effectRef>
          <a:fontRef idx="minor">
            <a:schemeClr val="dk1"/>
          </a:fontRef>
        </p:style>
        <p:txBody>
          <a:bodyPr>
            <a:normAutofit/>
          </a:bodyPr>
          <a:lstStyle/>
          <a:p>
            <a:r>
              <a:rPr lang="tr-TR" sz="3600" dirty="0" err="1" smtClean="0">
                <a:solidFill>
                  <a:srgbClr val="FF0000"/>
                </a:solidFill>
              </a:rPr>
              <a:t>Diagnostik</a:t>
            </a:r>
            <a:r>
              <a:rPr lang="tr-TR" sz="3600" dirty="0" smtClean="0">
                <a:solidFill>
                  <a:srgbClr val="FF0000"/>
                </a:solidFill>
              </a:rPr>
              <a:t> testler</a:t>
            </a:r>
            <a:endParaRPr lang="tr-TR" sz="3600" dirty="0">
              <a:solidFill>
                <a:srgbClr val="FF0000"/>
              </a:solidFill>
            </a:endParaRPr>
          </a:p>
        </p:txBody>
      </p:sp>
      <p:sp>
        <p:nvSpPr>
          <p:cNvPr id="3" name="İçerik Yer Tutucusu 2"/>
          <p:cNvSpPr>
            <a:spLocks noGrp="1"/>
          </p:cNvSpPr>
          <p:nvPr>
            <p:ph idx="1"/>
          </p:nvPr>
        </p:nvSpPr>
        <p:spPr/>
        <p:style>
          <a:lnRef idx="2">
            <a:schemeClr val="accent3"/>
          </a:lnRef>
          <a:fillRef idx="1">
            <a:schemeClr val="lt1"/>
          </a:fillRef>
          <a:effectRef idx="0">
            <a:schemeClr val="accent3"/>
          </a:effectRef>
          <a:fontRef idx="minor">
            <a:schemeClr val="dk1"/>
          </a:fontRef>
        </p:style>
        <p:txBody>
          <a:bodyPr>
            <a:normAutofit lnSpcReduction="10000"/>
          </a:bodyPr>
          <a:lstStyle/>
          <a:p>
            <a:pPr marL="0" indent="0" algn="ctr">
              <a:buNone/>
            </a:pPr>
            <a:r>
              <a:rPr lang="tr-TR" sz="2800" dirty="0" err="1" smtClean="0">
                <a:solidFill>
                  <a:srgbClr val="FF0000"/>
                </a:solidFill>
              </a:rPr>
              <a:t>Demans</a:t>
            </a:r>
            <a:r>
              <a:rPr lang="tr-TR" sz="2800" dirty="0" smtClean="0">
                <a:solidFill>
                  <a:srgbClr val="FF0000"/>
                </a:solidFill>
              </a:rPr>
              <a:t> şüphesi varsa</a:t>
            </a:r>
            <a:endParaRPr lang="tr-TR" dirty="0" smtClean="0">
              <a:solidFill>
                <a:srgbClr val="FF0000"/>
              </a:solidFill>
            </a:endParaRPr>
          </a:p>
          <a:p>
            <a:r>
              <a:rPr lang="tr-TR" sz="2800" dirty="0" smtClean="0"/>
              <a:t>Kan </a:t>
            </a:r>
            <a:r>
              <a:rPr lang="tr-TR" sz="2800" dirty="0" err="1" smtClean="0"/>
              <a:t>Biokimyası</a:t>
            </a:r>
            <a:r>
              <a:rPr lang="tr-TR" sz="2800" dirty="0" smtClean="0"/>
              <a:t> </a:t>
            </a:r>
          </a:p>
          <a:p>
            <a:pPr>
              <a:buFont typeface="Wingdings" pitchFamily="2" charset="2"/>
              <a:buChar char="ü"/>
            </a:pPr>
            <a:r>
              <a:rPr lang="tr-TR" sz="2800" dirty="0" smtClean="0"/>
              <a:t>  </a:t>
            </a:r>
            <a:r>
              <a:rPr lang="tr-TR" sz="2000" dirty="0" smtClean="0"/>
              <a:t>Açlık Kan şekeri, Serum elektrolit(</a:t>
            </a:r>
            <a:r>
              <a:rPr lang="tr-TR" sz="2000" dirty="0" err="1" smtClean="0"/>
              <a:t>Na</a:t>
            </a:r>
            <a:r>
              <a:rPr lang="tr-TR" sz="2000" dirty="0" smtClean="0"/>
              <a:t>,K,</a:t>
            </a:r>
            <a:r>
              <a:rPr lang="tr-TR" sz="2000" dirty="0" err="1" smtClean="0"/>
              <a:t>Ca</a:t>
            </a:r>
            <a:r>
              <a:rPr lang="tr-TR" sz="2000" dirty="0" smtClean="0"/>
              <a:t>) </a:t>
            </a:r>
          </a:p>
          <a:p>
            <a:pPr>
              <a:buFont typeface="Wingdings" pitchFamily="2" charset="2"/>
              <a:buChar char="ü"/>
            </a:pPr>
            <a:r>
              <a:rPr lang="tr-TR" sz="2000" dirty="0" smtClean="0"/>
              <a:t>   KCFT[AST;ALT;GGT;ALP] </a:t>
            </a:r>
          </a:p>
          <a:p>
            <a:pPr>
              <a:buFont typeface="Wingdings" pitchFamily="2" charset="2"/>
              <a:buChar char="ü"/>
            </a:pPr>
            <a:r>
              <a:rPr lang="tr-TR" sz="2000" dirty="0" smtClean="0"/>
              <a:t>    BFT[BUN;</a:t>
            </a:r>
            <a:r>
              <a:rPr lang="tr-TR" sz="2000" dirty="0" err="1" smtClean="0"/>
              <a:t>Cre</a:t>
            </a:r>
            <a:r>
              <a:rPr lang="tr-TR" sz="2000" dirty="0" smtClean="0"/>
              <a:t>] </a:t>
            </a:r>
          </a:p>
          <a:p>
            <a:pPr>
              <a:buFont typeface="Wingdings" pitchFamily="2" charset="2"/>
              <a:buChar char="ü"/>
            </a:pPr>
            <a:r>
              <a:rPr lang="tr-TR" sz="2000" dirty="0" smtClean="0"/>
              <a:t>    TSH</a:t>
            </a:r>
          </a:p>
          <a:p>
            <a:r>
              <a:rPr lang="tr-TR" sz="2800" dirty="0" smtClean="0"/>
              <a:t>Tam kan Sayımı</a:t>
            </a:r>
          </a:p>
          <a:p>
            <a:r>
              <a:rPr lang="tr-TR" sz="2800" dirty="0" err="1" smtClean="0"/>
              <a:t>Vit</a:t>
            </a:r>
            <a:r>
              <a:rPr lang="tr-TR" sz="2800" dirty="0" smtClean="0"/>
              <a:t> B12, </a:t>
            </a:r>
            <a:r>
              <a:rPr lang="tr-TR" sz="2800" dirty="0" err="1" smtClean="0"/>
              <a:t>Homosistein</a:t>
            </a:r>
            <a:endParaRPr lang="tr-TR" sz="2800" dirty="0" smtClean="0"/>
          </a:p>
          <a:p>
            <a:r>
              <a:rPr lang="tr-TR" sz="2800" dirty="0" smtClean="0"/>
              <a:t>Beyin Görüntüleme(MRG, BT, PET)- Ayırıcı tanı</a:t>
            </a:r>
          </a:p>
          <a:p>
            <a:r>
              <a:rPr lang="tr-TR" sz="2800" dirty="0" smtClean="0"/>
              <a:t>BOS marker???</a:t>
            </a:r>
          </a:p>
          <a:p>
            <a:endParaRPr lang="tr-TR" sz="2800" dirty="0" smtClean="0"/>
          </a:p>
          <a:p>
            <a:endParaRPr lang="tr-TR" dirty="0"/>
          </a:p>
        </p:txBody>
      </p:sp>
      <p:sp>
        <p:nvSpPr>
          <p:cNvPr id="4" name="3 Slayt Numarası Yer Tutucusu"/>
          <p:cNvSpPr>
            <a:spLocks noGrp="1"/>
          </p:cNvSpPr>
          <p:nvPr>
            <p:ph type="sldNum" sz="quarter" idx="12"/>
          </p:nvPr>
        </p:nvSpPr>
        <p:spPr/>
        <p:txBody>
          <a:bodyPr/>
          <a:lstStyle/>
          <a:p>
            <a:fld id="{F3F2E530-22BC-4943-B339-C53E1F0B053A}" type="slidenum">
              <a:rPr lang="tr-TR" smtClean="0"/>
              <a:pPr/>
              <a:t>18</a:t>
            </a:fld>
            <a:endParaRPr lang="tr-TR"/>
          </a:p>
        </p:txBody>
      </p:sp>
    </p:spTree>
    <p:extLst>
      <p:ext uri="{BB962C8B-B14F-4D97-AF65-F5344CB8AC3E}">
        <p14:creationId xmlns:p14="http://schemas.microsoft.com/office/powerpoint/2010/main" val="18064979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33754" y="260648"/>
            <a:ext cx="7772400" cy="1143000"/>
          </a:xfrm>
        </p:spPr>
        <p:style>
          <a:lnRef idx="2">
            <a:schemeClr val="accent3"/>
          </a:lnRef>
          <a:fillRef idx="1">
            <a:schemeClr val="lt1"/>
          </a:fillRef>
          <a:effectRef idx="0">
            <a:schemeClr val="accent3"/>
          </a:effectRef>
          <a:fontRef idx="minor">
            <a:schemeClr val="dk1"/>
          </a:fontRef>
        </p:style>
        <p:txBody>
          <a:bodyPr>
            <a:normAutofit/>
          </a:bodyPr>
          <a:lstStyle/>
          <a:p>
            <a:r>
              <a:rPr lang="tr-TR" altLang="tr-TR" sz="3200" b="1" dirty="0">
                <a:solidFill>
                  <a:srgbClr val="FF3300"/>
                </a:solidFill>
              </a:rPr>
              <a:t>Kronik </a:t>
            </a:r>
            <a:r>
              <a:rPr lang="tr-TR" altLang="tr-TR" sz="3200" b="1" dirty="0" err="1" smtClean="0">
                <a:solidFill>
                  <a:srgbClr val="FF3300"/>
                </a:solidFill>
              </a:rPr>
              <a:t>Dejeneratif</a:t>
            </a:r>
            <a:r>
              <a:rPr lang="tr-TR" altLang="tr-TR" sz="3200" b="1" dirty="0" smtClean="0">
                <a:solidFill>
                  <a:srgbClr val="FF3300"/>
                </a:solidFill>
              </a:rPr>
              <a:t> </a:t>
            </a:r>
            <a:r>
              <a:rPr lang="tr-TR" altLang="tr-TR" sz="3200" b="1" dirty="0" err="1" smtClean="0">
                <a:solidFill>
                  <a:srgbClr val="FF3300"/>
                </a:solidFill>
              </a:rPr>
              <a:t>Demanslar</a:t>
            </a:r>
            <a:r>
              <a:rPr lang="tr-TR" altLang="tr-TR" sz="3200" b="1" dirty="0" smtClean="0">
                <a:solidFill>
                  <a:srgbClr val="FF3300"/>
                </a:solidFill>
              </a:rPr>
              <a:t> </a:t>
            </a:r>
            <a:br>
              <a:rPr lang="tr-TR" altLang="tr-TR" sz="3200" b="1" dirty="0" smtClean="0">
                <a:solidFill>
                  <a:srgbClr val="FF3300"/>
                </a:solidFill>
              </a:rPr>
            </a:br>
            <a:r>
              <a:rPr lang="tr-TR" altLang="tr-TR" sz="3200" b="1" dirty="0" smtClean="0">
                <a:solidFill>
                  <a:srgbClr val="FF3300"/>
                </a:solidFill>
              </a:rPr>
              <a:t>(geri-dönüşümsüz)</a:t>
            </a:r>
            <a:endParaRPr lang="tr-TR" sz="3200" dirty="0"/>
          </a:p>
        </p:txBody>
      </p:sp>
      <p:sp>
        <p:nvSpPr>
          <p:cNvPr id="3" name="İçerik Yer Tutucusu 2"/>
          <p:cNvSpPr>
            <a:spLocks noGrp="1"/>
          </p:cNvSpPr>
          <p:nvPr>
            <p:ph sz="half" idx="1"/>
          </p:nvPr>
        </p:nvSpPr>
        <p:spPr/>
        <p:style>
          <a:lnRef idx="2">
            <a:schemeClr val="accent3"/>
          </a:lnRef>
          <a:fillRef idx="1">
            <a:schemeClr val="lt1"/>
          </a:fillRef>
          <a:effectRef idx="0">
            <a:schemeClr val="accent3"/>
          </a:effectRef>
          <a:fontRef idx="minor">
            <a:schemeClr val="dk1"/>
          </a:fontRef>
        </p:style>
        <p:txBody>
          <a:bodyPr/>
          <a:lstStyle/>
          <a:p>
            <a:pPr>
              <a:lnSpc>
                <a:spcPct val="145000"/>
              </a:lnSpc>
              <a:buClr>
                <a:srgbClr val="FF3300"/>
              </a:buClr>
              <a:buSzTx/>
              <a:buFont typeface="Wingdings" panose="05000000000000000000" pitchFamily="2" charset="2"/>
              <a:buChar char="Ø"/>
            </a:pPr>
            <a:r>
              <a:rPr lang="tr-TR" altLang="tr-TR" sz="2400" b="1" dirty="0"/>
              <a:t>Alzheimer Hastalığı</a:t>
            </a:r>
          </a:p>
          <a:p>
            <a:pPr>
              <a:lnSpc>
                <a:spcPct val="145000"/>
              </a:lnSpc>
              <a:buClr>
                <a:srgbClr val="FF3300"/>
              </a:buClr>
              <a:buSzTx/>
              <a:buFont typeface="Wingdings" panose="05000000000000000000" pitchFamily="2" charset="2"/>
              <a:buChar char="Ø"/>
            </a:pPr>
            <a:r>
              <a:rPr lang="tr-TR" altLang="tr-TR" sz="2000" b="1" dirty="0" err="1"/>
              <a:t>Vasküler</a:t>
            </a:r>
            <a:r>
              <a:rPr lang="tr-TR" altLang="tr-TR" sz="2000" b="1" dirty="0"/>
              <a:t> </a:t>
            </a:r>
            <a:r>
              <a:rPr lang="tr-TR" altLang="tr-TR" sz="2000" b="1" dirty="0" err="1"/>
              <a:t>Demans</a:t>
            </a:r>
            <a:endParaRPr lang="tr-TR" altLang="tr-TR" sz="2000" b="1" dirty="0"/>
          </a:p>
          <a:p>
            <a:pPr>
              <a:lnSpc>
                <a:spcPct val="145000"/>
              </a:lnSpc>
              <a:buClr>
                <a:srgbClr val="FF3300"/>
              </a:buClr>
              <a:buSzTx/>
              <a:buFont typeface="Wingdings" panose="05000000000000000000" pitchFamily="2" charset="2"/>
              <a:buChar char="Ø"/>
            </a:pPr>
            <a:r>
              <a:rPr lang="tr-TR" altLang="tr-TR" sz="1800" b="1" dirty="0"/>
              <a:t>Diğer nörolojik hastalıklar</a:t>
            </a:r>
          </a:p>
          <a:p>
            <a:pPr lvl="1">
              <a:lnSpc>
                <a:spcPct val="145000"/>
              </a:lnSpc>
              <a:buClr>
                <a:srgbClr val="FF3300"/>
              </a:buClr>
              <a:buFont typeface="Wingdings" panose="05000000000000000000" pitchFamily="2" charset="2"/>
              <a:buChar char="Ø"/>
            </a:pPr>
            <a:r>
              <a:rPr lang="tr-TR" altLang="tr-TR" sz="1800" b="1" dirty="0" err="1"/>
              <a:t>Lewy</a:t>
            </a:r>
            <a:r>
              <a:rPr lang="tr-TR" altLang="tr-TR" sz="1800" b="1" dirty="0"/>
              <a:t> </a:t>
            </a:r>
            <a:r>
              <a:rPr lang="tr-TR" altLang="tr-TR" sz="1800" b="1" dirty="0" err="1"/>
              <a:t>cisimcikli</a:t>
            </a:r>
            <a:r>
              <a:rPr lang="tr-TR" altLang="tr-TR" sz="1800" b="1" dirty="0"/>
              <a:t> </a:t>
            </a:r>
            <a:r>
              <a:rPr lang="tr-TR" altLang="tr-TR" sz="1800" b="1" dirty="0" err="1"/>
              <a:t>demans</a:t>
            </a:r>
            <a:endParaRPr lang="tr-TR" altLang="tr-TR" sz="1800" b="1" dirty="0"/>
          </a:p>
          <a:p>
            <a:pPr lvl="1">
              <a:lnSpc>
                <a:spcPct val="145000"/>
              </a:lnSpc>
              <a:buClr>
                <a:srgbClr val="FF3300"/>
              </a:buClr>
              <a:buFont typeface="Wingdings" panose="05000000000000000000" pitchFamily="2" charset="2"/>
              <a:buChar char="Ø"/>
            </a:pPr>
            <a:r>
              <a:rPr lang="tr-TR" altLang="tr-TR" sz="1800" b="1" dirty="0" err="1"/>
              <a:t>Frontotemporal</a:t>
            </a:r>
            <a:r>
              <a:rPr lang="tr-TR" altLang="tr-TR" sz="1800" b="1" dirty="0"/>
              <a:t> dejenerasyon</a:t>
            </a:r>
          </a:p>
          <a:p>
            <a:pPr lvl="1">
              <a:lnSpc>
                <a:spcPct val="145000"/>
              </a:lnSpc>
              <a:buClr>
                <a:srgbClr val="FF3300"/>
              </a:buClr>
              <a:buFont typeface="Wingdings" panose="05000000000000000000" pitchFamily="2" charset="2"/>
              <a:buChar char="Ø"/>
            </a:pPr>
            <a:r>
              <a:rPr lang="tr-TR" altLang="tr-TR" sz="1800" b="1" dirty="0"/>
              <a:t>Parkinson Hastalığı</a:t>
            </a:r>
          </a:p>
          <a:p>
            <a:pPr lvl="1">
              <a:lnSpc>
                <a:spcPct val="145000"/>
              </a:lnSpc>
              <a:buClr>
                <a:srgbClr val="FF3300"/>
              </a:buClr>
              <a:buFont typeface="Wingdings" panose="05000000000000000000" pitchFamily="2" charset="2"/>
              <a:buChar char="Ø"/>
            </a:pPr>
            <a:r>
              <a:rPr lang="tr-TR" altLang="tr-TR" sz="1800" b="1" dirty="0" err="1"/>
              <a:t>Huntington</a:t>
            </a:r>
            <a:r>
              <a:rPr lang="tr-TR" altLang="tr-TR" sz="1800" b="1" dirty="0"/>
              <a:t> </a:t>
            </a:r>
            <a:r>
              <a:rPr lang="tr-TR" altLang="tr-TR" sz="1800" b="1" dirty="0" err="1"/>
              <a:t>Hastalığ</a:t>
            </a:r>
            <a:endParaRPr lang="tr-TR" dirty="0"/>
          </a:p>
        </p:txBody>
      </p:sp>
      <p:pic>
        <p:nvPicPr>
          <p:cNvPr id="5" name="Picture 4"/>
          <p:cNvPicPr>
            <a:picLocks noGrp="1" noChangeAspect="1" noChangeArrowheads="1"/>
          </p:cNvPicPr>
          <p:nvPr>
            <p:ph sz="half" idx="2"/>
          </p:nvPr>
        </p:nvPicPr>
        <p:blipFill>
          <a:blip r:embed="rId2" cstate="print">
            <a:extLst>
              <a:ext uri="{28A0092B-C50C-407E-A947-70E740481C1C}">
                <a14:useLocalDpi xmlns:a14="http://schemas.microsoft.com/office/drawing/2010/main" val="0"/>
              </a:ext>
            </a:extLst>
          </a:blip>
          <a:srcRect/>
          <a:stretch>
            <a:fillRect/>
          </a:stretch>
        </p:blipFill>
        <p:spPr bwMode="auto">
          <a:xfrm>
            <a:off x="5172989" y="1600200"/>
            <a:ext cx="2989021" cy="4525963"/>
          </a:xfrm>
          <a:prstGeom prst="rect">
            <a:avLst/>
          </a:prstGeom>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tyle>
          <a:lnRef idx="2">
            <a:schemeClr val="accent1"/>
          </a:lnRef>
          <a:fillRef idx="1">
            <a:schemeClr val="lt1"/>
          </a:fillRef>
          <a:effectRef idx="0">
            <a:schemeClr val="accent1"/>
          </a:effectRef>
          <a:fontRef idx="minor">
            <a:schemeClr val="dk1"/>
          </a:fontRef>
        </p:style>
      </p:pic>
      <p:sp>
        <p:nvSpPr>
          <p:cNvPr id="6" name="5 Slayt Numarası Yer Tutucusu"/>
          <p:cNvSpPr>
            <a:spLocks noGrp="1"/>
          </p:cNvSpPr>
          <p:nvPr>
            <p:ph type="sldNum" sz="quarter" idx="12"/>
          </p:nvPr>
        </p:nvSpPr>
        <p:spPr/>
        <p:txBody>
          <a:bodyPr/>
          <a:lstStyle/>
          <a:p>
            <a:fld id="{F3F2E530-22BC-4943-B339-C53E1F0B053A}" type="slidenum">
              <a:rPr lang="tr-TR" smtClean="0"/>
              <a:pPr/>
              <a:t>19</a:t>
            </a:fld>
            <a:endParaRPr lang="tr-TR"/>
          </a:p>
        </p:txBody>
      </p:sp>
    </p:spTree>
    <p:extLst>
      <p:ext uri="{BB962C8B-B14F-4D97-AF65-F5344CB8AC3E}">
        <p14:creationId xmlns:p14="http://schemas.microsoft.com/office/powerpoint/2010/main" val="9058537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23528" y="-315416"/>
            <a:ext cx="8229600" cy="1296144"/>
          </a:xfrm>
        </p:spPr>
        <p:txBody>
          <a:bodyPr/>
          <a:lstStyle/>
          <a:p>
            <a:r>
              <a:rPr lang="tr-TR" b="1" dirty="0" smtClean="0">
                <a:solidFill>
                  <a:srgbClr val="FF0000"/>
                </a:solidFill>
              </a:rPr>
              <a:t>Vaka -1</a:t>
            </a:r>
            <a:endParaRPr lang="tr-TR" b="1" dirty="0">
              <a:solidFill>
                <a:srgbClr val="FF0000"/>
              </a:solidFill>
            </a:endParaRPr>
          </a:p>
        </p:txBody>
      </p:sp>
      <p:sp>
        <p:nvSpPr>
          <p:cNvPr id="3" name="İçerik Yer Tutucusu 2"/>
          <p:cNvSpPr>
            <a:spLocks noGrp="1"/>
          </p:cNvSpPr>
          <p:nvPr>
            <p:ph idx="1"/>
          </p:nvPr>
        </p:nvSpPr>
        <p:spPr>
          <a:xfrm>
            <a:off x="107504" y="548680"/>
            <a:ext cx="9036496" cy="6309320"/>
          </a:xfrm>
        </p:spPr>
        <p:txBody>
          <a:bodyPr>
            <a:normAutofit lnSpcReduction="10000"/>
          </a:bodyPr>
          <a:lstStyle/>
          <a:p>
            <a:pPr marL="0" indent="0">
              <a:buNone/>
            </a:pPr>
            <a:r>
              <a:rPr lang="tr-TR" sz="2400" dirty="0" smtClean="0"/>
              <a:t>  75  yaşında kadın hasta, unutkanlık nedeni ile Geriatri Kliniğine  eşi tarafından getiriliyor (ÇYGD  ile değerlendiriliyor) .</a:t>
            </a:r>
          </a:p>
          <a:p>
            <a:pPr marL="0" indent="0">
              <a:buNone/>
            </a:pPr>
            <a:r>
              <a:rPr lang="tr-TR" sz="2400" dirty="0" smtClean="0">
                <a:solidFill>
                  <a:srgbClr val="FF0000"/>
                </a:solidFill>
              </a:rPr>
              <a:t>Özgeçmiş:</a:t>
            </a:r>
            <a:r>
              <a:rPr lang="tr-TR" sz="2400" dirty="0" smtClean="0"/>
              <a:t>2 çocuk annesi, ilkokul mezunu, ev  hanımı, sigara/alkol: yok  </a:t>
            </a:r>
            <a:r>
              <a:rPr lang="tr-TR" sz="2400" dirty="0" err="1" smtClean="0"/>
              <a:t>Menapoz</a:t>
            </a:r>
            <a:r>
              <a:rPr lang="tr-TR" sz="2400" dirty="0" smtClean="0"/>
              <a:t>: 48 yaş. HT dışında ek hastalığı yok, </a:t>
            </a:r>
            <a:r>
              <a:rPr lang="tr-TR" sz="2400" dirty="0" err="1" smtClean="0"/>
              <a:t>Operasyon:Kolesistektomi</a:t>
            </a:r>
            <a:r>
              <a:rPr lang="tr-TR" sz="2400" dirty="0" smtClean="0"/>
              <a:t> </a:t>
            </a:r>
          </a:p>
          <a:p>
            <a:pPr marL="0" indent="0">
              <a:buNone/>
            </a:pPr>
            <a:r>
              <a:rPr lang="tr-TR" sz="2400" dirty="0" smtClean="0">
                <a:solidFill>
                  <a:srgbClr val="FF0000"/>
                </a:solidFill>
              </a:rPr>
              <a:t>Aile öyküsü:  </a:t>
            </a:r>
            <a:r>
              <a:rPr lang="tr-TR" sz="2400" dirty="0" smtClean="0"/>
              <a:t>KAH, erkek kardeş Akciğer </a:t>
            </a:r>
            <a:r>
              <a:rPr lang="tr-TR" sz="2400" dirty="0" err="1" smtClean="0"/>
              <a:t>Ca</a:t>
            </a:r>
            <a:r>
              <a:rPr lang="tr-TR" sz="2400" dirty="0" smtClean="0"/>
              <a:t> :</a:t>
            </a:r>
            <a:r>
              <a:rPr lang="tr-TR" sz="2400" dirty="0" err="1" smtClean="0"/>
              <a:t>ex</a:t>
            </a:r>
            <a:endParaRPr lang="tr-TR" sz="2400" dirty="0"/>
          </a:p>
          <a:p>
            <a:pPr marL="0" indent="0">
              <a:buNone/>
            </a:pPr>
            <a:r>
              <a:rPr lang="tr-TR" sz="2400" dirty="0" err="1" smtClean="0">
                <a:solidFill>
                  <a:srgbClr val="FF0000"/>
                </a:solidFill>
              </a:rPr>
              <a:t>Hikaye:</a:t>
            </a:r>
            <a:r>
              <a:rPr lang="tr-TR" sz="2400" dirty="0" err="1" smtClean="0"/>
              <a:t>Hastanın</a:t>
            </a:r>
            <a:r>
              <a:rPr lang="tr-TR" sz="2400" dirty="0" smtClean="0"/>
              <a:t> unutkanlığının 1,5 yıl  önce başladığını  önce her yaşlıda olabilecek bir unutkanlık olduğunu düşünmüşler. Sonradan unutkanlığı artmış. Söylediklerini sık tekrarlıyor, sorduğu soruları tekrar tekrar soruyormuş. Eskilerde olan olayları  hatırlamakta sıkıntısı yokmuş. Kız kardeşine giderken yolda kaybolmuş. Yemekleri sık yakmaya başlamış. </a:t>
            </a:r>
            <a:r>
              <a:rPr lang="tr-TR" sz="2400" dirty="0"/>
              <a:t> </a:t>
            </a:r>
            <a:r>
              <a:rPr lang="tr-TR" sz="2400" dirty="0" smtClean="0"/>
              <a:t>Aylık toplantılara gitmeyi unutuyormuş. Sonra canım gitmeyi  istemedi diyormuş.  Akşam üzeri olunca aksileşip, eşi ile kavga ediyormuş. En son geçen ay vefat eden kardeşi hakkında  ölmemiş gibi   konuşmuş. Kahvaltı çeşidi dışında yemek istemiyor, düşme yok, </a:t>
            </a:r>
            <a:r>
              <a:rPr lang="tr-TR" sz="2400" dirty="0" err="1" smtClean="0"/>
              <a:t>inkontinans</a:t>
            </a:r>
            <a:r>
              <a:rPr lang="tr-TR" sz="2400" dirty="0" smtClean="0"/>
              <a:t> yok. </a:t>
            </a:r>
          </a:p>
          <a:p>
            <a:pPr marL="0" indent="0">
              <a:buNone/>
            </a:pPr>
            <a:r>
              <a:rPr lang="tr-TR" sz="2400" dirty="0" smtClean="0">
                <a:solidFill>
                  <a:srgbClr val="FF0000"/>
                </a:solidFill>
              </a:rPr>
              <a:t>FM:</a:t>
            </a:r>
            <a:r>
              <a:rPr lang="tr-TR" sz="2400" dirty="0" smtClean="0"/>
              <a:t>TA: 125/70  </a:t>
            </a:r>
            <a:r>
              <a:rPr lang="tr-TR" sz="2400" dirty="0" err="1" smtClean="0"/>
              <a:t>mmhg</a:t>
            </a:r>
            <a:r>
              <a:rPr lang="tr-TR" sz="2400" dirty="0" smtClean="0"/>
              <a:t> , Nabız 70/</a:t>
            </a:r>
            <a:r>
              <a:rPr lang="tr-TR" sz="2400" dirty="0" err="1" smtClean="0"/>
              <a:t>dak</a:t>
            </a:r>
            <a:r>
              <a:rPr lang="tr-TR" sz="2400" dirty="0" smtClean="0"/>
              <a:t> ,ritmik, diğer sistem muayeneleri normal, yürüme ve denge bozukluğu yok </a:t>
            </a:r>
          </a:p>
          <a:p>
            <a:pPr marL="0" indent="0">
              <a:buNone/>
            </a:pPr>
            <a:endParaRPr lang="tr-TR" sz="2400" dirty="0"/>
          </a:p>
        </p:txBody>
      </p:sp>
      <p:sp>
        <p:nvSpPr>
          <p:cNvPr id="4" name="Slayt Numarası Yer Tutucusu 3"/>
          <p:cNvSpPr>
            <a:spLocks noGrp="1"/>
          </p:cNvSpPr>
          <p:nvPr>
            <p:ph type="sldNum" sz="quarter" idx="12"/>
          </p:nvPr>
        </p:nvSpPr>
        <p:spPr/>
        <p:txBody>
          <a:bodyPr/>
          <a:lstStyle/>
          <a:p>
            <a:endParaRPr lang="tr-TR" dirty="0"/>
          </a:p>
        </p:txBody>
      </p:sp>
    </p:spTree>
    <p:extLst>
      <p:ext uri="{BB962C8B-B14F-4D97-AF65-F5344CB8AC3E}">
        <p14:creationId xmlns:p14="http://schemas.microsoft.com/office/powerpoint/2010/main" val="13386492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body" idx="4294967295"/>
          </p:nvPr>
        </p:nvSpPr>
        <p:spPr>
          <a:xfrm>
            <a:off x="971600" y="2492896"/>
            <a:ext cx="7560840" cy="1512168"/>
          </a:xfrm>
        </p:spPr>
        <p:style>
          <a:lnRef idx="2">
            <a:schemeClr val="accent3"/>
          </a:lnRef>
          <a:fillRef idx="1">
            <a:schemeClr val="lt1"/>
          </a:fillRef>
          <a:effectRef idx="0">
            <a:schemeClr val="accent3"/>
          </a:effectRef>
          <a:fontRef idx="minor">
            <a:schemeClr val="dk1"/>
          </a:fontRef>
        </p:style>
        <p:txBody>
          <a:bodyPr>
            <a:normAutofit/>
          </a:bodyPr>
          <a:lstStyle/>
          <a:p>
            <a:pPr>
              <a:buFont typeface="Wingdings" panose="05000000000000000000" pitchFamily="2" charset="2"/>
              <a:buNone/>
            </a:pPr>
            <a:endParaRPr lang="tr-TR" altLang="tr-TR" b="1" dirty="0">
              <a:solidFill>
                <a:srgbClr val="CC0000"/>
              </a:solidFill>
            </a:endParaRPr>
          </a:p>
          <a:p>
            <a:pPr algn="ctr">
              <a:buFont typeface="Wingdings" panose="05000000000000000000" pitchFamily="2" charset="2"/>
              <a:buNone/>
            </a:pPr>
            <a:r>
              <a:rPr lang="tr-TR" altLang="tr-TR" b="1" dirty="0">
                <a:solidFill>
                  <a:srgbClr val="CC0000"/>
                </a:solidFill>
              </a:rPr>
              <a:t>	</a:t>
            </a:r>
            <a:r>
              <a:rPr lang="tr-TR" altLang="tr-TR" b="1" dirty="0">
                <a:solidFill>
                  <a:srgbClr val="CC0000"/>
                </a:solidFill>
                <a:latin typeface="Times New Roman" panose="02020603050405020304" pitchFamily="18" charset="0"/>
              </a:rPr>
              <a:t>ALZHEİMER HASTALIĞI</a:t>
            </a:r>
          </a:p>
        </p:txBody>
      </p:sp>
      <p:sp>
        <p:nvSpPr>
          <p:cNvPr id="3" name="2 Slayt Numarası Yer Tutucusu"/>
          <p:cNvSpPr>
            <a:spLocks noGrp="1"/>
          </p:cNvSpPr>
          <p:nvPr>
            <p:ph type="sldNum" sz="quarter" idx="12"/>
          </p:nvPr>
        </p:nvSpPr>
        <p:spPr/>
        <p:txBody>
          <a:bodyPr/>
          <a:lstStyle/>
          <a:p>
            <a:fld id="{F3F2E530-22BC-4943-B339-C53E1F0B053A}" type="slidenum">
              <a:rPr lang="tr-TR" smtClean="0"/>
              <a:pPr/>
              <a:t>20</a:t>
            </a:fld>
            <a:endParaRPr lang="tr-TR"/>
          </a:p>
        </p:txBody>
      </p:sp>
    </p:spTree>
    <p:extLst>
      <p:ext uri="{BB962C8B-B14F-4D97-AF65-F5344CB8AC3E}">
        <p14:creationId xmlns:p14="http://schemas.microsoft.com/office/powerpoint/2010/main" val="33422301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r>
              <a:rPr lang="tr-TR" altLang="tr-TR" sz="3200" b="1" dirty="0" smtClean="0">
                <a:solidFill>
                  <a:srgbClr val="CC0000"/>
                </a:solidFill>
                <a:latin typeface="Times New Roman" panose="02020603050405020304" pitchFamily="18" charset="0"/>
              </a:rPr>
              <a:t>Alzheimer Epidemiyoloji</a:t>
            </a:r>
            <a:endParaRPr lang="tr-TR" altLang="tr-TR" sz="3200" b="1" dirty="0">
              <a:solidFill>
                <a:srgbClr val="CC0000"/>
              </a:solidFill>
              <a:latin typeface="Times New Roman" panose="02020603050405020304" pitchFamily="18" charset="0"/>
            </a:endParaRPr>
          </a:p>
        </p:txBody>
      </p:sp>
      <p:sp>
        <p:nvSpPr>
          <p:cNvPr id="129027" name="Rectangle 3"/>
          <p:cNvSpPr>
            <a:spLocks noGrp="1" noChangeArrowheads="1"/>
          </p:cNvSpPr>
          <p:nvPr>
            <p:ph type="body" sz="half" idx="2"/>
          </p:nvPr>
        </p:nvSpPr>
        <p:spPr/>
        <p:txBody>
          <a:bodyPr/>
          <a:lstStyle/>
          <a:p>
            <a:pPr>
              <a:buFont typeface="Wingdings" panose="05000000000000000000" pitchFamily="2" charset="2"/>
              <a:buNone/>
            </a:pPr>
            <a:endParaRPr lang="tr-TR" altLang="tr-TR" sz="2800" dirty="0"/>
          </a:p>
          <a:p>
            <a:pPr>
              <a:buFont typeface="Wingdings" panose="05000000000000000000" pitchFamily="2" charset="2"/>
              <a:buNone/>
            </a:pPr>
            <a:r>
              <a:rPr lang="tr-TR" altLang="tr-TR" sz="2000" b="1" dirty="0"/>
              <a:t>	</a:t>
            </a:r>
            <a:r>
              <a:rPr lang="tr-TR" altLang="tr-TR" sz="2400" b="1" dirty="0">
                <a:latin typeface="Times New Roman" panose="02020603050405020304" pitchFamily="18" charset="0"/>
              </a:rPr>
              <a:t>Tüm </a:t>
            </a:r>
            <a:r>
              <a:rPr lang="tr-TR" altLang="tr-TR" sz="2400" b="1" dirty="0" err="1">
                <a:latin typeface="Times New Roman" panose="02020603050405020304" pitchFamily="18" charset="0"/>
              </a:rPr>
              <a:t>demans</a:t>
            </a:r>
            <a:r>
              <a:rPr lang="tr-TR" altLang="tr-TR" sz="2400" b="1" dirty="0">
                <a:latin typeface="Times New Roman" panose="02020603050405020304" pitchFamily="18" charset="0"/>
              </a:rPr>
              <a:t> sendromlarının </a:t>
            </a:r>
            <a:r>
              <a:rPr lang="tr-TR" altLang="tr-TR" sz="2400" b="1" dirty="0" smtClean="0">
                <a:latin typeface="Times New Roman" panose="02020603050405020304" pitchFamily="18" charset="0"/>
              </a:rPr>
              <a:t>%50-70’ni </a:t>
            </a:r>
            <a:r>
              <a:rPr lang="tr-TR" altLang="tr-TR" sz="2400" b="1" dirty="0">
                <a:latin typeface="Times New Roman" panose="02020603050405020304" pitchFamily="18" charset="0"/>
              </a:rPr>
              <a:t>oluşturur.</a:t>
            </a:r>
          </a:p>
          <a:p>
            <a:pPr>
              <a:buFont typeface="Wingdings" panose="05000000000000000000" pitchFamily="2" charset="2"/>
              <a:buNone/>
            </a:pPr>
            <a:r>
              <a:rPr lang="tr-TR" altLang="tr-TR" sz="2400" b="1" dirty="0">
                <a:latin typeface="Times New Roman" panose="02020603050405020304" pitchFamily="18" charset="0"/>
              </a:rPr>
              <a:t>	&gt;65 yaş popülasyonda %5  </a:t>
            </a:r>
          </a:p>
          <a:p>
            <a:pPr>
              <a:buFont typeface="Wingdings" panose="05000000000000000000" pitchFamily="2" charset="2"/>
              <a:buNone/>
            </a:pPr>
            <a:r>
              <a:rPr lang="tr-TR" altLang="tr-TR" sz="2400" b="1" dirty="0">
                <a:latin typeface="Times New Roman" panose="02020603050405020304" pitchFamily="18" charset="0"/>
              </a:rPr>
              <a:t>	&gt;85 yaş popülasyonda </a:t>
            </a:r>
            <a:r>
              <a:rPr lang="tr-TR" altLang="tr-TR" sz="2400" b="1" dirty="0" smtClean="0">
                <a:latin typeface="Times New Roman" panose="02020603050405020304" pitchFamily="18" charset="0"/>
              </a:rPr>
              <a:t>%30-50</a:t>
            </a:r>
            <a:endParaRPr lang="tr-TR" altLang="tr-TR" sz="2400" b="1" dirty="0">
              <a:latin typeface="Times New Roman" panose="02020603050405020304" pitchFamily="18" charset="0"/>
            </a:endParaRPr>
          </a:p>
        </p:txBody>
      </p:sp>
      <p:pic>
        <p:nvPicPr>
          <p:cNvPr id="129028" name="Picture 4" descr="yaşlı+amca"/>
          <p:cNvPicPr>
            <a:picLocks noGrp="1" noChangeAspect="1" noChangeArrowheads="1"/>
          </p:cNvPicPr>
          <p:nvPr>
            <p:ph sz="half" idx="1"/>
          </p:nvPr>
        </p:nvPicPr>
        <p:blipFill>
          <a:blip r:embed="rId2" cstate="print">
            <a:extLst>
              <a:ext uri="{28A0092B-C50C-407E-A947-70E740481C1C}">
                <a14:useLocalDpi xmlns:a14="http://schemas.microsoft.com/office/drawing/2010/main" val="0"/>
              </a:ext>
            </a:extLst>
          </a:blip>
          <a:srcRect/>
          <a:stretch>
            <a:fillRect/>
          </a:stretch>
        </p:blipFill>
        <p:spPr>
          <a:xfrm>
            <a:off x="779463" y="1600200"/>
            <a:ext cx="3394075" cy="45307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 name="4 Slayt Numarası Yer Tutucusu"/>
          <p:cNvSpPr>
            <a:spLocks noGrp="1"/>
          </p:cNvSpPr>
          <p:nvPr>
            <p:ph type="sldNum" sz="quarter" idx="12"/>
          </p:nvPr>
        </p:nvSpPr>
        <p:spPr/>
        <p:txBody>
          <a:bodyPr/>
          <a:lstStyle/>
          <a:p>
            <a:fld id="{95EE2E32-B69B-4C93-AC49-99D77974F860}" type="slidenum">
              <a:rPr lang="tr-TR" altLang="tr-TR" smtClean="0"/>
              <a:pPr/>
              <a:t>21</a:t>
            </a:fld>
            <a:endParaRPr lang="tr-TR" altLang="tr-TR"/>
          </a:p>
        </p:txBody>
      </p:sp>
    </p:spTree>
    <p:extLst>
      <p:ext uri="{BB962C8B-B14F-4D97-AF65-F5344CB8AC3E}">
        <p14:creationId xmlns:p14="http://schemas.microsoft.com/office/powerpoint/2010/main" val="32229195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a:bodyPr>
          <a:lstStyle/>
          <a:p>
            <a:r>
              <a:rPr lang="tr-TR" sz="3200" dirty="0" smtClean="0">
                <a:solidFill>
                  <a:srgbClr val="FF0000"/>
                </a:solidFill>
              </a:rPr>
              <a:t>ALZHEİMER HASTALIĞINDA PATOLOJİ</a:t>
            </a:r>
            <a:endParaRPr lang="tr-TR" sz="3200" dirty="0">
              <a:solidFill>
                <a:srgbClr val="FF0000"/>
              </a:solidFill>
            </a:endParaRPr>
          </a:p>
        </p:txBody>
      </p:sp>
      <p:sp>
        <p:nvSpPr>
          <p:cNvPr id="4" name="İçerik Yer Tutucusu 3"/>
          <p:cNvSpPr>
            <a:spLocks noGrp="1"/>
          </p:cNvSpPr>
          <p:nvPr>
            <p:ph sz="half" idx="2"/>
          </p:nvPr>
        </p:nvSpPr>
        <p:spPr>
          <a:xfrm>
            <a:off x="457200" y="1772816"/>
            <a:ext cx="4040188" cy="4353347"/>
          </a:xfrm>
        </p:spPr>
        <p:style>
          <a:lnRef idx="2">
            <a:schemeClr val="accent1"/>
          </a:lnRef>
          <a:fillRef idx="1">
            <a:schemeClr val="lt1"/>
          </a:fillRef>
          <a:effectRef idx="0">
            <a:schemeClr val="accent1"/>
          </a:effectRef>
          <a:fontRef idx="minor">
            <a:schemeClr val="dk1"/>
          </a:fontRef>
        </p:style>
        <p:txBody>
          <a:bodyPr>
            <a:normAutofit fontScale="85000" lnSpcReduction="20000"/>
          </a:bodyPr>
          <a:lstStyle/>
          <a:p>
            <a:pPr>
              <a:lnSpc>
                <a:spcPct val="90000"/>
              </a:lnSpc>
              <a:spcAft>
                <a:spcPct val="40000"/>
              </a:spcAft>
              <a:buClr>
                <a:schemeClr val="tx2"/>
              </a:buClr>
              <a:buSzPct val="80000"/>
              <a:buFont typeface="Wingdings" pitchFamily="2" charset="2"/>
              <a:buChar char="l"/>
              <a:defRPr/>
            </a:pPr>
            <a:r>
              <a:rPr lang="en-US" b="1" dirty="0" smtClean="0">
                <a:effectLst>
                  <a:outerShdw blurRad="38100" dist="38100" dir="2700000" algn="tl">
                    <a:srgbClr val="000000"/>
                  </a:outerShdw>
                </a:effectLst>
                <a:latin typeface="Arial" charset="0"/>
              </a:rPr>
              <a:t>N</a:t>
            </a:r>
            <a:r>
              <a:rPr lang="tr-TR" b="1" dirty="0" err="1" smtClean="0">
                <a:effectLst>
                  <a:outerShdw blurRad="38100" dist="38100" dir="2700000" algn="tl">
                    <a:srgbClr val="000000"/>
                  </a:outerShdw>
                </a:effectLst>
                <a:latin typeface="Arial" charset="0"/>
              </a:rPr>
              <a:t>örofibriler</a:t>
            </a:r>
            <a:r>
              <a:rPr lang="tr-TR" b="1" dirty="0" smtClean="0">
                <a:effectLst>
                  <a:outerShdw blurRad="38100" dist="38100" dir="2700000" algn="tl">
                    <a:srgbClr val="000000"/>
                  </a:outerShdw>
                </a:effectLst>
                <a:latin typeface="Arial" charset="0"/>
              </a:rPr>
              <a:t> yumak </a:t>
            </a:r>
            <a:r>
              <a:rPr lang="tr-TR" altLang="tr-TR" dirty="0" smtClean="0"/>
              <a:t>İleri </a:t>
            </a:r>
            <a:r>
              <a:rPr lang="tr-TR" altLang="tr-TR" dirty="0"/>
              <a:t>derecede </a:t>
            </a:r>
            <a:r>
              <a:rPr lang="tr-TR" altLang="tr-TR" dirty="0" err="1"/>
              <a:t>fosforilize</a:t>
            </a:r>
            <a:r>
              <a:rPr lang="tr-TR" altLang="tr-TR" dirty="0"/>
              <a:t> olmuş </a:t>
            </a:r>
            <a:r>
              <a:rPr lang="tr-TR" altLang="tr-TR" dirty="0" err="1"/>
              <a:t>tau</a:t>
            </a:r>
            <a:r>
              <a:rPr lang="tr-TR" altLang="tr-TR" dirty="0"/>
              <a:t> adlı bir proteinin nöron içerisinde birikmesi sonucunda </a:t>
            </a:r>
            <a:r>
              <a:rPr lang="tr-TR" altLang="tr-TR" dirty="0" smtClean="0"/>
              <a:t>oluşur)</a:t>
            </a:r>
            <a:endParaRPr lang="en-US" b="1" dirty="0">
              <a:effectLst>
                <a:outerShdw blurRad="38100" dist="38100" dir="2700000" algn="tl">
                  <a:srgbClr val="000000"/>
                </a:outerShdw>
              </a:effectLst>
              <a:latin typeface="Arial" charset="0"/>
            </a:endParaRPr>
          </a:p>
          <a:p>
            <a:pPr>
              <a:lnSpc>
                <a:spcPct val="90000"/>
              </a:lnSpc>
              <a:spcAft>
                <a:spcPct val="40000"/>
              </a:spcAft>
              <a:buClr>
                <a:schemeClr val="tx2"/>
              </a:buClr>
              <a:buSzPct val="80000"/>
              <a:buNone/>
              <a:defRPr/>
            </a:pPr>
            <a:endParaRPr lang="en-US" sz="1200" b="1" dirty="0">
              <a:effectLst>
                <a:outerShdw blurRad="38100" dist="38100" dir="2700000" algn="tl">
                  <a:srgbClr val="000000"/>
                </a:outerShdw>
              </a:effectLst>
              <a:latin typeface="Arial" charset="0"/>
            </a:endParaRPr>
          </a:p>
          <a:p>
            <a:pPr>
              <a:lnSpc>
                <a:spcPct val="90000"/>
              </a:lnSpc>
              <a:spcAft>
                <a:spcPct val="40000"/>
              </a:spcAft>
              <a:buClr>
                <a:schemeClr val="tx2"/>
              </a:buClr>
              <a:buSzPct val="80000"/>
              <a:buFont typeface="Wingdings" pitchFamily="2" charset="2"/>
              <a:buChar char="l"/>
              <a:defRPr/>
            </a:pPr>
            <a:r>
              <a:rPr lang="tr-TR" b="1" dirty="0" err="1" smtClean="0">
                <a:effectLst>
                  <a:outerShdw blurRad="38100" dist="38100" dir="2700000" algn="tl">
                    <a:srgbClr val="000000"/>
                  </a:outerShdw>
                </a:effectLst>
                <a:latin typeface="Arial" charset="0"/>
              </a:rPr>
              <a:t>Amiloid</a:t>
            </a:r>
            <a:r>
              <a:rPr lang="tr-TR" b="1" dirty="0" smtClean="0">
                <a:effectLst>
                  <a:outerShdw blurRad="38100" dist="38100" dir="2700000" algn="tl">
                    <a:srgbClr val="000000"/>
                  </a:outerShdw>
                </a:effectLst>
                <a:latin typeface="Arial" charset="0"/>
              </a:rPr>
              <a:t> plak(</a:t>
            </a:r>
            <a:r>
              <a:rPr lang="tr-TR" altLang="tr-TR" dirty="0"/>
              <a:t>Merkezdeki bir </a:t>
            </a:r>
            <a:r>
              <a:rPr lang="tr-TR" altLang="tr-TR" dirty="0" err="1"/>
              <a:t>amiloid</a:t>
            </a:r>
            <a:r>
              <a:rPr lang="tr-TR" altLang="tr-TR" dirty="0"/>
              <a:t> </a:t>
            </a:r>
            <a:r>
              <a:rPr lang="tr-TR" altLang="tr-TR" dirty="0" smtClean="0"/>
              <a:t>proteinin(A-beta 42) </a:t>
            </a:r>
            <a:r>
              <a:rPr lang="tr-TR" altLang="tr-TR" dirty="0"/>
              <a:t>çevresini dejenere olan nöronların sarması ile oluşmaktadır. Bu </a:t>
            </a:r>
            <a:r>
              <a:rPr lang="tr-TR" altLang="tr-TR" dirty="0" err="1"/>
              <a:t>Amiloid</a:t>
            </a:r>
            <a:r>
              <a:rPr lang="tr-TR" altLang="tr-TR" dirty="0"/>
              <a:t> </a:t>
            </a:r>
            <a:r>
              <a:rPr lang="tr-TR" altLang="tr-TR" dirty="0" err="1"/>
              <a:t>prekürsör</a:t>
            </a:r>
            <a:r>
              <a:rPr lang="tr-TR" altLang="tr-TR" dirty="0"/>
              <a:t> </a:t>
            </a:r>
            <a:r>
              <a:rPr lang="tr-TR" altLang="tr-TR" dirty="0" err="1"/>
              <a:t>protein’in</a:t>
            </a:r>
            <a:r>
              <a:rPr lang="tr-TR" altLang="tr-TR" dirty="0"/>
              <a:t> (APP) parçalanması ile </a:t>
            </a:r>
            <a:r>
              <a:rPr lang="tr-TR" altLang="tr-TR" dirty="0" smtClean="0"/>
              <a:t>oluşmaktadır)</a:t>
            </a:r>
            <a:endParaRPr lang="en-US" b="1" dirty="0">
              <a:effectLst>
                <a:outerShdw blurRad="38100" dist="38100" dir="2700000" algn="tl">
                  <a:srgbClr val="000000"/>
                </a:outerShdw>
              </a:effectLst>
              <a:latin typeface="Arial" charset="0"/>
            </a:endParaRPr>
          </a:p>
          <a:p>
            <a:pPr>
              <a:lnSpc>
                <a:spcPct val="90000"/>
              </a:lnSpc>
              <a:spcAft>
                <a:spcPct val="40000"/>
              </a:spcAft>
              <a:buClr>
                <a:schemeClr val="tx2"/>
              </a:buClr>
              <a:buSzPct val="80000"/>
              <a:buNone/>
              <a:defRPr/>
            </a:pPr>
            <a:endParaRPr lang="en-US" sz="1200" b="1" dirty="0">
              <a:effectLst>
                <a:outerShdw blurRad="38100" dist="38100" dir="2700000" algn="tl">
                  <a:srgbClr val="000000"/>
                </a:outerShdw>
              </a:effectLst>
              <a:latin typeface="Arial" charset="0"/>
            </a:endParaRPr>
          </a:p>
          <a:p>
            <a:pPr>
              <a:lnSpc>
                <a:spcPct val="90000"/>
              </a:lnSpc>
              <a:spcAft>
                <a:spcPct val="40000"/>
              </a:spcAft>
              <a:buClr>
                <a:schemeClr val="tx2"/>
              </a:buClr>
              <a:buSzPct val="80000"/>
              <a:buFont typeface="Wingdings" pitchFamily="2" charset="2"/>
              <a:buChar char="l"/>
              <a:defRPr/>
            </a:pPr>
            <a:r>
              <a:rPr lang="en-US" b="1" dirty="0" smtClean="0">
                <a:effectLst>
                  <a:outerShdw blurRad="38100" dist="38100" dir="2700000" algn="tl">
                    <a:srgbClr val="000000"/>
                  </a:outerShdw>
                </a:effectLst>
                <a:latin typeface="Arial" charset="0"/>
              </a:rPr>
              <a:t>A</a:t>
            </a:r>
            <a:r>
              <a:rPr lang="tr-TR" b="1" dirty="0" err="1" smtClean="0">
                <a:effectLst>
                  <a:outerShdw blurRad="38100" dist="38100" dir="2700000" algn="tl">
                    <a:srgbClr val="000000"/>
                  </a:outerShdw>
                </a:effectLst>
                <a:latin typeface="Arial" charset="0"/>
              </a:rPr>
              <a:t>zalmış</a:t>
            </a:r>
            <a:r>
              <a:rPr lang="tr-TR" b="1" dirty="0" smtClean="0">
                <a:effectLst>
                  <a:outerShdw blurRad="38100" dist="38100" dir="2700000" algn="tl">
                    <a:srgbClr val="000000"/>
                  </a:outerShdw>
                </a:effectLst>
                <a:latin typeface="Arial" charset="0"/>
              </a:rPr>
              <a:t> </a:t>
            </a:r>
            <a:r>
              <a:rPr lang="tr-TR" b="1" dirty="0" err="1" smtClean="0">
                <a:effectLst>
                  <a:outerShdw blurRad="38100" dist="38100" dir="2700000" algn="tl">
                    <a:srgbClr val="000000"/>
                  </a:outerShdw>
                </a:effectLst>
                <a:latin typeface="Arial" charset="0"/>
              </a:rPr>
              <a:t>asetilkolin</a:t>
            </a:r>
            <a:endParaRPr lang="en-US" b="1" dirty="0">
              <a:effectLst>
                <a:outerShdw blurRad="38100" dist="38100" dir="2700000" algn="tl">
                  <a:srgbClr val="000000"/>
                </a:outerShdw>
              </a:effectLst>
              <a:latin typeface="Arial" charset="0"/>
            </a:endParaRPr>
          </a:p>
          <a:p>
            <a:pPr>
              <a:lnSpc>
                <a:spcPct val="90000"/>
              </a:lnSpc>
              <a:spcAft>
                <a:spcPct val="40000"/>
              </a:spcAft>
              <a:buClr>
                <a:schemeClr val="tx2"/>
              </a:buClr>
              <a:buSzPct val="80000"/>
              <a:buNone/>
              <a:defRPr/>
            </a:pPr>
            <a:endParaRPr lang="en-US" sz="1200" b="1" dirty="0">
              <a:effectLst>
                <a:outerShdw blurRad="38100" dist="38100" dir="2700000" algn="tl">
                  <a:srgbClr val="000000"/>
                </a:outerShdw>
              </a:effectLst>
              <a:latin typeface="Arial" charset="0"/>
            </a:endParaRPr>
          </a:p>
          <a:p>
            <a:pPr>
              <a:lnSpc>
                <a:spcPct val="90000"/>
              </a:lnSpc>
              <a:spcAft>
                <a:spcPct val="40000"/>
              </a:spcAft>
              <a:buClr>
                <a:schemeClr val="tx2"/>
              </a:buClr>
              <a:buSzPct val="80000"/>
              <a:buFont typeface="Wingdings" pitchFamily="2" charset="2"/>
              <a:buChar char="l"/>
              <a:defRPr/>
            </a:pPr>
            <a:r>
              <a:rPr lang="tr-TR" b="1" dirty="0" err="1" smtClean="0">
                <a:effectLst>
                  <a:outerShdw blurRad="38100" dist="38100" dir="2700000" algn="tl">
                    <a:srgbClr val="000000"/>
                  </a:outerShdw>
                </a:effectLst>
                <a:latin typeface="Arial" charset="0"/>
              </a:rPr>
              <a:t>Hipokampus</a:t>
            </a:r>
            <a:r>
              <a:rPr lang="tr-TR" b="1" dirty="0" smtClean="0">
                <a:effectLst>
                  <a:outerShdw blurRad="38100" dist="38100" dir="2700000" algn="tl">
                    <a:srgbClr val="000000"/>
                  </a:outerShdw>
                </a:effectLst>
                <a:latin typeface="Arial" charset="0"/>
              </a:rPr>
              <a:t> dejenerasyonu</a:t>
            </a:r>
            <a:endParaRPr lang="en-US" b="1" dirty="0">
              <a:effectLst>
                <a:outerShdw blurRad="38100" dist="38100" dir="2700000" algn="tl">
                  <a:srgbClr val="000000"/>
                </a:outerShdw>
              </a:effectLst>
              <a:latin typeface="Arial" charset="0"/>
            </a:endParaRPr>
          </a:p>
        </p:txBody>
      </p:sp>
      <p:sp>
        <p:nvSpPr>
          <p:cNvPr id="5" name="Metin Yer Tutucusu 4"/>
          <p:cNvSpPr>
            <a:spLocks noGrp="1"/>
          </p:cNvSpPr>
          <p:nvPr>
            <p:ph type="body" sz="quarter" idx="3"/>
          </p:nvPr>
        </p:nvSpPr>
        <p:spPr/>
        <p:txBody>
          <a:bodyPr/>
          <a:lstStyle/>
          <a:p>
            <a:endParaRPr lang="tr-TR"/>
          </a:p>
        </p:txBody>
      </p:sp>
      <p:pic>
        <p:nvPicPr>
          <p:cNvPr id="9" name="Picture 4"/>
          <p:cNvPicPr>
            <a:picLocks noGrp="1" noChangeAspect="1" noChangeArrowheads="1"/>
          </p:cNvPicPr>
          <p:nvPr>
            <p:ph sz="quarter" idx="4"/>
          </p:nvPr>
        </p:nvPicPr>
        <p:blipFill>
          <a:blip r:embed="rId2" cstate="print">
            <a:extLst>
              <a:ext uri="{28A0092B-C50C-407E-A947-70E740481C1C}">
                <a14:useLocalDpi xmlns:a14="http://schemas.microsoft.com/office/drawing/2010/main" val="0"/>
              </a:ext>
            </a:extLst>
          </a:blip>
          <a:srcRect/>
          <a:stretch>
            <a:fillRect/>
          </a:stretch>
        </p:blipFill>
        <p:spPr>
          <a:xfrm>
            <a:off x="4788024" y="1772816"/>
            <a:ext cx="4041775" cy="4323184"/>
          </a:xfrm>
          <a:ln/>
        </p:spPr>
        <p:style>
          <a:lnRef idx="2">
            <a:schemeClr val="accent1"/>
          </a:lnRef>
          <a:fillRef idx="1">
            <a:schemeClr val="lt1"/>
          </a:fillRef>
          <a:effectRef idx="0">
            <a:schemeClr val="accent1"/>
          </a:effectRef>
          <a:fontRef idx="minor">
            <a:schemeClr val="dk1"/>
          </a:fontRef>
        </p:style>
      </p:pic>
      <p:sp>
        <p:nvSpPr>
          <p:cNvPr id="6" name="5 Slayt Numarası Yer Tutucusu"/>
          <p:cNvSpPr>
            <a:spLocks noGrp="1"/>
          </p:cNvSpPr>
          <p:nvPr>
            <p:ph type="sldNum" sz="quarter" idx="12"/>
          </p:nvPr>
        </p:nvSpPr>
        <p:spPr/>
        <p:txBody>
          <a:bodyPr/>
          <a:lstStyle/>
          <a:p>
            <a:fld id="{F3F2E530-22BC-4943-B339-C53E1F0B053A}" type="slidenum">
              <a:rPr lang="tr-TR" smtClean="0"/>
              <a:pPr/>
              <a:t>22</a:t>
            </a:fld>
            <a:endParaRPr lang="tr-TR"/>
          </a:p>
        </p:txBody>
      </p:sp>
    </p:spTree>
    <p:extLst>
      <p:ext uri="{BB962C8B-B14F-4D97-AF65-F5344CB8AC3E}">
        <p14:creationId xmlns:p14="http://schemas.microsoft.com/office/powerpoint/2010/main" val="24025272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o"/>
          <p:cNvGraphicFramePr>
            <a:graphicFrameLocks noGrp="1"/>
          </p:cNvGraphicFramePr>
          <p:nvPr/>
        </p:nvGraphicFramePr>
        <p:xfrm>
          <a:off x="251518" y="185202"/>
          <a:ext cx="8640962" cy="6445233"/>
        </p:xfrm>
        <a:graphic>
          <a:graphicData uri="http://schemas.openxmlformats.org/drawingml/2006/table">
            <a:tbl>
              <a:tblPr>
                <a:effectLst>
                  <a:innerShdw blurRad="114300">
                    <a:prstClr val="black"/>
                  </a:innerShdw>
                </a:effectLst>
                <a:tableStyleId>{284E427A-3D55-4303-BF80-6455036E1DE7}</a:tableStyleId>
              </a:tblPr>
              <a:tblGrid>
                <a:gridCol w="4320481"/>
                <a:gridCol w="4320481"/>
              </a:tblGrid>
              <a:tr h="283519">
                <a:tc>
                  <a:txBody>
                    <a:bodyPr/>
                    <a:lstStyle/>
                    <a:p>
                      <a:pPr algn="ctr">
                        <a:lnSpc>
                          <a:spcPct val="150000"/>
                        </a:lnSpc>
                        <a:spcAft>
                          <a:spcPts val="0"/>
                        </a:spcAft>
                      </a:pPr>
                      <a:r>
                        <a:rPr lang="tr-TR" sz="1400" b="1" dirty="0"/>
                        <a:t>AH Risk Faktörleri</a:t>
                      </a:r>
                      <a:endParaRPr lang="tr-TR" sz="1400" b="1" dirty="0">
                        <a:latin typeface="Calibri"/>
                        <a:ea typeface="Calibri"/>
                        <a:cs typeface="Times New Roman"/>
                      </a:endParaRPr>
                    </a:p>
                  </a:txBody>
                  <a:tcPr marL="42333" marR="42333" marT="0" marB="0"/>
                </a:tc>
                <a:tc>
                  <a:txBody>
                    <a:bodyPr/>
                    <a:lstStyle/>
                    <a:p>
                      <a:pPr algn="ctr">
                        <a:lnSpc>
                          <a:spcPct val="150000"/>
                        </a:lnSpc>
                        <a:spcAft>
                          <a:spcPts val="0"/>
                        </a:spcAft>
                      </a:pPr>
                      <a:r>
                        <a:rPr lang="tr-TR" sz="1400" b="1" dirty="0"/>
                        <a:t>AH Koruyucu Faktörler</a:t>
                      </a:r>
                      <a:endParaRPr lang="tr-TR" sz="1400" b="1" dirty="0">
                        <a:latin typeface="Calibri"/>
                        <a:ea typeface="Calibri"/>
                        <a:cs typeface="Times New Roman"/>
                      </a:endParaRPr>
                    </a:p>
                  </a:txBody>
                  <a:tcPr marL="42333" marR="42333" marT="0" marB="0"/>
                </a:tc>
              </a:tr>
              <a:tr h="6125193">
                <a:tc>
                  <a:txBody>
                    <a:bodyPr/>
                    <a:lstStyle/>
                    <a:p>
                      <a:pPr algn="ctr">
                        <a:lnSpc>
                          <a:spcPct val="150000"/>
                        </a:lnSpc>
                        <a:spcAft>
                          <a:spcPts val="0"/>
                        </a:spcAft>
                      </a:pPr>
                      <a:r>
                        <a:rPr lang="tr-TR" sz="1200" dirty="0"/>
                        <a:t>Yaş</a:t>
                      </a:r>
                    </a:p>
                    <a:p>
                      <a:pPr algn="ctr">
                        <a:lnSpc>
                          <a:spcPct val="150000"/>
                        </a:lnSpc>
                        <a:spcAft>
                          <a:spcPts val="0"/>
                        </a:spcAft>
                      </a:pPr>
                      <a:r>
                        <a:rPr lang="tr-TR" sz="1200" dirty="0"/>
                        <a:t>Kadın cinsiyet</a:t>
                      </a:r>
                    </a:p>
                    <a:p>
                      <a:pPr algn="ctr">
                        <a:lnSpc>
                          <a:spcPct val="150000"/>
                        </a:lnSpc>
                        <a:spcAft>
                          <a:spcPts val="0"/>
                        </a:spcAft>
                      </a:pPr>
                      <a:r>
                        <a:rPr lang="tr-TR" sz="1200" dirty="0"/>
                        <a:t>Depresyon</a:t>
                      </a:r>
                    </a:p>
                    <a:p>
                      <a:pPr algn="ctr">
                        <a:lnSpc>
                          <a:spcPct val="150000"/>
                        </a:lnSpc>
                        <a:spcAft>
                          <a:spcPts val="0"/>
                        </a:spcAft>
                      </a:pPr>
                      <a:r>
                        <a:rPr lang="tr-TR" sz="1200" dirty="0"/>
                        <a:t>Kafa travması</a:t>
                      </a:r>
                    </a:p>
                    <a:p>
                      <a:pPr algn="ctr">
                        <a:lnSpc>
                          <a:spcPct val="150000"/>
                        </a:lnSpc>
                        <a:spcAft>
                          <a:spcPts val="0"/>
                        </a:spcAft>
                      </a:pPr>
                      <a:r>
                        <a:rPr lang="tr-TR" sz="1200" dirty="0"/>
                        <a:t>Düşük eğitim seviyesi</a:t>
                      </a:r>
                    </a:p>
                    <a:p>
                      <a:pPr algn="ctr">
                        <a:lnSpc>
                          <a:spcPct val="150000"/>
                        </a:lnSpc>
                        <a:spcAft>
                          <a:spcPts val="0"/>
                        </a:spcAft>
                      </a:pPr>
                      <a:r>
                        <a:rPr lang="tr-TR" sz="1200" dirty="0"/>
                        <a:t>Genetik (presenilin1,2, </a:t>
                      </a:r>
                      <a:r>
                        <a:rPr lang="tr-TR" sz="1200" dirty="0" err="1"/>
                        <a:t>amiloid</a:t>
                      </a:r>
                      <a:r>
                        <a:rPr lang="tr-TR" sz="1200" dirty="0"/>
                        <a:t> </a:t>
                      </a:r>
                      <a:r>
                        <a:rPr lang="tr-TR" sz="1200" dirty="0" err="1"/>
                        <a:t>prekürsor</a:t>
                      </a:r>
                      <a:r>
                        <a:rPr lang="tr-TR" sz="1200" dirty="0"/>
                        <a:t> protein)</a:t>
                      </a:r>
                    </a:p>
                    <a:p>
                      <a:pPr algn="ctr">
                        <a:lnSpc>
                          <a:spcPct val="150000"/>
                        </a:lnSpc>
                        <a:spcAft>
                          <a:spcPts val="0"/>
                        </a:spcAft>
                      </a:pPr>
                      <a:r>
                        <a:rPr lang="tr-TR" sz="1200" dirty="0" err="1"/>
                        <a:t>İmmun</a:t>
                      </a:r>
                      <a:r>
                        <a:rPr lang="tr-TR" sz="1200" dirty="0"/>
                        <a:t> faktörler</a:t>
                      </a:r>
                    </a:p>
                    <a:p>
                      <a:pPr algn="ctr">
                        <a:lnSpc>
                          <a:spcPct val="150000"/>
                        </a:lnSpc>
                        <a:spcAft>
                          <a:spcPts val="0"/>
                        </a:spcAft>
                      </a:pPr>
                      <a:r>
                        <a:rPr lang="tr-TR" sz="1200" dirty="0" err="1"/>
                        <a:t>İnflamatuvar</a:t>
                      </a:r>
                      <a:r>
                        <a:rPr lang="tr-TR" sz="1200" dirty="0"/>
                        <a:t> faktörler</a:t>
                      </a:r>
                    </a:p>
                    <a:p>
                      <a:pPr algn="ctr">
                        <a:lnSpc>
                          <a:spcPct val="150000"/>
                        </a:lnSpc>
                        <a:spcAft>
                          <a:spcPts val="0"/>
                        </a:spcAft>
                      </a:pPr>
                      <a:r>
                        <a:rPr lang="tr-TR" sz="1200" dirty="0"/>
                        <a:t>Sistemik Hastalıklar(</a:t>
                      </a:r>
                      <a:r>
                        <a:rPr lang="tr-TR" sz="1200" dirty="0" err="1"/>
                        <a:t>Metabolik</a:t>
                      </a:r>
                      <a:r>
                        <a:rPr lang="tr-TR" sz="1200" dirty="0"/>
                        <a:t>, </a:t>
                      </a:r>
                      <a:r>
                        <a:rPr lang="tr-TR" sz="1200" dirty="0" err="1"/>
                        <a:t>enfeksiyöz</a:t>
                      </a:r>
                      <a:r>
                        <a:rPr lang="tr-TR" sz="1200" dirty="0"/>
                        <a:t>)</a:t>
                      </a:r>
                    </a:p>
                    <a:p>
                      <a:pPr algn="ctr">
                        <a:lnSpc>
                          <a:spcPct val="150000"/>
                        </a:lnSpc>
                        <a:spcAft>
                          <a:spcPts val="0"/>
                        </a:spcAft>
                      </a:pPr>
                      <a:r>
                        <a:rPr lang="tr-TR" sz="1200" dirty="0" err="1"/>
                        <a:t>İntoksikasyon</a:t>
                      </a:r>
                      <a:endParaRPr lang="tr-TR" sz="1200" dirty="0"/>
                    </a:p>
                    <a:p>
                      <a:pPr algn="ctr">
                        <a:lnSpc>
                          <a:spcPct val="150000"/>
                        </a:lnSpc>
                        <a:spcAft>
                          <a:spcPts val="0"/>
                        </a:spcAft>
                      </a:pPr>
                      <a:r>
                        <a:rPr lang="tr-TR" sz="1200" dirty="0" err="1"/>
                        <a:t>Vasküler</a:t>
                      </a:r>
                      <a:r>
                        <a:rPr lang="tr-TR" sz="1200" dirty="0"/>
                        <a:t> Riskler</a:t>
                      </a:r>
                    </a:p>
                    <a:p>
                      <a:pPr algn="ctr">
                        <a:lnSpc>
                          <a:spcPct val="150000"/>
                        </a:lnSpc>
                        <a:spcAft>
                          <a:spcPts val="0"/>
                        </a:spcAft>
                      </a:pPr>
                      <a:r>
                        <a:rPr lang="tr-TR" sz="1200" dirty="0" err="1"/>
                        <a:t>Ateroskleroz</a:t>
                      </a:r>
                      <a:endParaRPr lang="tr-TR" sz="1200" dirty="0"/>
                    </a:p>
                    <a:p>
                      <a:pPr algn="ctr">
                        <a:lnSpc>
                          <a:spcPct val="150000"/>
                        </a:lnSpc>
                        <a:spcAft>
                          <a:spcPts val="0"/>
                        </a:spcAft>
                      </a:pPr>
                      <a:r>
                        <a:rPr lang="tr-TR" sz="1200" dirty="0"/>
                        <a:t>Diyabet</a:t>
                      </a:r>
                    </a:p>
                    <a:p>
                      <a:pPr algn="ctr">
                        <a:lnSpc>
                          <a:spcPct val="150000"/>
                        </a:lnSpc>
                        <a:spcAft>
                          <a:spcPts val="0"/>
                        </a:spcAft>
                      </a:pPr>
                      <a:r>
                        <a:rPr lang="tr-TR" sz="1200" dirty="0" err="1"/>
                        <a:t>Obezite</a:t>
                      </a:r>
                      <a:endParaRPr lang="tr-TR" sz="1200" dirty="0"/>
                    </a:p>
                    <a:p>
                      <a:pPr algn="ctr">
                        <a:lnSpc>
                          <a:spcPct val="150000"/>
                        </a:lnSpc>
                        <a:spcAft>
                          <a:spcPts val="0"/>
                        </a:spcAft>
                      </a:pPr>
                      <a:r>
                        <a:rPr lang="tr-TR" sz="1200" dirty="0"/>
                        <a:t>İnme,</a:t>
                      </a:r>
                    </a:p>
                    <a:p>
                      <a:pPr algn="ctr">
                        <a:lnSpc>
                          <a:spcPct val="150000"/>
                        </a:lnSpc>
                        <a:spcAft>
                          <a:spcPts val="0"/>
                        </a:spcAft>
                      </a:pPr>
                      <a:r>
                        <a:rPr lang="tr-TR" sz="1200" dirty="0" err="1"/>
                        <a:t>Apo</a:t>
                      </a:r>
                      <a:r>
                        <a:rPr lang="tr-TR" sz="1200" dirty="0"/>
                        <a:t> E4</a:t>
                      </a:r>
                    </a:p>
                    <a:p>
                      <a:pPr algn="ctr">
                        <a:lnSpc>
                          <a:spcPct val="150000"/>
                        </a:lnSpc>
                        <a:spcAft>
                          <a:spcPts val="0"/>
                        </a:spcAft>
                      </a:pPr>
                      <a:r>
                        <a:rPr lang="tr-TR" sz="1200" dirty="0"/>
                        <a:t>Hipertansiyon</a:t>
                      </a:r>
                    </a:p>
                    <a:p>
                      <a:pPr algn="ctr">
                        <a:lnSpc>
                          <a:spcPct val="150000"/>
                        </a:lnSpc>
                        <a:spcAft>
                          <a:spcPts val="0"/>
                        </a:spcAft>
                      </a:pPr>
                      <a:r>
                        <a:rPr lang="tr-TR" sz="1200" dirty="0"/>
                        <a:t>Hipotansiyon</a:t>
                      </a:r>
                    </a:p>
                    <a:p>
                      <a:pPr algn="ctr">
                        <a:lnSpc>
                          <a:spcPct val="150000"/>
                        </a:lnSpc>
                        <a:spcAft>
                          <a:spcPts val="0"/>
                        </a:spcAft>
                      </a:pPr>
                      <a:r>
                        <a:rPr lang="tr-TR" sz="1200" dirty="0" err="1"/>
                        <a:t>Hiperlipidemi</a:t>
                      </a:r>
                      <a:endParaRPr lang="tr-TR" sz="1200" dirty="0"/>
                    </a:p>
                    <a:p>
                      <a:pPr algn="ctr">
                        <a:lnSpc>
                          <a:spcPct val="150000"/>
                        </a:lnSpc>
                        <a:spcAft>
                          <a:spcPts val="0"/>
                        </a:spcAft>
                      </a:pPr>
                      <a:r>
                        <a:rPr lang="tr-TR" sz="1200" dirty="0" err="1"/>
                        <a:t>Hiperhomosisteinemi</a:t>
                      </a:r>
                      <a:endParaRPr lang="tr-TR" sz="1200" dirty="0"/>
                    </a:p>
                    <a:p>
                      <a:pPr algn="ctr">
                        <a:lnSpc>
                          <a:spcPct val="150000"/>
                        </a:lnSpc>
                        <a:spcAft>
                          <a:spcPts val="0"/>
                        </a:spcAft>
                      </a:pPr>
                      <a:r>
                        <a:rPr lang="tr-TR" sz="1200" dirty="0"/>
                        <a:t>Sigara</a:t>
                      </a:r>
                    </a:p>
                    <a:p>
                      <a:pPr algn="ctr">
                        <a:lnSpc>
                          <a:spcPct val="150000"/>
                        </a:lnSpc>
                        <a:spcAft>
                          <a:spcPts val="0"/>
                        </a:spcAft>
                      </a:pPr>
                      <a:r>
                        <a:rPr lang="tr-TR" sz="1200" dirty="0"/>
                        <a:t>Alkol</a:t>
                      </a:r>
                      <a:endParaRPr lang="tr-TR" sz="1200" dirty="0">
                        <a:latin typeface="Calibri"/>
                        <a:ea typeface="Calibri"/>
                        <a:cs typeface="Times New Roman"/>
                      </a:endParaRPr>
                    </a:p>
                  </a:txBody>
                  <a:tcPr marL="42333" marR="42333" marT="0" marB="0"/>
                </a:tc>
                <a:tc>
                  <a:txBody>
                    <a:bodyPr/>
                    <a:lstStyle/>
                    <a:p>
                      <a:pPr algn="ctr">
                        <a:lnSpc>
                          <a:spcPct val="150000"/>
                        </a:lnSpc>
                        <a:spcAft>
                          <a:spcPts val="0"/>
                        </a:spcAft>
                      </a:pPr>
                      <a:r>
                        <a:rPr lang="tr-TR" sz="1200" dirty="0" smtClean="0"/>
                        <a:t>Antioksidanlar</a:t>
                      </a:r>
                    </a:p>
                    <a:p>
                      <a:pPr algn="ctr">
                        <a:lnSpc>
                          <a:spcPct val="150000"/>
                        </a:lnSpc>
                        <a:spcAft>
                          <a:spcPts val="0"/>
                        </a:spcAft>
                      </a:pPr>
                      <a:r>
                        <a:rPr lang="tr-TR" sz="1200" dirty="0" smtClean="0"/>
                        <a:t>Östrojen,</a:t>
                      </a:r>
                    </a:p>
                    <a:p>
                      <a:pPr algn="ctr">
                        <a:lnSpc>
                          <a:spcPct val="150000"/>
                        </a:lnSpc>
                        <a:spcAft>
                          <a:spcPts val="0"/>
                        </a:spcAft>
                      </a:pPr>
                      <a:r>
                        <a:rPr lang="tr-TR" sz="1200" dirty="0" err="1" smtClean="0"/>
                        <a:t>Nonsteroid</a:t>
                      </a:r>
                      <a:r>
                        <a:rPr lang="tr-TR" sz="1200" dirty="0" smtClean="0"/>
                        <a:t> </a:t>
                      </a:r>
                      <a:r>
                        <a:rPr lang="tr-TR" sz="1200" dirty="0" err="1" smtClean="0"/>
                        <a:t>antiinflamatuvar</a:t>
                      </a:r>
                      <a:r>
                        <a:rPr lang="tr-TR" sz="1200" dirty="0" smtClean="0"/>
                        <a:t> ilaçlar</a:t>
                      </a:r>
                    </a:p>
                    <a:p>
                      <a:pPr algn="ctr">
                        <a:lnSpc>
                          <a:spcPct val="150000"/>
                        </a:lnSpc>
                        <a:spcAft>
                          <a:spcPts val="0"/>
                        </a:spcAft>
                      </a:pPr>
                      <a:r>
                        <a:rPr lang="tr-TR" sz="1200" dirty="0" err="1" smtClean="0"/>
                        <a:t>Statinler</a:t>
                      </a:r>
                      <a:endParaRPr lang="tr-TR" sz="1200" dirty="0" smtClean="0"/>
                    </a:p>
                    <a:p>
                      <a:pPr algn="ctr">
                        <a:lnSpc>
                          <a:spcPct val="150000"/>
                        </a:lnSpc>
                        <a:spcAft>
                          <a:spcPts val="0"/>
                        </a:spcAft>
                      </a:pPr>
                      <a:r>
                        <a:rPr lang="tr-TR" sz="1200" dirty="0" smtClean="0"/>
                        <a:t>Yüksek eğitim düzeyi ve </a:t>
                      </a:r>
                      <a:r>
                        <a:rPr lang="tr-TR" sz="1200" dirty="0" err="1" smtClean="0"/>
                        <a:t>kognitif</a:t>
                      </a:r>
                      <a:r>
                        <a:rPr lang="tr-TR" sz="1200" dirty="0" smtClean="0"/>
                        <a:t> rezerv</a:t>
                      </a:r>
                    </a:p>
                    <a:p>
                      <a:pPr algn="ctr">
                        <a:lnSpc>
                          <a:spcPct val="150000"/>
                        </a:lnSpc>
                        <a:spcAft>
                          <a:spcPts val="0"/>
                        </a:spcAft>
                      </a:pPr>
                      <a:r>
                        <a:rPr lang="tr-TR" sz="1200" dirty="0" smtClean="0"/>
                        <a:t>Fiziksel aktivite</a:t>
                      </a:r>
                    </a:p>
                    <a:p>
                      <a:pPr algn="ctr">
                        <a:lnSpc>
                          <a:spcPct val="150000"/>
                        </a:lnSpc>
                        <a:spcAft>
                          <a:spcPts val="0"/>
                        </a:spcAft>
                      </a:pPr>
                      <a:r>
                        <a:rPr lang="tr-TR" sz="1200" dirty="0" smtClean="0"/>
                        <a:t>Aktif </a:t>
                      </a:r>
                      <a:r>
                        <a:rPr lang="tr-TR" sz="1200" dirty="0"/>
                        <a:t>yaşam ve sosyal aktiviteler</a:t>
                      </a:r>
                      <a:endParaRPr lang="tr-TR" sz="1200" dirty="0">
                        <a:latin typeface="Calibri"/>
                        <a:ea typeface="Calibri"/>
                        <a:cs typeface="Times New Roman"/>
                      </a:endParaRPr>
                    </a:p>
                  </a:txBody>
                  <a:tcPr marL="42333" marR="42333" marT="0" marB="0"/>
                </a:tc>
              </a:tr>
            </a:tbl>
          </a:graphicData>
        </a:graphic>
      </p:graphicFrame>
      <p:sp>
        <p:nvSpPr>
          <p:cNvPr id="3" name="2 Slayt Numarası Yer Tutucusu"/>
          <p:cNvSpPr>
            <a:spLocks noGrp="1"/>
          </p:cNvSpPr>
          <p:nvPr>
            <p:ph type="sldNum" sz="quarter" idx="12"/>
          </p:nvPr>
        </p:nvSpPr>
        <p:spPr/>
        <p:txBody>
          <a:bodyPr/>
          <a:lstStyle/>
          <a:p>
            <a:fld id="{F3F2E530-22BC-4943-B339-C53E1F0B053A}" type="slidenum">
              <a:rPr lang="tr-TR" smtClean="0"/>
              <a:pPr/>
              <a:t>23</a:t>
            </a:fld>
            <a:endParaRPr lang="tr-T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a:xfrm>
            <a:off x="755576" y="332656"/>
            <a:ext cx="7632848" cy="648072"/>
          </a:xfrm>
        </p:spPr>
        <p:style>
          <a:lnRef idx="2">
            <a:schemeClr val="accent3"/>
          </a:lnRef>
          <a:fillRef idx="1">
            <a:schemeClr val="lt1"/>
          </a:fillRef>
          <a:effectRef idx="0">
            <a:schemeClr val="accent3"/>
          </a:effectRef>
          <a:fontRef idx="minor">
            <a:schemeClr val="dk1"/>
          </a:fontRef>
        </p:style>
        <p:txBody>
          <a:bodyPr>
            <a:normAutofit/>
          </a:bodyPr>
          <a:lstStyle/>
          <a:p>
            <a:r>
              <a:rPr lang="tr-TR" altLang="tr-TR" sz="2800" b="1" dirty="0">
                <a:solidFill>
                  <a:srgbClr val="CC0000"/>
                </a:solidFill>
                <a:latin typeface="Times New Roman" panose="02020603050405020304" pitchFamily="18" charset="0"/>
              </a:rPr>
              <a:t>KLİNİK SEYİR</a:t>
            </a:r>
          </a:p>
        </p:txBody>
      </p:sp>
      <p:sp>
        <p:nvSpPr>
          <p:cNvPr id="134147" name="Rectangle 3"/>
          <p:cNvSpPr>
            <a:spLocks noGrp="1" noChangeArrowheads="1"/>
          </p:cNvSpPr>
          <p:nvPr>
            <p:ph type="body" idx="1"/>
          </p:nvPr>
        </p:nvSpPr>
        <p:spPr>
          <a:xfrm>
            <a:off x="611188" y="1124744"/>
            <a:ext cx="7921625" cy="5400600"/>
          </a:xfrm>
        </p:spPr>
        <p:style>
          <a:lnRef idx="2">
            <a:schemeClr val="accent3"/>
          </a:lnRef>
          <a:fillRef idx="1">
            <a:schemeClr val="lt1"/>
          </a:fillRef>
          <a:effectRef idx="0">
            <a:schemeClr val="accent3"/>
          </a:effectRef>
          <a:fontRef idx="minor">
            <a:schemeClr val="dk1"/>
          </a:fontRef>
        </p:style>
        <p:txBody>
          <a:bodyPr>
            <a:normAutofit fontScale="77500" lnSpcReduction="20000"/>
          </a:bodyPr>
          <a:lstStyle/>
          <a:p>
            <a:pPr>
              <a:buFont typeface="Wingdings" panose="05000000000000000000" pitchFamily="2" charset="2"/>
              <a:buNone/>
            </a:pPr>
            <a:r>
              <a:rPr lang="tr-TR" altLang="tr-TR" b="1" dirty="0"/>
              <a:t>	</a:t>
            </a:r>
            <a:endParaRPr lang="tr-TR" altLang="tr-TR" b="1" dirty="0" smtClean="0"/>
          </a:p>
          <a:p>
            <a:pPr>
              <a:lnSpc>
                <a:spcPct val="170000"/>
              </a:lnSpc>
              <a:buFont typeface="Wingdings" panose="05000000000000000000" pitchFamily="2" charset="2"/>
              <a:buNone/>
            </a:pPr>
            <a:r>
              <a:rPr lang="tr-TR" altLang="tr-TR" sz="2800" b="1" dirty="0" smtClean="0"/>
              <a:t>     </a:t>
            </a:r>
            <a:r>
              <a:rPr lang="tr-TR" altLang="tr-TR" sz="2800" dirty="0" smtClean="0"/>
              <a:t>Alzheimer </a:t>
            </a:r>
            <a:r>
              <a:rPr lang="tr-TR" altLang="tr-TR" sz="2800" dirty="0"/>
              <a:t>Hastalığı yavaş ancak durmaksızın ilerleyen bir hastalıktır. </a:t>
            </a:r>
          </a:p>
          <a:p>
            <a:pPr>
              <a:lnSpc>
                <a:spcPct val="170000"/>
              </a:lnSpc>
              <a:buFont typeface="Wingdings" panose="05000000000000000000" pitchFamily="2" charset="2"/>
              <a:buNone/>
            </a:pPr>
            <a:endParaRPr lang="tr-TR" altLang="tr-TR" sz="2800" dirty="0"/>
          </a:p>
          <a:p>
            <a:pPr>
              <a:lnSpc>
                <a:spcPct val="170000"/>
              </a:lnSpc>
              <a:buFont typeface="Wingdings" panose="05000000000000000000" pitchFamily="2" charset="2"/>
              <a:buNone/>
            </a:pPr>
            <a:r>
              <a:rPr lang="tr-TR" altLang="tr-TR" sz="2800" dirty="0"/>
              <a:t>	İlk </a:t>
            </a:r>
            <a:r>
              <a:rPr lang="tr-TR" altLang="tr-TR" sz="2800" dirty="0" err="1"/>
              <a:t>farkedilen</a:t>
            </a:r>
            <a:r>
              <a:rPr lang="tr-TR" altLang="tr-TR" sz="2800" dirty="0"/>
              <a:t> kognitif bozukluktan itibaren beklenen ortalama yaşam süresi 7-8 yıldır. 15 yıla kadar uzayabilir. </a:t>
            </a:r>
          </a:p>
          <a:p>
            <a:pPr>
              <a:lnSpc>
                <a:spcPct val="170000"/>
              </a:lnSpc>
              <a:buFont typeface="Wingdings" panose="05000000000000000000" pitchFamily="2" charset="2"/>
              <a:buNone/>
            </a:pPr>
            <a:endParaRPr lang="tr-TR" altLang="tr-TR" sz="2800" dirty="0"/>
          </a:p>
          <a:p>
            <a:pPr>
              <a:lnSpc>
                <a:spcPct val="170000"/>
              </a:lnSpc>
              <a:buFont typeface="Wingdings" panose="05000000000000000000" pitchFamily="2" charset="2"/>
              <a:buNone/>
            </a:pPr>
            <a:r>
              <a:rPr lang="tr-TR" altLang="tr-TR" sz="2800" dirty="0"/>
              <a:t>	Genelde direkt olarak ölüme sebebiyet vermez. Genel sağlık durumunda </a:t>
            </a:r>
            <a:r>
              <a:rPr lang="tr-TR" altLang="tr-TR" sz="2800" dirty="0" err="1"/>
              <a:t>progresif</a:t>
            </a:r>
            <a:r>
              <a:rPr lang="tr-TR" altLang="tr-TR" sz="2800" dirty="0"/>
              <a:t> bozulma ve enfeksiyonlar sonucunda hasta kaybedilir.</a:t>
            </a:r>
          </a:p>
        </p:txBody>
      </p:sp>
      <p:sp>
        <p:nvSpPr>
          <p:cNvPr id="4" name="3 Slayt Numarası Yer Tutucusu"/>
          <p:cNvSpPr>
            <a:spLocks noGrp="1"/>
          </p:cNvSpPr>
          <p:nvPr>
            <p:ph type="sldNum" sz="quarter" idx="12"/>
          </p:nvPr>
        </p:nvSpPr>
        <p:spPr/>
        <p:txBody>
          <a:bodyPr/>
          <a:lstStyle/>
          <a:p>
            <a:fld id="{F3F2E530-22BC-4943-B339-C53E1F0B053A}" type="slidenum">
              <a:rPr lang="tr-TR" smtClean="0"/>
              <a:pPr/>
              <a:t>24</a:t>
            </a:fld>
            <a:endParaRPr lang="tr-TR"/>
          </a:p>
        </p:txBody>
      </p:sp>
    </p:spTree>
    <p:extLst>
      <p:ext uri="{BB962C8B-B14F-4D97-AF65-F5344CB8AC3E}">
        <p14:creationId xmlns:p14="http://schemas.microsoft.com/office/powerpoint/2010/main" val="24671948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Oval 2"/>
          <p:cNvSpPr>
            <a:spLocks noChangeArrowheads="1"/>
          </p:cNvSpPr>
          <p:nvPr/>
        </p:nvSpPr>
        <p:spPr bwMode="auto">
          <a:xfrm>
            <a:off x="428625" y="1571625"/>
            <a:ext cx="2971800" cy="2971800"/>
          </a:xfrm>
          <a:prstGeom prst="ellipse">
            <a:avLst/>
          </a:prstGeom>
          <a:solidFill>
            <a:schemeClr val="accent1">
              <a:alpha val="50195"/>
            </a:schemeClr>
          </a:solidFill>
          <a:ln w="9525">
            <a:solidFill>
              <a:schemeClr val="tx1"/>
            </a:solidFill>
            <a:round/>
            <a:headEnd/>
            <a:tailEnd/>
          </a:ln>
        </p:spPr>
        <p:txBody>
          <a:bodyPr wrap="none" anchor="ctr"/>
          <a:lstStyle>
            <a:lvl1pPr eaLnBrk="0" hangingPunct="0">
              <a:defRPr>
                <a:solidFill>
                  <a:schemeClr val="bg1"/>
                </a:solidFill>
                <a:latin typeface="Calibri" panose="020F0502020204030204" pitchFamily="34" charset="0"/>
              </a:defRPr>
            </a:lvl1pPr>
            <a:lvl2pPr marL="742950" indent="-285750" eaLnBrk="0" hangingPunct="0">
              <a:defRPr>
                <a:solidFill>
                  <a:schemeClr val="bg1"/>
                </a:solidFill>
                <a:latin typeface="Calibri" panose="020F0502020204030204" pitchFamily="34" charset="0"/>
              </a:defRPr>
            </a:lvl2pPr>
            <a:lvl3pPr marL="1143000" indent="-228600" eaLnBrk="0" hangingPunct="0">
              <a:defRPr>
                <a:solidFill>
                  <a:schemeClr val="bg1"/>
                </a:solidFill>
                <a:latin typeface="Calibri" panose="020F0502020204030204" pitchFamily="34" charset="0"/>
              </a:defRPr>
            </a:lvl3pPr>
            <a:lvl4pPr marL="1600200" indent="-228600" eaLnBrk="0" hangingPunct="0">
              <a:defRPr>
                <a:solidFill>
                  <a:schemeClr val="bg1"/>
                </a:solidFill>
                <a:latin typeface="Calibri" panose="020F0502020204030204" pitchFamily="34" charset="0"/>
              </a:defRPr>
            </a:lvl4pPr>
            <a:lvl5pPr marL="2057400" indent="-228600" eaLnBrk="0" hangingPunct="0">
              <a:defRPr>
                <a:solidFill>
                  <a:schemeClr val="bg1"/>
                </a:solidFill>
                <a:latin typeface="Calibri" panose="020F0502020204030204" pitchFamily="34" charset="0"/>
              </a:defRPr>
            </a:lvl5pPr>
            <a:lvl6pPr marL="2514600" indent="-228600" defTabSz="912813" eaLnBrk="0" fontAlgn="base" hangingPunct="0">
              <a:spcBef>
                <a:spcPct val="0"/>
              </a:spcBef>
              <a:spcAft>
                <a:spcPct val="0"/>
              </a:spcAft>
              <a:defRPr>
                <a:solidFill>
                  <a:schemeClr val="bg1"/>
                </a:solidFill>
                <a:latin typeface="Calibri" panose="020F0502020204030204" pitchFamily="34" charset="0"/>
              </a:defRPr>
            </a:lvl6pPr>
            <a:lvl7pPr marL="2971800" indent="-228600" defTabSz="912813" eaLnBrk="0" fontAlgn="base" hangingPunct="0">
              <a:spcBef>
                <a:spcPct val="0"/>
              </a:spcBef>
              <a:spcAft>
                <a:spcPct val="0"/>
              </a:spcAft>
              <a:defRPr>
                <a:solidFill>
                  <a:schemeClr val="bg1"/>
                </a:solidFill>
                <a:latin typeface="Calibri" panose="020F0502020204030204" pitchFamily="34" charset="0"/>
              </a:defRPr>
            </a:lvl7pPr>
            <a:lvl8pPr marL="3429000" indent="-228600" defTabSz="912813" eaLnBrk="0" fontAlgn="base" hangingPunct="0">
              <a:spcBef>
                <a:spcPct val="0"/>
              </a:spcBef>
              <a:spcAft>
                <a:spcPct val="0"/>
              </a:spcAft>
              <a:defRPr>
                <a:solidFill>
                  <a:schemeClr val="bg1"/>
                </a:solidFill>
                <a:latin typeface="Calibri" panose="020F0502020204030204" pitchFamily="34" charset="0"/>
              </a:defRPr>
            </a:lvl8pPr>
            <a:lvl9pPr marL="3886200" indent="-228600" defTabSz="912813" eaLnBrk="0" fontAlgn="base" hangingPunct="0">
              <a:spcBef>
                <a:spcPct val="0"/>
              </a:spcBef>
              <a:spcAft>
                <a:spcPct val="0"/>
              </a:spcAft>
              <a:defRPr>
                <a:solidFill>
                  <a:schemeClr val="bg1"/>
                </a:solidFill>
                <a:latin typeface="Calibri" panose="020F0502020204030204" pitchFamily="34" charset="0"/>
              </a:defRPr>
            </a:lvl9pPr>
          </a:lstStyle>
          <a:p>
            <a:r>
              <a:rPr lang="en-AU" altLang="tr-TR" sz="1600" b="1" dirty="0">
                <a:solidFill>
                  <a:schemeClr val="tx1"/>
                </a:solidFill>
              </a:rPr>
              <a:t>BİLİŞSEL </a:t>
            </a:r>
            <a:r>
              <a:rPr lang="tr-TR" altLang="tr-TR" sz="1600" b="1" dirty="0">
                <a:solidFill>
                  <a:schemeClr val="tx1"/>
                </a:solidFill>
              </a:rPr>
              <a:t>PROBLEMLER</a:t>
            </a:r>
            <a:endParaRPr lang="en-AU" altLang="tr-TR" sz="2000" dirty="0">
              <a:solidFill>
                <a:schemeClr val="tx1"/>
              </a:solidFill>
              <a:latin typeface="Times New Roman" panose="02020603050405020304" pitchFamily="18" charset="0"/>
            </a:endParaRPr>
          </a:p>
        </p:txBody>
      </p:sp>
      <p:sp>
        <p:nvSpPr>
          <p:cNvPr id="20483" name="Oval 3"/>
          <p:cNvSpPr>
            <a:spLocks noChangeArrowheads="1"/>
          </p:cNvSpPr>
          <p:nvPr/>
        </p:nvSpPr>
        <p:spPr bwMode="auto">
          <a:xfrm>
            <a:off x="2786063" y="1571625"/>
            <a:ext cx="2971800" cy="2971800"/>
          </a:xfrm>
          <a:prstGeom prst="ellipse">
            <a:avLst/>
          </a:prstGeom>
          <a:solidFill>
            <a:srgbClr val="FF0000">
              <a:alpha val="50195"/>
            </a:srgbClr>
          </a:solidFill>
          <a:ln w="9525">
            <a:solidFill>
              <a:schemeClr val="tx1"/>
            </a:solidFill>
            <a:round/>
            <a:headEnd/>
            <a:tailEnd/>
          </a:ln>
        </p:spPr>
        <p:txBody>
          <a:bodyPr wrap="none" anchor="ctr"/>
          <a:lstStyle>
            <a:lvl1pPr eaLnBrk="0" hangingPunct="0">
              <a:defRPr>
                <a:solidFill>
                  <a:schemeClr val="bg1"/>
                </a:solidFill>
                <a:latin typeface="Calibri" panose="020F0502020204030204" pitchFamily="34" charset="0"/>
              </a:defRPr>
            </a:lvl1pPr>
            <a:lvl2pPr marL="742950" indent="-285750" eaLnBrk="0" hangingPunct="0">
              <a:defRPr>
                <a:solidFill>
                  <a:schemeClr val="bg1"/>
                </a:solidFill>
                <a:latin typeface="Calibri" panose="020F0502020204030204" pitchFamily="34" charset="0"/>
              </a:defRPr>
            </a:lvl2pPr>
            <a:lvl3pPr marL="1143000" indent="-228600" eaLnBrk="0" hangingPunct="0">
              <a:defRPr>
                <a:solidFill>
                  <a:schemeClr val="bg1"/>
                </a:solidFill>
                <a:latin typeface="Calibri" panose="020F0502020204030204" pitchFamily="34" charset="0"/>
              </a:defRPr>
            </a:lvl3pPr>
            <a:lvl4pPr marL="1600200" indent="-228600" eaLnBrk="0" hangingPunct="0">
              <a:defRPr>
                <a:solidFill>
                  <a:schemeClr val="bg1"/>
                </a:solidFill>
                <a:latin typeface="Calibri" panose="020F0502020204030204" pitchFamily="34" charset="0"/>
              </a:defRPr>
            </a:lvl4pPr>
            <a:lvl5pPr marL="2057400" indent="-228600" eaLnBrk="0" hangingPunct="0">
              <a:defRPr>
                <a:solidFill>
                  <a:schemeClr val="bg1"/>
                </a:solidFill>
                <a:latin typeface="Calibri" panose="020F0502020204030204" pitchFamily="34" charset="0"/>
              </a:defRPr>
            </a:lvl5pPr>
            <a:lvl6pPr marL="2514600" indent="-228600" defTabSz="912813" eaLnBrk="0" fontAlgn="base" hangingPunct="0">
              <a:spcBef>
                <a:spcPct val="0"/>
              </a:spcBef>
              <a:spcAft>
                <a:spcPct val="0"/>
              </a:spcAft>
              <a:defRPr>
                <a:solidFill>
                  <a:schemeClr val="bg1"/>
                </a:solidFill>
                <a:latin typeface="Calibri" panose="020F0502020204030204" pitchFamily="34" charset="0"/>
              </a:defRPr>
            </a:lvl6pPr>
            <a:lvl7pPr marL="2971800" indent="-228600" defTabSz="912813" eaLnBrk="0" fontAlgn="base" hangingPunct="0">
              <a:spcBef>
                <a:spcPct val="0"/>
              </a:spcBef>
              <a:spcAft>
                <a:spcPct val="0"/>
              </a:spcAft>
              <a:defRPr>
                <a:solidFill>
                  <a:schemeClr val="bg1"/>
                </a:solidFill>
                <a:latin typeface="Calibri" panose="020F0502020204030204" pitchFamily="34" charset="0"/>
              </a:defRPr>
            </a:lvl7pPr>
            <a:lvl8pPr marL="3429000" indent="-228600" defTabSz="912813" eaLnBrk="0" fontAlgn="base" hangingPunct="0">
              <a:spcBef>
                <a:spcPct val="0"/>
              </a:spcBef>
              <a:spcAft>
                <a:spcPct val="0"/>
              </a:spcAft>
              <a:defRPr>
                <a:solidFill>
                  <a:schemeClr val="bg1"/>
                </a:solidFill>
                <a:latin typeface="Calibri" panose="020F0502020204030204" pitchFamily="34" charset="0"/>
              </a:defRPr>
            </a:lvl8pPr>
            <a:lvl9pPr marL="3886200" indent="-228600" defTabSz="912813" eaLnBrk="0" fontAlgn="base" hangingPunct="0">
              <a:spcBef>
                <a:spcPct val="0"/>
              </a:spcBef>
              <a:spcAft>
                <a:spcPct val="0"/>
              </a:spcAft>
              <a:defRPr>
                <a:solidFill>
                  <a:schemeClr val="bg1"/>
                </a:solidFill>
                <a:latin typeface="Calibri" panose="020F0502020204030204" pitchFamily="34" charset="0"/>
              </a:defRPr>
            </a:lvl9pPr>
          </a:lstStyle>
          <a:p>
            <a:pPr algn="ctr"/>
            <a:r>
              <a:rPr lang="en-AU" altLang="tr-TR" sz="1600" b="1" dirty="0">
                <a:solidFill>
                  <a:schemeClr val="tx1"/>
                </a:solidFill>
              </a:rPr>
              <a:t>     </a:t>
            </a:r>
            <a:r>
              <a:rPr lang="tr-TR" altLang="tr-TR" sz="1600" b="1" dirty="0">
                <a:solidFill>
                  <a:schemeClr val="tx1"/>
                </a:solidFill>
              </a:rPr>
              <a:t>   </a:t>
            </a:r>
            <a:r>
              <a:rPr lang="en-AU" altLang="tr-TR" sz="1600" b="1" dirty="0">
                <a:solidFill>
                  <a:schemeClr val="tx1"/>
                </a:solidFill>
              </a:rPr>
              <a:t>DAVRANIŞ</a:t>
            </a:r>
            <a:r>
              <a:rPr lang="tr-TR" altLang="tr-TR" sz="1600" b="1" dirty="0">
                <a:solidFill>
                  <a:schemeClr val="tx1"/>
                </a:solidFill>
              </a:rPr>
              <a:t> BOZUKLUKLARI</a:t>
            </a:r>
            <a:endParaRPr lang="en-AU" altLang="tr-TR" sz="1600" dirty="0">
              <a:solidFill>
                <a:schemeClr val="tx1"/>
              </a:solidFill>
              <a:latin typeface="Times New Roman" panose="02020603050405020304" pitchFamily="18" charset="0"/>
            </a:endParaRPr>
          </a:p>
        </p:txBody>
      </p:sp>
      <p:sp>
        <p:nvSpPr>
          <p:cNvPr id="20484" name="Oval 4"/>
          <p:cNvSpPr>
            <a:spLocks noChangeArrowheads="1"/>
          </p:cNvSpPr>
          <p:nvPr/>
        </p:nvSpPr>
        <p:spPr bwMode="auto">
          <a:xfrm>
            <a:off x="1928813" y="3286125"/>
            <a:ext cx="2971800" cy="2971800"/>
          </a:xfrm>
          <a:prstGeom prst="ellipse">
            <a:avLst/>
          </a:prstGeom>
          <a:solidFill>
            <a:srgbClr val="FFFF00">
              <a:alpha val="50195"/>
            </a:srgbClr>
          </a:solidFill>
          <a:ln w="9525">
            <a:solidFill>
              <a:schemeClr val="tx1"/>
            </a:solidFill>
            <a:round/>
            <a:headEnd/>
            <a:tailEnd/>
          </a:ln>
        </p:spPr>
        <p:txBody>
          <a:bodyPr wrap="none" anchor="ctr"/>
          <a:lstStyle>
            <a:lvl1pPr eaLnBrk="0" hangingPunct="0">
              <a:defRPr>
                <a:solidFill>
                  <a:schemeClr val="bg1"/>
                </a:solidFill>
                <a:latin typeface="Calibri" panose="020F0502020204030204" pitchFamily="34" charset="0"/>
              </a:defRPr>
            </a:lvl1pPr>
            <a:lvl2pPr marL="742950" indent="-285750" eaLnBrk="0" hangingPunct="0">
              <a:defRPr>
                <a:solidFill>
                  <a:schemeClr val="bg1"/>
                </a:solidFill>
                <a:latin typeface="Calibri" panose="020F0502020204030204" pitchFamily="34" charset="0"/>
              </a:defRPr>
            </a:lvl2pPr>
            <a:lvl3pPr marL="1143000" indent="-228600" eaLnBrk="0" hangingPunct="0">
              <a:defRPr>
                <a:solidFill>
                  <a:schemeClr val="bg1"/>
                </a:solidFill>
                <a:latin typeface="Calibri" panose="020F0502020204030204" pitchFamily="34" charset="0"/>
              </a:defRPr>
            </a:lvl3pPr>
            <a:lvl4pPr marL="1600200" indent="-228600" eaLnBrk="0" hangingPunct="0">
              <a:defRPr>
                <a:solidFill>
                  <a:schemeClr val="bg1"/>
                </a:solidFill>
                <a:latin typeface="Calibri" panose="020F0502020204030204" pitchFamily="34" charset="0"/>
              </a:defRPr>
            </a:lvl4pPr>
            <a:lvl5pPr marL="2057400" indent="-228600" eaLnBrk="0" hangingPunct="0">
              <a:defRPr>
                <a:solidFill>
                  <a:schemeClr val="bg1"/>
                </a:solidFill>
                <a:latin typeface="Calibri" panose="020F0502020204030204" pitchFamily="34" charset="0"/>
              </a:defRPr>
            </a:lvl5pPr>
            <a:lvl6pPr marL="2514600" indent="-228600" defTabSz="912813" eaLnBrk="0" fontAlgn="base" hangingPunct="0">
              <a:spcBef>
                <a:spcPct val="0"/>
              </a:spcBef>
              <a:spcAft>
                <a:spcPct val="0"/>
              </a:spcAft>
              <a:defRPr>
                <a:solidFill>
                  <a:schemeClr val="bg1"/>
                </a:solidFill>
                <a:latin typeface="Calibri" panose="020F0502020204030204" pitchFamily="34" charset="0"/>
              </a:defRPr>
            </a:lvl6pPr>
            <a:lvl7pPr marL="2971800" indent="-228600" defTabSz="912813" eaLnBrk="0" fontAlgn="base" hangingPunct="0">
              <a:spcBef>
                <a:spcPct val="0"/>
              </a:spcBef>
              <a:spcAft>
                <a:spcPct val="0"/>
              </a:spcAft>
              <a:defRPr>
                <a:solidFill>
                  <a:schemeClr val="bg1"/>
                </a:solidFill>
                <a:latin typeface="Calibri" panose="020F0502020204030204" pitchFamily="34" charset="0"/>
              </a:defRPr>
            </a:lvl7pPr>
            <a:lvl8pPr marL="3429000" indent="-228600" defTabSz="912813" eaLnBrk="0" fontAlgn="base" hangingPunct="0">
              <a:spcBef>
                <a:spcPct val="0"/>
              </a:spcBef>
              <a:spcAft>
                <a:spcPct val="0"/>
              </a:spcAft>
              <a:defRPr>
                <a:solidFill>
                  <a:schemeClr val="bg1"/>
                </a:solidFill>
                <a:latin typeface="Calibri" panose="020F0502020204030204" pitchFamily="34" charset="0"/>
              </a:defRPr>
            </a:lvl8pPr>
            <a:lvl9pPr marL="3886200" indent="-228600" defTabSz="912813" eaLnBrk="0" fontAlgn="base" hangingPunct="0">
              <a:spcBef>
                <a:spcPct val="0"/>
              </a:spcBef>
              <a:spcAft>
                <a:spcPct val="0"/>
              </a:spcAft>
              <a:defRPr>
                <a:solidFill>
                  <a:schemeClr val="bg1"/>
                </a:solidFill>
                <a:latin typeface="Calibri" panose="020F0502020204030204" pitchFamily="34" charset="0"/>
              </a:defRPr>
            </a:lvl9pPr>
          </a:lstStyle>
          <a:p>
            <a:pPr algn="ctr"/>
            <a:endParaRPr lang="en-AU" altLang="tr-TR" sz="1600" b="1">
              <a:solidFill>
                <a:schemeClr val="tx1"/>
              </a:solidFill>
              <a:latin typeface="Times New Roman" panose="02020603050405020304" pitchFamily="18" charset="0"/>
            </a:endParaRPr>
          </a:p>
          <a:p>
            <a:pPr algn="ctr"/>
            <a:r>
              <a:rPr lang="tr-TR" altLang="tr-TR" sz="1600" b="1">
                <a:solidFill>
                  <a:schemeClr val="tx1"/>
                </a:solidFill>
              </a:rPr>
              <a:t>FONKSİYONEL YETERSİZLİKLER</a:t>
            </a:r>
            <a:endParaRPr lang="en-AU" altLang="tr-TR" sz="1600" b="1">
              <a:solidFill>
                <a:schemeClr val="tx1"/>
              </a:solidFill>
            </a:endParaRPr>
          </a:p>
        </p:txBody>
      </p:sp>
      <p:sp>
        <p:nvSpPr>
          <p:cNvPr id="6" name="5 Slayt Numarası Yer Tutucusu"/>
          <p:cNvSpPr>
            <a:spLocks noGrp="1"/>
          </p:cNvSpPr>
          <p:nvPr>
            <p:ph type="sldNum" sz="quarter" idx="12"/>
          </p:nvPr>
        </p:nvSpPr>
        <p:spPr/>
        <p:txBody>
          <a:bodyPr/>
          <a:lstStyle>
            <a:lvl1pPr eaLnBrk="0" hangingPunct="0">
              <a:defRPr>
                <a:solidFill>
                  <a:schemeClr val="bg1"/>
                </a:solidFill>
                <a:latin typeface="Calibri" panose="020F0502020204030204" pitchFamily="34" charset="0"/>
              </a:defRPr>
            </a:lvl1pPr>
            <a:lvl2pPr marL="742950" indent="-285750" eaLnBrk="0" hangingPunct="0">
              <a:defRPr>
                <a:solidFill>
                  <a:schemeClr val="bg1"/>
                </a:solidFill>
                <a:latin typeface="Calibri" panose="020F0502020204030204" pitchFamily="34" charset="0"/>
              </a:defRPr>
            </a:lvl2pPr>
            <a:lvl3pPr marL="1143000" indent="-228600" eaLnBrk="0" hangingPunct="0">
              <a:defRPr>
                <a:solidFill>
                  <a:schemeClr val="bg1"/>
                </a:solidFill>
                <a:latin typeface="Calibri" panose="020F0502020204030204" pitchFamily="34" charset="0"/>
              </a:defRPr>
            </a:lvl3pPr>
            <a:lvl4pPr marL="1600200" indent="-228600" eaLnBrk="0" hangingPunct="0">
              <a:defRPr>
                <a:solidFill>
                  <a:schemeClr val="bg1"/>
                </a:solidFill>
                <a:latin typeface="Calibri" panose="020F0502020204030204" pitchFamily="34" charset="0"/>
              </a:defRPr>
            </a:lvl4pPr>
            <a:lvl5pPr marL="2057400" indent="-228600" eaLnBrk="0" hangingPunct="0">
              <a:defRPr>
                <a:solidFill>
                  <a:schemeClr val="bg1"/>
                </a:solidFill>
                <a:latin typeface="Calibri" panose="020F0502020204030204" pitchFamily="34" charset="0"/>
              </a:defRPr>
            </a:lvl5pPr>
            <a:lvl6pPr marL="2514600" indent="-228600" defTabSz="912813" eaLnBrk="0" fontAlgn="base" hangingPunct="0">
              <a:spcBef>
                <a:spcPct val="0"/>
              </a:spcBef>
              <a:spcAft>
                <a:spcPct val="0"/>
              </a:spcAft>
              <a:defRPr>
                <a:solidFill>
                  <a:schemeClr val="bg1"/>
                </a:solidFill>
                <a:latin typeface="Calibri" panose="020F0502020204030204" pitchFamily="34" charset="0"/>
              </a:defRPr>
            </a:lvl6pPr>
            <a:lvl7pPr marL="2971800" indent="-228600" defTabSz="912813" eaLnBrk="0" fontAlgn="base" hangingPunct="0">
              <a:spcBef>
                <a:spcPct val="0"/>
              </a:spcBef>
              <a:spcAft>
                <a:spcPct val="0"/>
              </a:spcAft>
              <a:defRPr>
                <a:solidFill>
                  <a:schemeClr val="bg1"/>
                </a:solidFill>
                <a:latin typeface="Calibri" panose="020F0502020204030204" pitchFamily="34" charset="0"/>
              </a:defRPr>
            </a:lvl7pPr>
            <a:lvl8pPr marL="3429000" indent="-228600" defTabSz="912813" eaLnBrk="0" fontAlgn="base" hangingPunct="0">
              <a:spcBef>
                <a:spcPct val="0"/>
              </a:spcBef>
              <a:spcAft>
                <a:spcPct val="0"/>
              </a:spcAft>
              <a:defRPr>
                <a:solidFill>
                  <a:schemeClr val="bg1"/>
                </a:solidFill>
                <a:latin typeface="Calibri" panose="020F0502020204030204" pitchFamily="34" charset="0"/>
              </a:defRPr>
            </a:lvl8pPr>
            <a:lvl9pPr marL="3886200" indent="-228600" defTabSz="912813" eaLnBrk="0" fontAlgn="base" hangingPunct="0">
              <a:spcBef>
                <a:spcPct val="0"/>
              </a:spcBef>
              <a:spcAft>
                <a:spcPct val="0"/>
              </a:spcAft>
              <a:defRPr>
                <a:solidFill>
                  <a:schemeClr val="bg1"/>
                </a:solidFill>
                <a:latin typeface="Calibri" panose="020F0502020204030204" pitchFamily="34" charset="0"/>
              </a:defRPr>
            </a:lvl9pPr>
          </a:lstStyle>
          <a:p>
            <a:pPr eaLnBrk="1" hangingPunct="1"/>
            <a:fld id="{BECC0084-2B46-4AB8-BC93-09F1957A06F8}" type="slidenum">
              <a:rPr lang="tr-TR" altLang="tr-TR">
                <a:solidFill>
                  <a:srgbClr val="898989"/>
                </a:solidFill>
              </a:rPr>
              <a:pPr eaLnBrk="1" hangingPunct="1"/>
              <a:t>25</a:t>
            </a:fld>
            <a:endParaRPr lang="tr-TR" altLang="tr-TR">
              <a:solidFill>
                <a:srgbClr val="898989"/>
              </a:solidFill>
            </a:endParaRPr>
          </a:p>
        </p:txBody>
      </p:sp>
      <p:sp>
        <p:nvSpPr>
          <p:cNvPr id="7" name="2 Başlık"/>
          <p:cNvSpPr txBox="1">
            <a:spLocks/>
          </p:cNvSpPr>
          <p:nvPr/>
        </p:nvSpPr>
        <p:spPr>
          <a:xfrm>
            <a:off x="928688" y="428625"/>
            <a:ext cx="7643812" cy="928688"/>
          </a:xfrm>
          <a:prstGeom prst="rect">
            <a:avLst/>
          </a:prstGeom>
          <a:ln w="19050">
            <a:solidFill>
              <a:schemeClr val="tx1"/>
            </a:solidFill>
          </a:ln>
        </p:spPr>
        <p:txBody>
          <a:bodyPr/>
          <a:lstStyle/>
          <a:p>
            <a:pPr algn="ctr">
              <a:defRPr/>
            </a:pPr>
            <a:r>
              <a:rPr lang="tr-TR" sz="2400" b="1" dirty="0" err="1" smtClean="0">
                <a:solidFill>
                  <a:srgbClr val="FF0000"/>
                </a:solidFill>
                <a:latin typeface="+mj-lt"/>
                <a:ea typeface="+mj-ea"/>
                <a:cs typeface="+mj-cs"/>
              </a:rPr>
              <a:t>Demans</a:t>
            </a:r>
            <a:r>
              <a:rPr lang="tr-TR" sz="2400" b="1" dirty="0" smtClean="0">
                <a:solidFill>
                  <a:srgbClr val="FF0000"/>
                </a:solidFill>
                <a:latin typeface="+mj-lt"/>
                <a:ea typeface="+mj-ea"/>
                <a:cs typeface="+mj-cs"/>
              </a:rPr>
              <a:t> seyri ve sorunlar</a:t>
            </a:r>
            <a:endParaRPr lang="tr-TR" sz="2400" b="1" dirty="0">
              <a:solidFill>
                <a:srgbClr val="FF0000"/>
              </a:solidFill>
              <a:latin typeface="+mj-lt"/>
              <a:ea typeface="+mj-ea"/>
              <a:cs typeface="+mj-cs"/>
            </a:endParaRPr>
          </a:p>
        </p:txBody>
      </p:sp>
      <p:sp>
        <p:nvSpPr>
          <p:cNvPr id="20487" name="Oval 4"/>
          <p:cNvSpPr>
            <a:spLocks noChangeArrowheads="1"/>
          </p:cNvSpPr>
          <p:nvPr/>
        </p:nvSpPr>
        <p:spPr bwMode="auto">
          <a:xfrm>
            <a:off x="5786438" y="3071813"/>
            <a:ext cx="2971800" cy="2971800"/>
          </a:xfrm>
          <a:prstGeom prst="ellipse">
            <a:avLst/>
          </a:prstGeom>
          <a:solidFill>
            <a:srgbClr val="7030A0">
              <a:alpha val="50195"/>
            </a:srgbClr>
          </a:solidFill>
          <a:ln w="9525">
            <a:solidFill>
              <a:schemeClr val="tx1"/>
            </a:solidFill>
            <a:round/>
            <a:headEnd/>
            <a:tailEnd/>
          </a:ln>
        </p:spPr>
        <p:txBody>
          <a:bodyPr wrap="none" anchor="ctr"/>
          <a:lstStyle>
            <a:lvl1pPr eaLnBrk="0" hangingPunct="0">
              <a:defRPr>
                <a:solidFill>
                  <a:schemeClr val="bg1"/>
                </a:solidFill>
                <a:latin typeface="Calibri" panose="020F0502020204030204" pitchFamily="34" charset="0"/>
              </a:defRPr>
            </a:lvl1pPr>
            <a:lvl2pPr marL="742950" indent="-285750" eaLnBrk="0" hangingPunct="0">
              <a:defRPr>
                <a:solidFill>
                  <a:schemeClr val="bg1"/>
                </a:solidFill>
                <a:latin typeface="Calibri" panose="020F0502020204030204" pitchFamily="34" charset="0"/>
              </a:defRPr>
            </a:lvl2pPr>
            <a:lvl3pPr marL="1143000" indent="-228600" eaLnBrk="0" hangingPunct="0">
              <a:defRPr>
                <a:solidFill>
                  <a:schemeClr val="bg1"/>
                </a:solidFill>
                <a:latin typeface="Calibri" panose="020F0502020204030204" pitchFamily="34" charset="0"/>
              </a:defRPr>
            </a:lvl3pPr>
            <a:lvl4pPr marL="1600200" indent="-228600" eaLnBrk="0" hangingPunct="0">
              <a:defRPr>
                <a:solidFill>
                  <a:schemeClr val="bg1"/>
                </a:solidFill>
                <a:latin typeface="Calibri" panose="020F0502020204030204" pitchFamily="34" charset="0"/>
              </a:defRPr>
            </a:lvl4pPr>
            <a:lvl5pPr marL="2057400" indent="-228600" eaLnBrk="0" hangingPunct="0">
              <a:defRPr>
                <a:solidFill>
                  <a:schemeClr val="bg1"/>
                </a:solidFill>
                <a:latin typeface="Calibri" panose="020F0502020204030204" pitchFamily="34" charset="0"/>
              </a:defRPr>
            </a:lvl5pPr>
            <a:lvl6pPr marL="2514600" indent="-228600" defTabSz="912813" eaLnBrk="0" fontAlgn="base" hangingPunct="0">
              <a:spcBef>
                <a:spcPct val="0"/>
              </a:spcBef>
              <a:spcAft>
                <a:spcPct val="0"/>
              </a:spcAft>
              <a:defRPr>
                <a:solidFill>
                  <a:schemeClr val="bg1"/>
                </a:solidFill>
                <a:latin typeface="Calibri" panose="020F0502020204030204" pitchFamily="34" charset="0"/>
              </a:defRPr>
            </a:lvl6pPr>
            <a:lvl7pPr marL="2971800" indent="-228600" defTabSz="912813" eaLnBrk="0" fontAlgn="base" hangingPunct="0">
              <a:spcBef>
                <a:spcPct val="0"/>
              </a:spcBef>
              <a:spcAft>
                <a:spcPct val="0"/>
              </a:spcAft>
              <a:defRPr>
                <a:solidFill>
                  <a:schemeClr val="bg1"/>
                </a:solidFill>
                <a:latin typeface="Calibri" panose="020F0502020204030204" pitchFamily="34" charset="0"/>
              </a:defRPr>
            </a:lvl7pPr>
            <a:lvl8pPr marL="3429000" indent="-228600" defTabSz="912813" eaLnBrk="0" fontAlgn="base" hangingPunct="0">
              <a:spcBef>
                <a:spcPct val="0"/>
              </a:spcBef>
              <a:spcAft>
                <a:spcPct val="0"/>
              </a:spcAft>
              <a:defRPr>
                <a:solidFill>
                  <a:schemeClr val="bg1"/>
                </a:solidFill>
                <a:latin typeface="Calibri" panose="020F0502020204030204" pitchFamily="34" charset="0"/>
              </a:defRPr>
            </a:lvl8pPr>
            <a:lvl9pPr marL="3886200" indent="-228600" defTabSz="912813" eaLnBrk="0" fontAlgn="base" hangingPunct="0">
              <a:spcBef>
                <a:spcPct val="0"/>
              </a:spcBef>
              <a:spcAft>
                <a:spcPct val="0"/>
              </a:spcAft>
              <a:defRPr>
                <a:solidFill>
                  <a:schemeClr val="bg1"/>
                </a:solidFill>
                <a:latin typeface="Calibri" panose="020F0502020204030204" pitchFamily="34" charset="0"/>
              </a:defRPr>
            </a:lvl9pPr>
          </a:lstStyle>
          <a:p>
            <a:pPr algn="ctr"/>
            <a:endParaRPr lang="en-AU" altLang="tr-TR" sz="1600" b="1">
              <a:solidFill>
                <a:schemeClr val="tx1"/>
              </a:solidFill>
              <a:latin typeface="Times New Roman" panose="02020603050405020304" pitchFamily="18" charset="0"/>
            </a:endParaRPr>
          </a:p>
          <a:p>
            <a:pPr algn="ctr"/>
            <a:endParaRPr lang="en-AU" altLang="tr-TR" sz="1600" b="1">
              <a:solidFill>
                <a:schemeClr val="tx1"/>
              </a:solidFill>
              <a:latin typeface="Times New Roman" panose="02020603050405020304" pitchFamily="18" charset="0"/>
            </a:endParaRPr>
          </a:p>
          <a:p>
            <a:pPr algn="ctr"/>
            <a:endParaRPr lang="en-AU" altLang="tr-TR" b="1">
              <a:solidFill>
                <a:schemeClr val="tx1"/>
              </a:solidFill>
            </a:endParaRPr>
          </a:p>
          <a:p>
            <a:pPr algn="ctr"/>
            <a:r>
              <a:rPr lang="tr-TR" altLang="tr-TR" sz="1600" b="1">
                <a:solidFill>
                  <a:schemeClr val="tx1"/>
                </a:solidFill>
              </a:rPr>
              <a:t>DİĞER SORUNLAR:</a:t>
            </a:r>
          </a:p>
          <a:p>
            <a:pPr algn="ctr"/>
            <a:r>
              <a:rPr lang="tr-TR" altLang="tr-TR" sz="1600" b="1">
                <a:solidFill>
                  <a:schemeClr val="tx1"/>
                </a:solidFill>
              </a:rPr>
              <a:t>Bakıcı yükü</a:t>
            </a:r>
          </a:p>
          <a:p>
            <a:pPr algn="ctr"/>
            <a:r>
              <a:rPr lang="tr-TR" altLang="tr-TR" sz="1600" b="1">
                <a:solidFill>
                  <a:schemeClr val="tx1"/>
                </a:solidFill>
              </a:rPr>
              <a:t>Huzurevine yatırma</a:t>
            </a:r>
          </a:p>
          <a:p>
            <a:pPr algn="ctr"/>
            <a:r>
              <a:rPr lang="tr-TR" altLang="tr-TR" sz="1600" b="1">
                <a:solidFill>
                  <a:schemeClr val="tx1"/>
                </a:solidFill>
              </a:rPr>
              <a:t>Terminal evre sorunları</a:t>
            </a:r>
          </a:p>
          <a:p>
            <a:pPr algn="ctr"/>
            <a:r>
              <a:rPr lang="tr-TR" altLang="tr-TR" sz="1600" b="1">
                <a:solidFill>
                  <a:schemeClr val="tx1"/>
                </a:solidFill>
              </a:rPr>
              <a:t>-Bası yaraları</a:t>
            </a:r>
          </a:p>
          <a:p>
            <a:pPr algn="ctr"/>
            <a:r>
              <a:rPr lang="tr-TR" altLang="tr-TR" sz="1600" b="1">
                <a:solidFill>
                  <a:schemeClr val="tx1"/>
                </a:solidFill>
              </a:rPr>
              <a:t>-İnkontinans</a:t>
            </a:r>
          </a:p>
          <a:p>
            <a:pPr algn="ctr"/>
            <a:r>
              <a:rPr lang="tr-TR" altLang="tr-TR" sz="1600" b="1">
                <a:solidFill>
                  <a:schemeClr val="tx1"/>
                </a:solidFill>
              </a:rPr>
              <a:t>-Beslenme bozuklukları</a:t>
            </a:r>
          </a:p>
          <a:p>
            <a:pPr algn="ctr"/>
            <a:r>
              <a:rPr lang="tr-TR" altLang="tr-TR" sz="1600" b="1">
                <a:solidFill>
                  <a:schemeClr val="tx1"/>
                </a:solidFill>
              </a:rPr>
              <a:t>-Enfeksiyonlar</a:t>
            </a:r>
          </a:p>
          <a:p>
            <a:pPr algn="ctr"/>
            <a:endParaRPr lang="tr-TR" altLang="tr-TR" sz="1600" b="1">
              <a:solidFill>
                <a:schemeClr val="tx1"/>
              </a:solidFill>
            </a:endParaRPr>
          </a:p>
          <a:p>
            <a:pPr algn="ctr"/>
            <a:endParaRPr lang="tr-TR" altLang="tr-TR" b="1">
              <a:solidFill>
                <a:schemeClr val="tx1"/>
              </a:solidFill>
            </a:endParaRPr>
          </a:p>
          <a:p>
            <a:pPr algn="ctr"/>
            <a:endParaRPr lang="tr-TR" altLang="tr-TR" b="1">
              <a:solidFill>
                <a:schemeClr val="tx1"/>
              </a:solidFill>
            </a:endParaRPr>
          </a:p>
          <a:p>
            <a:pPr algn="ctr"/>
            <a:endParaRPr lang="en-AU" altLang="tr-TR" b="1">
              <a:solidFill>
                <a:schemeClr val="tx1"/>
              </a:solidFill>
            </a:endParaRPr>
          </a:p>
        </p:txBody>
      </p:sp>
    </p:spTree>
    <p:extLst>
      <p:ext uri="{BB962C8B-B14F-4D97-AF65-F5344CB8AC3E}">
        <p14:creationId xmlns:p14="http://schemas.microsoft.com/office/powerpoint/2010/main" val="344441636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a:xfrm>
            <a:off x="323528" y="188640"/>
            <a:ext cx="7920880" cy="1007839"/>
          </a:xfrm>
        </p:spPr>
        <p:style>
          <a:lnRef idx="2">
            <a:schemeClr val="dk1"/>
          </a:lnRef>
          <a:fillRef idx="1">
            <a:schemeClr val="lt1"/>
          </a:fillRef>
          <a:effectRef idx="0">
            <a:schemeClr val="dk1"/>
          </a:effectRef>
          <a:fontRef idx="minor">
            <a:schemeClr val="dk1"/>
          </a:fontRef>
        </p:style>
        <p:txBody>
          <a:bodyPr>
            <a:normAutofit/>
          </a:bodyPr>
          <a:lstStyle/>
          <a:p>
            <a:r>
              <a:rPr lang="tr-TR" altLang="tr-TR" sz="2800" b="1" dirty="0">
                <a:solidFill>
                  <a:srgbClr val="CC0000"/>
                </a:solidFill>
                <a:latin typeface="Times New Roman" panose="02020603050405020304" pitchFamily="18" charset="0"/>
              </a:rPr>
              <a:t>TEDAVİ: İLAÇLAR</a:t>
            </a:r>
          </a:p>
        </p:txBody>
      </p:sp>
      <p:sp>
        <p:nvSpPr>
          <p:cNvPr id="142339" name="Rectangle 3"/>
          <p:cNvSpPr>
            <a:spLocks noGrp="1" noChangeArrowheads="1"/>
          </p:cNvSpPr>
          <p:nvPr>
            <p:ph type="body" sz="half" idx="1"/>
          </p:nvPr>
        </p:nvSpPr>
        <p:spPr>
          <a:xfrm>
            <a:off x="395536" y="1484784"/>
            <a:ext cx="3888432" cy="4608512"/>
          </a:xfrm>
        </p:spPr>
        <p:style>
          <a:lnRef idx="2">
            <a:schemeClr val="accent3"/>
          </a:lnRef>
          <a:fillRef idx="1">
            <a:schemeClr val="lt1"/>
          </a:fillRef>
          <a:effectRef idx="0">
            <a:schemeClr val="accent3"/>
          </a:effectRef>
          <a:fontRef idx="minor">
            <a:schemeClr val="dk1"/>
          </a:fontRef>
        </p:style>
        <p:txBody>
          <a:bodyPr>
            <a:normAutofit/>
          </a:bodyPr>
          <a:lstStyle/>
          <a:p>
            <a:pPr>
              <a:lnSpc>
                <a:spcPct val="80000"/>
              </a:lnSpc>
              <a:buFont typeface="Wingdings" panose="05000000000000000000" pitchFamily="2" charset="2"/>
              <a:buNone/>
            </a:pPr>
            <a:r>
              <a:rPr lang="tr-TR" altLang="tr-TR" sz="4000" b="1" dirty="0"/>
              <a:t>	</a:t>
            </a:r>
            <a:r>
              <a:rPr lang="tr-TR" altLang="tr-TR" sz="1800" b="1" dirty="0"/>
              <a:t>Şu anda kullanılan ilaçlar</a:t>
            </a:r>
          </a:p>
          <a:p>
            <a:pPr>
              <a:lnSpc>
                <a:spcPct val="80000"/>
              </a:lnSpc>
              <a:buFont typeface="Wingdings" panose="05000000000000000000" pitchFamily="2" charset="2"/>
              <a:buNone/>
            </a:pPr>
            <a:endParaRPr lang="tr-TR" altLang="tr-TR" sz="1800" b="1" dirty="0"/>
          </a:p>
          <a:p>
            <a:pPr>
              <a:lnSpc>
                <a:spcPct val="80000"/>
              </a:lnSpc>
              <a:buFont typeface="Wingdings" panose="05000000000000000000" pitchFamily="2" charset="2"/>
              <a:buNone/>
            </a:pPr>
            <a:endParaRPr lang="tr-TR" altLang="tr-TR" sz="1800" b="1" dirty="0"/>
          </a:p>
          <a:p>
            <a:pPr>
              <a:lnSpc>
                <a:spcPct val="80000"/>
              </a:lnSpc>
              <a:buFont typeface="Wingdings" panose="05000000000000000000" pitchFamily="2" charset="2"/>
              <a:buNone/>
            </a:pPr>
            <a:endParaRPr lang="tr-TR" altLang="tr-TR" sz="1800" b="1" dirty="0"/>
          </a:p>
          <a:p>
            <a:pPr>
              <a:lnSpc>
                <a:spcPct val="80000"/>
              </a:lnSpc>
              <a:buFont typeface="Wingdings" panose="05000000000000000000" pitchFamily="2" charset="2"/>
              <a:buNone/>
            </a:pPr>
            <a:endParaRPr lang="tr-TR" altLang="tr-TR" sz="1800" b="1" dirty="0"/>
          </a:p>
          <a:p>
            <a:pPr>
              <a:lnSpc>
                <a:spcPct val="80000"/>
              </a:lnSpc>
              <a:buFont typeface="Wingdings" panose="05000000000000000000" pitchFamily="2" charset="2"/>
              <a:buNone/>
            </a:pPr>
            <a:endParaRPr lang="tr-TR" altLang="tr-TR" sz="1800" b="1" dirty="0"/>
          </a:p>
          <a:p>
            <a:pPr>
              <a:lnSpc>
                <a:spcPct val="80000"/>
              </a:lnSpc>
              <a:buFont typeface="Wingdings" panose="05000000000000000000" pitchFamily="2" charset="2"/>
              <a:buNone/>
            </a:pPr>
            <a:endParaRPr lang="tr-TR" altLang="tr-TR" sz="1800" b="1" dirty="0"/>
          </a:p>
          <a:p>
            <a:pPr>
              <a:lnSpc>
                <a:spcPct val="80000"/>
              </a:lnSpc>
              <a:buFont typeface="Wingdings" panose="05000000000000000000" pitchFamily="2" charset="2"/>
              <a:buNone/>
            </a:pPr>
            <a:r>
              <a:rPr lang="tr-TR" altLang="tr-TR" sz="1800" b="1" dirty="0"/>
              <a:t>	</a:t>
            </a:r>
          </a:p>
          <a:p>
            <a:pPr>
              <a:lnSpc>
                <a:spcPct val="80000"/>
              </a:lnSpc>
              <a:buFont typeface="Wingdings" panose="05000000000000000000" pitchFamily="2" charset="2"/>
              <a:buNone/>
            </a:pPr>
            <a:r>
              <a:rPr lang="tr-TR" altLang="tr-TR" sz="1800" b="1" dirty="0"/>
              <a:t>	Klinik çalışmaları devam edenler</a:t>
            </a:r>
          </a:p>
          <a:p>
            <a:pPr>
              <a:lnSpc>
                <a:spcPct val="80000"/>
              </a:lnSpc>
              <a:buFont typeface="Wingdings" panose="05000000000000000000" pitchFamily="2" charset="2"/>
              <a:buNone/>
            </a:pPr>
            <a:endParaRPr lang="tr-TR" altLang="tr-TR" sz="1800" b="1" dirty="0"/>
          </a:p>
          <a:p>
            <a:pPr>
              <a:lnSpc>
                <a:spcPct val="80000"/>
              </a:lnSpc>
              <a:buFont typeface="Wingdings" panose="05000000000000000000" pitchFamily="2" charset="2"/>
              <a:buNone/>
            </a:pPr>
            <a:r>
              <a:rPr lang="tr-TR" altLang="tr-TR" sz="1800" b="1" dirty="0"/>
              <a:t>	</a:t>
            </a:r>
          </a:p>
          <a:p>
            <a:pPr>
              <a:lnSpc>
                <a:spcPct val="80000"/>
              </a:lnSpc>
              <a:buFont typeface="Wingdings" panose="05000000000000000000" pitchFamily="2" charset="2"/>
              <a:buNone/>
            </a:pPr>
            <a:r>
              <a:rPr lang="tr-TR" altLang="tr-TR" sz="1800" b="1" dirty="0"/>
              <a:t>	Klinik çalışma gerektirenler</a:t>
            </a:r>
          </a:p>
          <a:p>
            <a:pPr>
              <a:lnSpc>
                <a:spcPct val="80000"/>
              </a:lnSpc>
              <a:buFont typeface="Wingdings" panose="05000000000000000000" pitchFamily="2" charset="2"/>
              <a:buNone/>
            </a:pPr>
            <a:endParaRPr lang="tr-TR" altLang="tr-TR" sz="1800" b="1" dirty="0"/>
          </a:p>
          <a:p>
            <a:pPr>
              <a:lnSpc>
                <a:spcPct val="80000"/>
              </a:lnSpc>
              <a:buFont typeface="Wingdings" panose="05000000000000000000" pitchFamily="2" charset="2"/>
              <a:buNone/>
            </a:pPr>
            <a:r>
              <a:rPr lang="tr-TR" altLang="tr-TR" sz="1800" b="1" dirty="0"/>
              <a:t>	</a:t>
            </a:r>
          </a:p>
          <a:p>
            <a:pPr>
              <a:lnSpc>
                <a:spcPct val="80000"/>
              </a:lnSpc>
              <a:buFont typeface="Wingdings" panose="05000000000000000000" pitchFamily="2" charset="2"/>
              <a:buNone/>
            </a:pPr>
            <a:r>
              <a:rPr lang="tr-TR" altLang="tr-TR" sz="1800" b="1" dirty="0"/>
              <a:t>	Geliştirilme aşamasındakiler</a:t>
            </a:r>
          </a:p>
          <a:p>
            <a:pPr>
              <a:lnSpc>
                <a:spcPct val="80000"/>
              </a:lnSpc>
            </a:pPr>
            <a:endParaRPr lang="tr-TR" altLang="tr-TR" sz="2000" b="1" dirty="0"/>
          </a:p>
        </p:txBody>
      </p:sp>
      <p:sp>
        <p:nvSpPr>
          <p:cNvPr id="142340" name="Rectangle 4"/>
          <p:cNvSpPr>
            <a:spLocks noGrp="1" noChangeArrowheads="1"/>
          </p:cNvSpPr>
          <p:nvPr>
            <p:ph type="body" sz="half" idx="2"/>
          </p:nvPr>
        </p:nvSpPr>
        <p:spPr>
          <a:xfrm>
            <a:off x="4500563" y="1484784"/>
            <a:ext cx="3887861" cy="4536504"/>
          </a:xfrm>
        </p:spPr>
        <p:style>
          <a:lnRef idx="2">
            <a:schemeClr val="accent3"/>
          </a:lnRef>
          <a:fillRef idx="1">
            <a:schemeClr val="lt1"/>
          </a:fillRef>
          <a:effectRef idx="0">
            <a:schemeClr val="accent3"/>
          </a:effectRef>
          <a:fontRef idx="minor">
            <a:schemeClr val="dk1"/>
          </a:fontRef>
        </p:style>
        <p:txBody>
          <a:bodyPr/>
          <a:lstStyle/>
          <a:p>
            <a:pPr>
              <a:lnSpc>
                <a:spcPct val="80000"/>
              </a:lnSpc>
              <a:buFont typeface="Wingdings" panose="05000000000000000000" pitchFamily="2" charset="2"/>
              <a:buNone/>
            </a:pPr>
            <a:r>
              <a:rPr lang="tr-TR" altLang="tr-TR" sz="1800" b="1" dirty="0" err="1"/>
              <a:t>Asetil</a:t>
            </a:r>
            <a:r>
              <a:rPr lang="tr-TR" altLang="tr-TR" sz="1800" b="1" dirty="0"/>
              <a:t> </a:t>
            </a:r>
            <a:r>
              <a:rPr lang="tr-TR" altLang="tr-TR" sz="1800" b="1" dirty="0" err="1"/>
              <a:t>kolinesteraz</a:t>
            </a:r>
            <a:r>
              <a:rPr lang="tr-TR" altLang="tr-TR" sz="1800" b="1" dirty="0"/>
              <a:t> inhibitörleri</a:t>
            </a:r>
          </a:p>
          <a:p>
            <a:pPr>
              <a:lnSpc>
                <a:spcPct val="80000"/>
              </a:lnSpc>
              <a:buFont typeface="Wingdings" panose="05000000000000000000" pitchFamily="2" charset="2"/>
              <a:buNone/>
            </a:pPr>
            <a:r>
              <a:rPr lang="tr-TR" altLang="tr-TR" sz="1800" b="1" dirty="0"/>
              <a:t>	</a:t>
            </a:r>
            <a:r>
              <a:rPr lang="tr-TR" altLang="tr-TR" sz="1800" b="1" dirty="0" err="1"/>
              <a:t>Donepezil</a:t>
            </a:r>
            <a:r>
              <a:rPr lang="tr-TR" altLang="tr-TR" sz="1800" b="1" dirty="0"/>
              <a:t> (</a:t>
            </a:r>
            <a:r>
              <a:rPr lang="tr-TR" altLang="tr-TR" sz="1800" b="1" dirty="0" err="1"/>
              <a:t>Aricept</a:t>
            </a:r>
            <a:r>
              <a:rPr lang="tr-TR" altLang="tr-TR" sz="1800" b="1" dirty="0"/>
              <a:t>)</a:t>
            </a:r>
          </a:p>
          <a:p>
            <a:pPr>
              <a:lnSpc>
                <a:spcPct val="80000"/>
              </a:lnSpc>
              <a:buFont typeface="Wingdings" panose="05000000000000000000" pitchFamily="2" charset="2"/>
              <a:buNone/>
            </a:pPr>
            <a:r>
              <a:rPr lang="tr-TR" altLang="tr-TR" sz="1800" b="1" dirty="0"/>
              <a:t>	</a:t>
            </a:r>
            <a:r>
              <a:rPr lang="tr-TR" altLang="tr-TR" sz="1800" b="1" dirty="0" err="1"/>
              <a:t>Rivastigmin</a:t>
            </a:r>
            <a:r>
              <a:rPr lang="tr-TR" altLang="tr-TR" sz="1800" b="1" dirty="0"/>
              <a:t> (</a:t>
            </a:r>
            <a:r>
              <a:rPr lang="tr-TR" altLang="tr-TR" sz="1800" b="1" dirty="0" err="1"/>
              <a:t>Exelon</a:t>
            </a:r>
            <a:r>
              <a:rPr lang="tr-TR" altLang="tr-TR" sz="1800" b="1" dirty="0"/>
              <a:t>)</a:t>
            </a:r>
          </a:p>
          <a:p>
            <a:pPr>
              <a:lnSpc>
                <a:spcPct val="80000"/>
              </a:lnSpc>
              <a:buFont typeface="Wingdings" panose="05000000000000000000" pitchFamily="2" charset="2"/>
              <a:buNone/>
            </a:pPr>
            <a:r>
              <a:rPr lang="tr-TR" altLang="tr-TR" sz="1800" b="1" dirty="0"/>
              <a:t>	</a:t>
            </a:r>
            <a:r>
              <a:rPr lang="tr-TR" altLang="tr-TR" sz="1800" b="1" dirty="0" err="1"/>
              <a:t>Galantamine</a:t>
            </a:r>
            <a:r>
              <a:rPr lang="tr-TR" altLang="tr-TR" sz="1800" b="1" dirty="0"/>
              <a:t> (</a:t>
            </a:r>
            <a:r>
              <a:rPr lang="tr-TR" altLang="tr-TR" sz="1800" b="1" dirty="0" err="1"/>
              <a:t>Reminyl</a:t>
            </a:r>
            <a:r>
              <a:rPr lang="tr-TR" altLang="tr-TR" sz="1800" b="1" dirty="0"/>
              <a:t>)</a:t>
            </a:r>
          </a:p>
          <a:p>
            <a:pPr>
              <a:lnSpc>
                <a:spcPct val="80000"/>
              </a:lnSpc>
              <a:buFont typeface="Wingdings" panose="05000000000000000000" pitchFamily="2" charset="2"/>
              <a:buNone/>
            </a:pPr>
            <a:r>
              <a:rPr lang="tr-TR" altLang="tr-TR" sz="1800" b="1" dirty="0"/>
              <a:t>NMDA Antagonistleri</a:t>
            </a:r>
          </a:p>
          <a:p>
            <a:pPr>
              <a:lnSpc>
                <a:spcPct val="80000"/>
              </a:lnSpc>
              <a:buFont typeface="Wingdings" panose="05000000000000000000" pitchFamily="2" charset="2"/>
              <a:buNone/>
            </a:pPr>
            <a:r>
              <a:rPr lang="tr-TR" altLang="tr-TR" sz="1800" b="1" dirty="0"/>
              <a:t>	</a:t>
            </a:r>
            <a:r>
              <a:rPr lang="tr-TR" altLang="tr-TR" sz="1800" b="1" dirty="0" err="1"/>
              <a:t>Memantin</a:t>
            </a:r>
            <a:r>
              <a:rPr lang="tr-TR" altLang="tr-TR" sz="1800" b="1" dirty="0"/>
              <a:t> (</a:t>
            </a:r>
            <a:r>
              <a:rPr lang="tr-TR" altLang="tr-TR" sz="1800" b="1" dirty="0" err="1"/>
              <a:t>Ebixa</a:t>
            </a:r>
            <a:r>
              <a:rPr lang="tr-TR" altLang="tr-TR" sz="1800" b="1" dirty="0"/>
              <a:t>)</a:t>
            </a:r>
          </a:p>
          <a:p>
            <a:pPr>
              <a:lnSpc>
                <a:spcPct val="80000"/>
              </a:lnSpc>
              <a:buFont typeface="Wingdings" panose="05000000000000000000" pitchFamily="2" charset="2"/>
              <a:buNone/>
            </a:pPr>
            <a:endParaRPr lang="tr-TR" altLang="tr-TR" sz="1800" b="1" dirty="0"/>
          </a:p>
          <a:p>
            <a:pPr>
              <a:lnSpc>
                <a:spcPct val="80000"/>
              </a:lnSpc>
              <a:buFont typeface="Wingdings" panose="05000000000000000000" pitchFamily="2" charset="2"/>
              <a:buNone/>
            </a:pPr>
            <a:endParaRPr lang="tr-TR" altLang="tr-TR" sz="1800" b="1" dirty="0"/>
          </a:p>
          <a:p>
            <a:pPr>
              <a:lnSpc>
                <a:spcPct val="80000"/>
              </a:lnSpc>
              <a:buFont typeface="Wingdings" panose="05000000000000000000" pitchFamily="2" charset="2"/>
              <a:buNone/>
            </a:pPr>
            <a:r>
              <a:rPr lang="tr-TR" altLang="tr-TR" sz="1800" b="1" dirty="0"/>
              <a:t>Diğer </a:t>
            </a:r>
            <a:r>
              <a:rPr lang="tr-TR" altLang="tr-TR" sz="1800" b="1" dirty="0" err="1"/>
              <a:t>asetil</a:t>
            </a:r>
            <a:r>
              <a:rPr lang="tr-TR" altLang="tr-TR" sz="1800" b="1" dirty="0"/>
              <a:t> </a:t>
            </a:r>
            <a:r>
              <a:rPr lang="tr-TR" altLang="tr-TR" sz="1800" b="1" dirty="0" err="1"/>
              <a:t>kolinesteraz</a:t>
            </a:r>
            <a:r>
              <a:rPr lang="tr-TR" altLang="tr-TR" sz="1800" b="1" dirty="0"/>
              <a:t> inhibitörleri</a:t>
            </a:r>
          </a:p>
          <a:p>
            <a:pPr>
              <a:lnSpc>
                <a:spcPct val="80000"/>
              </a:lnSpc>
              <a:buFont typeface="Wingdings" panose="05000000000000000000" pitchFamily="2" charset="2"/>
              <a:buNone/>
            </a:pPr>
            <a:r>
              <a:rPr lang="tr-TR" altLang="tr-TR" sz="1800" b="1" dirty="0" err="1"/>
              <a:t>Muskarinik</a:t>
            </a:r>
            <a:r>
              <a:rPr lang="tr-TR" altLang="tr-TR" sz="1800" b="1" dirty="0"/>
              <a:t> </a:t>
            </a:r>
            <a:r>
              <a:rPr lang="tr-TR" altLang="tr-TR" sz="1800" b="1" dirty="0" err="1"/>
              <a:t>agonistler</a:t>
            </a:r>
            <a:endParaRPr lang="tr-TR" altLang="tr-TR" sz="1800" b="1" dirty="0"/>
          </a:p>
          <a:p>
            <a:pPr>
              <a:lnSpc>
                <a:spcPct val="80000"/>
              </a:lnSpc>
              <a:buFont typeface="Wingdings" panose="05000000000000000000" pitchFamily="2" charset="2"/>
              <a:buNone/>
            </a:pPr>
            <a:endParaRPr lang="tr-TR" altLang="tr-TR" sz="1800" b="1" dirty="0"/>
          </a:p>
          <a:p>
            <a:pPr>
              <a:lnSpc>
                <a:spcPct val="80000"/>
              </a:lnSpc>
              <a:buFont typeface="Wingdings" panose="05000000000000000000" pitchFamily="2" charset="2"/>
              <a:buNone/>
            </a:pPr>
            <a:r>
              <a:rPr lang="tr-TR" altLang="tr-TR" sz="1800" b="1" dirty="0"/>
              <a:t>Antioksidanlar, NSAID</a:t>
            </a:r>
          </a:p>
          <a:p>
            <a:pPr>
              <a:lnSpc>
                <a:spcPct val="80000"/>
              </a:lnSpc>
              <a:buFont typeface="Wingdings" panose="05000000000000000000" pitchFamily="2" charset="2"/>
              <a:buNone/>
            </a:pPr>
            <a:r>
              <a:rPr lang="tr-TR" altLang="tr-TR" sz="1800" b="1" dirty="0" err="1"/>
              <a:t>Statinler</a:t>
            </a:r>
            <a:r>
              <a:rPr lang="tr-TR" altLang="tr-TR" sz="1800" b="1" dirty="0"/>
              <a:t>, </a:t>
            </a:r>
            <a:r>
              <a:rPr lang="tr-TR" altLang="tr-TR" sz="1800" b="1" dirty="0" err="1"/>
              <a:t>Estrojen</a:t>
            </a:r>
            <a:endParaRPr lang="tr-TR" altLang="tr-TR" sz="1800" b="1" dirty="0"/>
          </a:p>
          <a:p>
            <a:pPr>
              <a:lnSpc>
                <a:spcPct val="80000"/>
              </a:lnSpc>
              <a:buFont typeface="Wingdings" panose="05000000000000000000" pitchFamily="2" charset="2"/>
              <a:buNone/>
            </a:pPr>
            <a:endParaRPr lang="tr-TR" altLang="tr-TR" sz="1800" b="1" dirty="0"/>
          </a:p>
          <a:p>
            <a:pPr>
              <a:lnSpc>
                <a:spcPct val="80000"/>
              </a:lnSpc>
              <a:buFont typeface="Wingdings" panose="05000000000000000000" pitchFamily="2" charset="2"/>
              <a:buNone/>
            </a:pPr>
            <a:r>
              <a:rPr lang="tr-TR" altLang="tr-TR" sz="1800" b="1" dirty="0"/>
              <a:t>APP </a:t>
            </a:r>
            <a:r>
              <a:rPr lang="tr-TR" altLang="tr-TR" sz="1800" b="1" dirty="0" err="1"/>
              <a:t>modifiye</a:t>
            </a:r>
            <a:r>
              <a:rPr lang="tr-TR" altLang="tr-TR" sz="1800" b="1" dirty="0"/>
              <a:t> edici ilaçlar, aşılar</a:t>
            </a:r>
          </a:p>
          <a:p>
            <a:pPr>
              <a:lnSpc>
                <a:spcPct val="80000"/>
              </a:lnSpc>
              <a:buFont typeface="Wingdings" panose="05000000000000000000" pitchFamily="2" charset="2"/>
              <a:buNone/>
            </a:pPr>
            <a:r>
              <a:rPr lang="tr-TR" altLang="tr-TR" sz="1800" b="1" dirty="0" err="1"/>
              <a:t>Tau</a:t>
            </a:r>
            <a:r>
              <a:rPr lang="tr-TR" altLang="tr-TR" sz="1800" b="1" dirty="0"/>
              <a:t> </a:t>
            </a:r>
            <a:r>
              <a:rPr lang="tr-TR" altLang="tr-TR" sz="1800" b="1" dirty="0" err="1"/>
              <a:t>kinaz</a:t>
            </a:r>
            <a:r>
              <a:rPr lang="tr-TR" altLang="tr-TR" sz="1800" b="1" dirty="0"/>
              <a:t> inhibitörleri</a:t>
            </a:r>
          </a:p>
          <a:p>
            <a:pPr>
              <a:lnSpc>
                <a:spcPct val="80000"/>
              </a:lnSpc>
              <a:buFont typeface="Wingdings" panose="05000000000000000000" pitchFamily="2" charset="2"/>
              <a:buNone/>
            </a:pPr>
            <a:endParaRPr lang="tr-TR" altLang="tr-TR" sz="1800" b="1" dirty="0"/>
          </a:p>
        </p:txBody>
      </p:sp>
      <p:sp>
        <p:nvSpPr>
          <p:cNvPr id="5" name="4 Slayt Numarası Yer Tutucusu"/>
          <p:cNvSpPr>
            <a:spLocks noGrp="1"/>
          </p:cNvSpPr>
          <p:nvPr>
            <p:ph type="sldNum" sz="quarter" idx="12"/>
          </p:nvPr>
        </p:nvSpPr>
        <p:spPr/>
        <p:txBody>
          <a:bodyPr/>
          <a:lstStyle/>
          <a:p>
            <a:fld id="{F3F2E530-22BC-4943-B339-C53E1F0B053A}" type="slidenum">
              <a:rPr lang="tr-TR" smtClean="0"/>
              <a:pPr/>
              <a:t>26</a:t>
            </a:fld>
            <a:endParaRPr lang="tr-TR"/>
          </a:p>
        </p:txBody>
      </p:sp>
    </p:spTree>
    <p:extLst>
      <p:ext uri="{BB962C8B-B14F-4D97-AF65-F5344CB8AC3E}">
        <p14:creationId xmlns:p14="http://schemas.microsoft.com/office/powerpoint/2010/main" val="36411296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74638"/>
            <a:ext cx="8229600" cy="850106"/>
          </a:xfrm>
        </p:spPr>
        <p:txBody>
          <a:bodyPr>
            <a:normAutofit/>
          </a:bodyPr>
          <a:lstStyle/>
          <a:p>
            <a:r>
              <a:rPr lang="tr-TR" sz="3200" dirty="0" smtClean="0">
                <a:solidFill>
                  <a:srgbClr val="FF0000"/>
                </a:solidFill>
              </a:rPr>
              <a:t>Alzheimer ilaçlarının istenmeyen etkileri</a:t>
            </a:r>
            <a:endParaRPr lang="tr-TR" sz="3200" dirty="0">
              <a:solidFill>
                <a:srgbClr val="FF0000"/>
              </a:solidFill>
            </a:endParaRPr>
          </a:p>
        </p:txBody>
      </p:sp>
      <p:sp>
        <p:nvSpPr>
          <p:cNvPr id="3" name="Metin Yer Tutucusu 2"/>
          <p:cNvSpPr>
            <a:spLocks noGrp="1"/>
          </p:cNvSpPr>
          <p:nvPr>
            <p:ph type="body" idx="1"/>
          </p:nvPr>
        </p:nvSpPr>
        <p:spPr>
          <a:xfrm>
            <a:off x="457200" y="1412776"/>
            <a:ext cx="4040188" cy="648071"/>
          </a:xfrm>
        </p:spPr>
        <p:txBody>
          <a:bodyPr>
            <a:normAutofit/>
          </a:bodyPr>
          <a:lstStyle/>
          <a:p>
            <a:r>
              <a:rPr lang="tr-TR" dirty="0" err="1" smtClean="0"/>
              <a:t>AsetilCE</a:t>
            </a:r>
            <a:r>
              <a:rPr lang="tr-TR" dirty="0" smtClean="0"/>
              <a:t>-İ</a:t>
            </a:r>
            <a:endParaRPr lang="tr-TR" dirty="0"/>
          </a:p>
        </p:txBody>
      </p:sp>
      <p:sp>
        <p:nvSpPr>
          <p:cNvPr id="4" name="İçerik Yer Tutucusu 3"/>
          <p:cNvSpPr>
            <a:spLocks noGrp="1"/>
          </p:cNvSpPr>
          <p:nvPr>
            <p:ph sz="half" idx="2"/>
          </p:nvPr>
        </p:nvSpPr>
        <p:spPr>
          <a:xfrm>
            <a:off x="457200" y="2174874"/>
            <a:ext cx="4040188" cy="4278461"/>
          </a:xfrm>
        </p:spPr>
        <p:style>
          <a:lnRef idx="2">
            <a:schemeClr val="accent3"/>
          </a:lnRef>
          <a:fillRef idx="1">
            <a:schemeClr val="lt1"/>
          </a:fillRef>
          <a:effectRef idx="0">
            <a:schemeClr val="accent3"/>
          </a:effectRef>
          <a:fontRef idx="minor">
            <a:schemeClr val="dk1"/>
          </a:fontRef>
        </p:style>
        <p:txBody>
          <a:bodyPr>
            <a:normAutofit fontScale="92500"/>
          </a:bodyPr>
          <a:lstStyle/>
          <a:p>
            <a:r>
              <a:rPr lang="tr-TR" dirty="0"/>
              <a:t>B</a:t>
            </a:r>
            <a:r>
              <a:rPr lang="tr-TR" dirty="0" smtClean="0"/>
              <a:t>ulantı</a:t>
            </a:r>
            <a:r>
              <a:rPr lang="tr-TR" dirty="0"/>
              <a:t>, kusma </a:t>
            </a:r>
            <a:r>
              <a:rPr lang="tr-TR" dirty="0" err="1"/>
              <a:t>diyare</a:t>
            </a:r>
            <a:r>
              <a:rPr lang="tr-TR" dirty="0"/>
              <a:t> </a:t>
            </a:r>
            <a:r>
              <a:rPr lang="tr-TR" dirty="0" smtClean="0"/>
              <a:t>, iştahsızlık</a:t>
            </a:r>
          </a:p>
          <a:p>
            <a:r>
              <a:rPr lang="tr-TR" dirty="0" smtClean="0"/>
              <a:t>Aşırı </a:t>
            </a:r>
            <a:r>
              <a:rPr lang="tr-TR" dirty="0"/>
              <a:t>rüya görme, gece idrar kaçırma, uyku bozukluğu ve kas krampları</a:t>
            </a:r>
            <a:r>
              <a:rPr lang="tr-TR" dirty="0" smtClean="0"/>
              <a:t>.</a:t>
            </a:r>
          </a:p>
          <a:p>
            <a:pPr marL="0" indent="0"/>
            <a:r>
              <a:rPr lang="tr-TR" dirty="0" smtClean="0">
                <a:solidFill>
                  <a:srgbClr val="FF0000"/>
                </a:solidFill>
              </a:rPr>
              <a:t> </a:t>
            </a:r>
            <a:r>
              <a:rPr lang="tr-TR" dirty="0" err="1" smtClean="0">
                <a:solidFill>
                  <a:srgbClr val="FF0000"/>
                </a:solidFill>
              </a:rPr>
              <a:t>Bradiaritmi</a:t>
            </a:r>
            <a:r>
              <a:rPr lang="tr-TR" dirty="0" smtClean="0">
                <a:solidFill>
                  <a:srgbClr val="FF0000"/>
                </a:solidFill>
              </a:rPr>
              <a:t> tarzındaki </a:t>
            </a:r>
            <a:r>
              <a:rPr lang="tr-TR" dirty="0">
                <a:solidFill>
                  <a:srgbClr val="FF0000"/>
                </a:solidFill>
              </a:rPr>
              <a:t>kalp ritim bozuklukları</a:t>
            </a:r>
            <a:r>
              <a:rPr lang="tr-TR" dirty="0" smtClean="0">
                <a:solidFill>
                  <a:srgbClr val="FF0000"/>
                </a:solidFill>
              </a:rPr>
              <a:t>,</a:t>
            </a:r>
          </a:p>
          <a:p>
            <a:pPr marL="0" indent="0"/>
            <a:r>
              <a:rPr lang="tr-TR" dirty="0" smtClean="0">
                <a:solidFill>
                  <a:srgbClr val="FF0000"/>
                </a:solidFill>
              </a:rPr>
              <a:t> </a:t>
            </a:r>
            <a:r>
              <a:rPr lang="tr-TR" dirty="0">
                <a:solidFill>
                  <a:srgbClr val="FF0000"/>
                </a:solidFill>
              </a:rPr>
              <a:t>Y</a:t>
            </a:r>
            <a:r>
              <a:rPr lang="tr-TR" dirty="0" smtClean="0">
                <a:solidFill>
                  <a:srgbClr val="FF0000"/>
                </a:solidFill>
              </a:rPr>
              <a:t>eni </a:t>
            </a:r>
            <a:r>
              <a:rPr lang="tr-TR" dirty="0">
                <a:solidFill>
                  <a:srgbClr val="FF0000"/>
                </a:solidFill>
              </a:rPr>
              <a:t>geçirilmiş mide kanaması</a:t>
            </a:r>
            <a:r>
              <a:rPr lang="tr-TR" dirty="0" smtClean="0">
                <a:solidFill>
                  <a:srgbClr val="FF0000"/>
                </a:solidFill>
              </a:rPr>
              <a:t>,</a:t>
            </a:r>
          </a:p>
          <a:p>
            <a:pPr marL="0" indent="0"/>
            <a:r>
              <a:rPr lang="tr-TR" dirty="0" smtClean="0">
                <a:solidFill>
                  <a:srgbClr val="FF0000"/>
                </a:solidFill>
              </a:rPr>
              <a:t> Aktif </a:t>
            </a:r>
            <a:r>
              <a:rPr lang="tr-TR" dirty="0">
                <a:solidFill>
                  <a:srgbClr val="FF0000"/>
                </a:solidFill>
              </a:rPr>
              <a:t>ülser varlığı</a:t>
            </a:r>
            <a:r>
              <a:rPr lang="tr-TR" dirty="0" smtClean="0">
                <a:solidFill>
                  <a:srgbClr val="FF0000"/>
                </a:solidFill>
              </a:rPr>
              <a:t>,</a:t>
            </a:r>
          </a:p>
          <a:p>
            <a:pPr marL="0" indent="0"/>
            <a:r>
              <a:rPr lang="tr-TR" dirty="0" smtClean="0">
                <a:solidFill>
                  <a:srgbClr val="FF0000"/>
                </a:solidFill>
              </a:rPr>
              <a:t> </a:t>
            </a:r>
            <a:r>
              <a:rPr lang="tr-TR" dirty="0">
                <a:solidFill>
                  <a:srgbClr val="FF0000"/>
                </a:solidFill>
              </a:rPr>
              <a:t>A</a:t>
            </a:r>
            <a:r>
              <a:rPr lang="tr-TR" dirty="0" smtClean="0">
                <a:solidFill>
                  <a:srgbClr val="FF0000"/>
                </a:solidFill>
              </a:rPr>
              <a:t>ktif </a:t>
            </a:r>
            <a:r>
              <a:rPr lang="tr-TR" dirty="0">
                <a:solidFill>
                  <a:srgbClr val="FF0000"/>
                </a:solidFill>
              </a:rPr>
              <a:t>astım </a:t>
            </a:r>
            <a:r>
              <a:rPr lang="tr-TR" dirty="0" smtClean="0">
                <a:solidFill>
                  <a:srgbClr val="FF0000"/>
                </a:solidFill>
              </a:rPr>
              <a:t>varlığında, </a:t>
            </a:r>
          </a:p>
          <a:p>
            <a:pPr marL="0" indent="0">
              <a:buNone/>
            </a:pPr>
            <a:r>
              <a:rPr lang="tr-TR" dirty="0" smtClean="0">
                <a:solidFill>
                  <a:srgbClr val="FF0000"/>
                </a:solidFill>
              </a:rPr>
              <a:t> (</a:t>
            </a:r>
            <a:r>
              <a:rPr lang="tr-TR" dirty="0" err="1" smtClean="0">
                <a:solidFill>
                  <a:srgbClr val="FF0000"/>
                </a:solidFill>
              </a:rPr>
              <a:t>Kontrendike</a:t>
            </a:r>
            <a:r>
              <a:rPr lang="tr-TR" dirty="0" smtClean="0">
                <a:solidFill>
                  <a:srgbClr val="FF0000"/>
                </a:solidFill>
              </a:rPr>
              <a:t>)</a:t>
            </a:r>
            <a:endParaRPr lang="tr-TR" dirty="0">
              <a:solidFill>
                <a:srgbClr val="FF0000"/>
              </a:solidFill>
            </a:endParaRPr>
          </a:p>
          <a:p>
            <a:endParaRPr lang="tr-TR" dirty="0">
              <a:solidFill>
                <a:srgbClr val="FF0000"/>
              </a:solidFill>
            </a:endParaRPr>
          </a:p>
        </p:txBody>
      </p:sp>
      <p:sp>
        <p:nvSpPr>
          <p:cNvPr id="5" name="Metin Yer Tutucusu 4"/>
          <p:cNvSpPr>
            <a:spLocks noGrp="1"/>
          </p:cNvSpPr>
          <p:nvPr>
            <p:ph type="body" sz="quarter" idx="3"/>
          </p:nvPr>
        </p:nvSpPr>
        <p:spPr>
          <a:xfrm>
            <a:off x="4572000" y="1196752"/>
            <a:ext cx="4185791" cy="936103"/>
          </a:xfrm>
        </p:spPr>
        <p:txBody>
          <a:bodyPr>
            <a:normAutofit/>
          </a:bodyPr>
          <a:lstStyle/>
          <a:p>
            <a:r>
              <a:rPr lang="tr-TR" dirty="0" err="1" smtClean="0"/>
              <a:t>Memantin</a:t>
            </a:r>
            <a:endParaRPr lang="tr-TR" dirty="0"/>
          </a:p>
        </p:txBody>
      </p:sp>
      <p:sp>
        <p:nvSpPr>
          <p:cNvPr id="6" name="İçerik Yer Tutucusu 5"/>
          <p:cNvSpPr>
            <a:spLocks noGrp="1"/>
          </p:cNvSpPr>
          <p:nvPr>
            <p:ph sz="quarter" idx="4"/>
          </p:nvPr>
        </p:nvSpPr>
        <p:spPr>
          <a:xfrm>
            <a:off x="4645025" y="2174874"/>
            <a:ext cx="4041775" cy="4278461"/>
          </a:xfrm>
        </p:spPr>
        <p:style>
          <a:lnRef idx="2">
            <a:schemeClr val="accent3"/>
          </a:lnRef>
          <a:fillRef idx="1">
            <a:schemeClr val="lt1"/>
          </a:fillRef>
          <a:effectRef idx="0">
            <a:schemeClr val="accent3"/>
          </a:effectRef>
          <a:fontRef idx="minor">
            <a:schemeClr val="dk1"/>
          </a:fontRef>
        </p:style>
        <p:txBody>
          <a:bodyPr/>
          <a:lstStyle/>
          <a:p>
            <a:r>
              <a:rPr lang="tr-TR" dirty="0" smtClean="0"/>
              <a:t>Hipotansiyon</a:t>
            </a:r>
          </a:p>
          <a:p>
            <a:r>
              <a:rPr lang="tr-TR" dirty="0" smtClean="0"/>
              <a:t>Sersemlik</a:t>
            </a:r>
          </a:p>
          <a:p>
            <a:r>
              <a:rPr lang="tr-TR" dirty="0" smtClean="0"/>
              <a:t>Bulantı</a:t>
            </a:r>
          </a:p>
          <a:p>
            <a:r>
              <a:rPr lang="tr-TR" dirty="0" err="1" smtClean="0"/>
              <a:t>Konfüzyon</a:t>
            </a:r>
            <a:endParaRPr lang="tr-TR" dirty="0" smtClean="0"/>
          </a:p>
          <a:p>
            <a:r>
              <a:rPr lang="tr-TR" dirty="0" err="1" smtClean="0"/>
              <a:t>Başağrısı</a:t>
            </a:r>
            <a:endParaRPr lang="tr-TR" dirty="0" smtClean="0"/>
          </a:p>
          <a:p>
            <a:r>
              <a:rPr lang="tr-TR" dirty="0" smtClean="0"/>
              <a:t>Gece kabusları</a:t>
            </a:r>
          </a:p>
          <a:p>
            <a:r>
              <a:rPr lang="tr-TR" dirty="0" err="1" smtClean="0"/>
              <a:t>İnkontinans</a:t>
            </a:r>
            <a:endParaRPr lang="tr-TR" dirty="0" smtClean="0"/>
          </a:p>
          <a:p>
            <a:pPr marL="0" indent="0">
              <a:buNone/>
            </a:pPr>
            <a:r>
              <a:rPr lang="tr-TR" dirty="0" smtClean="0">
                <a:solidFill>
                  <a:srgbClr val="FF0000"/>
                </a:solidFill>
              </a:rPr>
              <a:t>Böbrek yetmezliğinde doz ayarı yapılması gereklidir.</a:t>
            </a:r>
            <a:endParaRPr lang="tr-TR" dirty="0">
              <a:solidFill>
                <a:srgbClr val="FF0000"/>
              </a:solidFill>
            </a:endParaRPr>
          </a:p>
        </p:txBody>
      </p:sp>
      <p:sp>
        <p:nvSpPr>
          <p:cNvPr id="7" name="6 Slayt Numarası Yer Tutucusu"/>
          <p:cNvSpPr>
            <a:spLocks noGrp="1"/>
          </p:cNvSpPr>
          <p:nvPr>
            <p:ph type="sldNum" sz="quarter" idx="12"/>
          </p:nvPr>
        </p:nvSpPr>
        <p:spPr/>
        <p:txBody>
          <a:bodyPr/>
          <a:lstStyle/>
          <a:p>
            <a:fld id="{F3F2E530-22BC-4943-B339-C53E1F0B053A}" type="slidenum">
              <a:rPr lang="tr-TR" smtClean="0"/>
              <a:pPr/>
              <a:t>27</a:t>
            </a:fld>
            <a:endParaRPr lang="tr-TR"/>
          </a:p>
        </p:txBody>
      </p:sp>
    </p:spTree>
    <p:extLst>
      <p:ext uri="{BB962C8B-B14F-4D97-AF65-F5344CB8AC3E}">
        <p14:creationId xmlns:p14="http://schemas.microsoft.com/office/powerpoint/2010/main" val="56876457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Yuvarlatılmış Dikdörtgen"/>
          <p:cNvSpPr/>
          <p:nvPr/>
        </p:nvSpPr>
        <p:spPr>
          <a:xfrm>
            <a:off x="395536" y="116632"/>
            <a:ext cx="8136904" cy="1623151"/>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tr-TR" sz="2400" b="1" dirty="0" err="1" smtClean="0">
                <a:solidFill>
                  <a:schemeClr val="tx1"/>
                </a:solidFill>
              </a:rPr>
              <a:t>Demans</a:t>
            </a:r>
            <a:r>
              <a:rPr lang="tr-TR" sz="2400" b="1" dirty="0" smtClean="0">
                <a:solidFill>
                  <a:schemeClr val="tx1"/>
                </a:solidFill>
              </a:rPr>
              <a:t> klinik değerlendirmesi</a:t>
            </a:r>
          </a:p>
          <a:p>
            <a:pPr algn="ctr"/>
            <a:r>
              <a:rPr lang="tr-TR" b="1" dirty="0" smtClean="0">
                <a:solidFill>
                  <a:schemeClr val="tx1"/>
                </a:solidFill>
              </a:rPr>
              <a:t>1.) </a:t>
            </a:r>
            <a:r>
              <a:rPr lang="tr-TR" dirty="0" smtClean="0">
                <a:solidFill>
                  <a:schemeClr val="tx1"/>
                </a:solidFill>
              </a:rPr>
              <a:t>Unutkanlık  ne zaman ve nasıl başladı. </a:t>
            </a:r>
          </a:p>
          <a:p>
            <a:pPr algn="ctr"/>
            <a:r>
              <a:rPr lang="tr-TR" dirty="0" smtClean="0">
                <a:solidFill>
                  <a:schemeClr val="tx1"/>
                </a:solidFill>
              </a:rPr>
              <a:t>Geçmiş ve şimdiki fonksiyonel durumu değerlendir</a:t>
            </a:r>
          </a:p>
          <a:p>
            <a:pPr algn="ctr"/>
            <a:r>
              <a:rPr lang="tr-TR" dirty="0" smtClean="0">
                <a:solidFill>
                  <a:schemeClr val="tx1"/>
                </a:solidFill>
              </a:rPr>
              <a:t>Davranışsal sorunları sorgula(Depresyon, halüsinasyon, sanrı,  uyku bozukluğu, tremor, </a:t>
            </a:r>
            <a:r>
              <a:rPr lang="tr-TR" dirty="0" err="1" smtClean="0">
                <a:solidFill>
                  <a:schemeClr val="tx1"/>
                </a:solidFill>
              </a:rPr>
              <a:t>rijidite</a:t>
            </a:r>
            <a:r>
              <a:rPr lang="tr-TR" dirty="0" smtClean="0">
                <a:solidFill>
                  <a:schemeClr val="tx1"/>
                </a:solidFill>
              </a:rPr>
              <a:t>, düşme, </a:t>
            </a:r>
            <a:r>
              <a:rPr lang="tr-TR" dirty="0" err="1" smtClean="0">
                <a:solidFill>
                  <a:schemeClr val="tx1"/>
                </a:solidFill>
              </a:rPr>
              <a:t>inkontinans</a:t>
            </a:r>
            <a:endParaRPr lang="tr-TR" dirty="0">
              <a:solidFill>
                <a:schemeClr val="tx1"/>
              </a:solidFill>
            </a:endParaRPr>
          </a:p>
        </p:txBody>
      </p:sp>
      <p:sp>
        <p:nvSpPr>
          <p:cNvPr id="5" name="4 Yuvarlatılmış Dikdörtgen"/>
          <p:cNvSpPr/>
          <p:nvPr/>
        </p:nvSpPr>
        <p:spPr>
          <a:xfrm>
            <a:off x="387928" y="1844824"/>
            <a:ext cx="8229600" cy="1913028"/>
          </a:xfrm>
          <a:prstGeom prst="roundRect">
            <a:avLst/>
          </a:prstGeom>
          <a:solidFill>
            <a:schemeClr val="accent1">
              <a:lumMod val="20000"/>
              <a:lumOff val="80000"/>
            </a:schemeClr>
          </a:solidFill>
        </p:spPr>
        <p:style>
          <a:lnRef idx="2">
            <a:schemeClr val="accent3"/>
          </a:lnRef>
          <a:fillRef idx="1">
            <a:schemeClr val="lt1"/>
          </a:fillRef>
          <a:effectRef idx="0">
            <a:schemeClr val="accent3"/>
          </a:effectRef>
          <a:fontRef idx="minor">
            <a:schemeClr val="dk1"/>
          </a:fontRef>
        </p:style>
        <p:txBody>
          <a:bodyPr rtlCol="0" anchor="ctr"/>
          <a:lstStyle/>
          <a:p>
            <a:pPr algn="ctr"/>
            <a:r>
              <a:rPr lang="tr-TR" b="1" dirty="0" smtClean="0">
                <a:solidFill>
                  <a:schemeClr val="tx1"/>
                </a:solidFill>
              </a:rPr>
              <a:t>2.) </a:t>
            </a:r>
            <a:r>
              <a:rPr lang="tr-TR" dirty="0" smtClean="0">
                <a:solidFill>
                  <a:schemeClr val="tx1"/>
                </a:solidFill>
              </a:rPr>
              <a:t>Geçmiş fiziksel ve psikiyatrik öyküyü al</a:t>
            </a:r>
          </a:p>
          <a:p>
            <a:pPr algn="ctr"/>
            <a:r>
              <a:rPr lang="tr-TR" dirty="0" err="1" smtClean="0">
                <a:solidFill>
                  <a:schemeClr val="tx1"/>
                </a:solidFill>
              </a:rPr>
              <a:t>Vasküler</a:t>
            </a:r>
            <a:r>
              <a:rPr lang="tr-TR" dirty="0" smtClean="0">
                <a:solidFill>
                  <a:schemeClr val="tx1"/>
                </a:solidFill>
              </a:rPr>
              <a:t> risk faktörleri</a:t>
            </a:r>
          </a:p>
          <a:p>
            <a:pPr algn="ctr"/>
            <a:r>
              <a:rPr lang="tr-TR" dirty="0" smtClean="0">
                <a:solidFill>
                  <a:schemeClr val="tx1"/>
                </a:solidFill>
              </a:rPr>
              <a:t>İnme, Koroner arter bypass operasyonu, Nöbet</a:t>
            </a:r>
          </a:p>
          <a:p>
            <a:pPr algn="ctr"/>
            <a:r>
              <a:rPr lang="tr-TR" dirty="0" smtClean="0">
                <a:solidFill>
                  <a:schemeClr val="tx1"/>
                </a:solidFill>
              </a:rPr>
              <a:t>Kafa travması veya bilinç kaybı </a:t>
            </a:r>
          </a:p>
          <a:p>
            <a:pPr algn="ctr"/>
            <a:r>
              <a:rPr lang="tr-TR" dirty="0" err="1" smtClean="0">
                <a:solidFill>
                  <a:schemeClr val="tx1"/>
                </a:solidFill>
              </a:rPr>
              <a:t>Parkinsonizm</a:t>
            </a:r>
            <a:r>
              <a:rPr lang="tr-TR" dirty="0" smtClean="0">
                <a:solidFill>
                  <a:schemeClr val="tx1"/>
                </a:solidFill>
              </a:rPr>
              <a:t>, depresyon, </a:t>
            </a:r>
            <a:r>
              <a:rPr lang="tr-TR" dirty="0" err="1" smtClean="0">
                <a:solidFill>
                  <a:schemeClr val="tx1"/>
                </a:solidFill>
              </a:rPr>
              <a:t>anksiyete</a:t>
            </a:r>
            <a:r>
              <a:rPr lang="tr-TR" dirty="0" smtClean="0">
                <a:solidFill>
                  <a:schemeClr val="tx1"/>
                </a:solidFill>
              </a:rPr>
              <a:t>, diğer psikiyatrik sorunlar</a:t>
            </a:r>
          </a:p>
          <a:p>
            <a:pPr algn="ctr"/>
            <a:r>
              <a:rPr lang="tr-TR" dirty="0" smtClean="0">
                <a:solidFill>
                  <a:schemeClr val="tx1"/>
                </a:solidFill>
              </a:rPr>
              <a:t>Alkol, madde kullanımı </a:t>
            </a:r>
            <a:endParaRPr lang="tr-TR" dirty="0">
              <a:solidFill>
                <a:schemeClr val="tx1"/>
              </a:solidFill>
            </a:endParaRPr>
          </a:p>
        </p:txBody>
      </p:sp>
      <p:sp>
        <p:nvSpPr>
          <p:cNvPr id="6" name="5 Yuvarlatılmış Dikdörtgen"/>
          <p:cNvSpPr/>
          <p:nvPr/>
        </p:nvSpPr>
        <p:spPr>
          <a:xfrm>
            <a:off x="387927" y="3861048"/>
            <a:ext cx="8215746" cy="713864"/>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tr-TR" b="1" dirty="0" smtClean="0">
                <a:solidFill>
                  <a:schemeClr val="tx1"/>
                </a:solidFill>
              </a:rPr>
              <a:t>3.)</a:t>
            </a:r>
            <a:r>
              <a:rPr lang="tr-TR" dirty="0" smtClean="0">
                <a:solidFill>
                  <a:schemeClr val="tx1"/>
                </a:solidFill>
              </a:rPr>
              <a:t> İlaçları gözden geçir(Reçeteli, reçetesiz)</a:t>
            </a:r>
          </a:p>
          <a:p>
            <a:pPr algn="ctr"/>
            <a:r>
              <a:rPr lang="tr-TR" dirty="0" smtClean="0">
                <a:solidFill>
                  <a:schemeClr val="tx1"/>
                </a:solidFill>
              </a:rPr>
              <a:t>İlaçlar ve </a:t>
            </a:r>
            <a:r>
              <a:rPr lang="tr-TR" dirty="0" err="1" smtClean="0">
                <a:solidFill>
                  <a:schemeClr val="tx1"/>
                </a:solidFill>
              </a:rPr>
              <a:t>kognitif</a:t>
            </a:r>
            <a:r>
              <a:rPr lang="tr-TR" dirty="0" smtClean="0">
                <a:solidFill>
                  <a:schemeClr val="tx1"/>
                </a:solidFill>
              </a:rPr>
              <a:t> belirtilerin başlangıcı ilişkili mi?</a:t>
            </a:r>
            <a:endParaRPr lang="tr-TR" dirty="0">
              <a:solidFill>
                <a:schemeClr val="tx1"/>
              </a:solidFill>
            </a:endParaRPr>
          </a:p>
        </p:txBody>
      </p:sp>
      <p:sp>
        <p:nvSpPr>
          <p:cNvPr id="7" name="6 Yuvarlatılmış Dikdörtgen"/>
          <p:cNvSpPr/>
          <p:nvPr/>
        </p:nvSpPr>
        <p:spPr>
          <a:xfrm>
            <a:off x="395536" y="4731360"/>
            <a:ext cx="8208912" cy="1145912"/>
          </a:xfrm>
          <a:prstGeom prst="roundRect">
            <a:avLst/>
          </a:prstGeom>
          <a:solidFill>
            <a:schemeClr val="accent1">
              <a:lumMod val="20000"/>
              <a:lumOff val="80000"/>
            </a:schemeClr>
          </a:solidFill>
        </p:spPr>
        <p:style>
          <a:lnRef idx="2">
            <a:schemeClr val="accent3"/>
          </a:lnRef>
          <a:fillRef idx="1">
            <a:schemeClr val="lt1"/>
          </a:fillRef>
          <a:effectRef idx="0">
            <a:schemeClr val="accent3"/>
          </a:effectRef>
          <a:fontRef idx="minor">
            <a:schemeClr val="dk1"/>
          </a:fontRef>
        </p:style>
        <p:txBody>
          <a:bodyPr rtlCol="0" anchor="ctr"/>
          <a:lstStyle/>
          <a:p>
            <a:pPr algn="ctr"/>
            <a:r>
              <a:rPr lang="tr-TR" b="1" dirty="0" smtClean="0">
                <a:solidFill>
                  <a:schemeClr val="tx1"/>
                </a:solidFill>
              </a:rPr>
              <a:t>4.)</a:t>
            </a:r>
            <a:r>
              <a:rPr lang="tr-TR" dirty="0" smtClean="0">
                <a:solidFill>
                  <a:schemeClr val="tx1"/>
                </a:solidFill>
              </a:rPr>
              <a:t> Sosyal yaşam  sorgulanmalı</a:t>
            </a:r>
          </a:p>
          <a:p>
            <a:pPr algn="ctr"/>
            <a:r>
              <a:rPr lang="tr-TR" dirty="0" smtClean="0">
                <a:solidFill>
                  <a:schemeClr val="tx1"/>
                </a:solidFill>
              </a:rPr>
              <a:t>Aile ve diğer sosyal destekleri belirle</a:t>
            </a:r>
          </a:p>
          <a:p>
            <a:pPr algn="ctr"/>
            <a:r>
              <a:rPr lang="tr-TR" dirty="0" smtClean="0">
                <a:solidFill>
                  <a:schemeClr val="tx1"/>
                </a:solidFill>
              </a:rPr>
              <a:t>Eğitim düzeyi, mesleki görev ve sorumluluklar</a:t>
            </a:r>
          </a:p>
          <a:p>
            <a:pPr algn="ctr"/>
            <a:r>
              <a:rPr lang="tr-TR" dirty="0" smtClean="0">
                <a:solidFill>
                  <a:schemeClr val="tx1"/>
                </a:solidFill>
              </a:rPr>
              <a:t>Hobiler, diğer günlük aktivite ve sorumluluklar</a:t>
            </a:r>
            <a:endParaRPr lang="tr-TR" dirty="0">
              <a:solidFill>
                <a:schemeClr val="tx1"/>
              </a:solidFill>
            </a:endParaRPr>
          </a:p>
        </p:txBody>
      </p:sp>
      <p:sp>
        <p:nvSpPr>
          <p:cNvPr id="8" name="7 Yuvarlatılmış Dikdörtgen"/>
          <p:cNvSpPr/>
          <p:nvPr/>
        </p:nvSpPr>
        <p:spPr>
          <a:xfrm>
            <a:off x="467544" y="6027504"/>
            <a:ext cx="8064896" cy="713864"/>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tr-TR" b="1" dirty="0" smtClean="0">
                <a:solidFill>
                  <a:schemeClr val="tx1"/>
                </a:solidFill>
              </a:rPr>
              <a:t>5.)</a:t>
            </a:r>
            <a:r>
              <a:rPr lang="tr-TR" dirty="0" smtClean="0">
                <a:solidFill>
                  <a:schemeClr val="tx1"/>
                </a:solidFill>
              </a:rPr>
              <a:t> Aile Öyküsü ( AH, diğer </a:t>
            </a:r>
            <a:r>
              <a:rPr lang="tr-TR" dirty="0" err="1" smtClean="0">
                <a:solidFill>
                  <a:schemeClr val="tx1"/>
                </a:solidFill>
              </a:rPr>
              <a:t>demanslar</a:t>
            </a:r>
            <a:r>
              <a:rPr lang="tr-TR" dirty="0" smtClean="0">
                <a:solidFill>
                  <a:schemeClr val="tx1"/>
                </a:solidFill>
              </a:rPr>
              <a:t>, inme, depresyon)</a:t>
            </a:r>
            <a:endParaRPr lang="tr-TR" dirty="0">
              <a:solidFill>
                <a:schemeClr val="tx1"/>
              </a:solidFill>
            </a:endParaRPr>
          </a:p>
        </p:txBody>
      </p:sp>
      <p:sp>
        <p:nvSpPr>
          <p:cNvPr id="9" name="8 Slayt Numarası Yer Tutucusu"/>
          <p:cNvSpPr>
            <a:spLocks noGrp="1"/>
          </p:cNvSpPr>
          <p:nvPr>
            <p:ph type="sldNum" sz="quarter" idx="12"/>
          </p:nvPr>
        </p:nvSpPr>
        <p:spPr/>
        <p:txBody>
          <a:bodyPr/>
          <a:lstStyle/>
          <a:p>
            <a:fld id="{F3F2E530-22BC-4943-B339-C53E1F0B053A}" type="slidenum">
              <a:rPr lang="tr-TR" smtClean="0"/>
              <a:pPr/>
              <a:t>28</a:t>
            </a:fld>
            <a:endParaRPr lang="tr-T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Yuvarlatılmış Dikdörtgen"/>
          <p:cNvSpPr/>
          <p:nvPr/>
        </p:nvSpPr>
        <p:spPr>
          <a:xfrm>
            <a:off x="539552" y="260648"/>
            <a:ext cx="8136904" cy="3528392"/>
          </a:xfrm>
          <a:prstGeom prst="roundRect">
            <a:avLst/>
          </a:prstGeom>
          <a:solidFill>
            <a:schemeClr val="accent1">
              <a:lumMod val="20000"/>
              <a:lumOff val="80000"/>
            </a:schemeClr>
          </a:solidFill>
        </p:spPr>
        <p:style>
          <a:lnRef idx="2">
            <a:schemeClr val="accent3"/>
          </a:lnRef>
          <a:fillRef idx="1">
            <a:schemeClr val="lt1"/>
          </a:fillRef>
          <a:effectRef idx="0">
            <a:schemeClr val="accent3"/>
          </a:effectRef>
          <a:fontRef idx="minor">
            <a:schemeClr val="dk1"/>
          </a:fontRef>
        </p:style>
        <p:txBody>
          <a:bodyPr rtlCol="0" anchor="ctr"/>
          <a:lstStyle/>
          <a:p>
            <a:r>
              <a:rPr lang="tr-TR" b="1" dirty="0" smtClean="0">
                <a:solidFill>
                  <a:schemeClr val="tx1"/>
                </a:solidFill>
              </a:rPr>
              <a:t>6.) Fizik Muayene </a:t>
            </a:r>
          </a:p>
          <a:p>
            <a:pPr algn="ctr"/>
            <a:r>
              <a:rPr lang="tr-TR" dirty="0" smtClean="0">
                <a:solidFill>
                  <a:schemeClr val="tx1"/>
                </a:solidFill>
              </a:rPr>
              <a:t>Genel görünüm, Dikkat, bilinç, </a:t>
            </a:r>
            <a:r>
              <a:rPr lang="tr-TR" dirty="0" err="1" smtClean="0">
                <a:solidFill>
                  <a:schemeClr val="tx1"/>
                </a:solidFill>
              </a:rPr>
              <a:t>kooperasyon</a:t>
            </a:r>
            <a:r>
              <a:rPr lang="tr-TR" dirty="0" smtClean="0">
                <a:solidFill>
                  <a:schemeClr val="tx1"/>
                </a:solidFill>
              </a:rPr>
              <a:t>, </a:t>
            </a:r>
            <a:r>
              <a:rPr lang="tr-TR" dirty="0" err="1" smtClean="0">
                <a:solidFill>
                  <a:schemeClr val="tx1"/>
                </a:solidFill>
              </a:rPr>
              <a:t>mood</a:t>
            </a:r>
            <a:r>
              <a:rPr lang="tr-TR" dirty="0" smtClean="0">
                <a:solidFill>
                  <a:schemeClr val="tx1"/>
                </a:solidFill>
              </a:rPr>
              <a:t>, </a:t>
            </a:r>
            <a:r>
              <a:rPr lang="tr-TR" dirty="0" err="1" smtClean="0">
                <a:solidFill>
                  <a:schemeClr val="tx1"/>
                </a:solidFill>
              </a:rPr>
              <a:t>affekt</a:t>
            </a:r>
            <a:endParaRPr lang="tr-TR" dirty="0" smtClean="0">
              <a:solidFill>
                <a:schemeClr val="tx1"/>
              </a:solidFill>
            </a:endParaRPr>
          </a:p>
          <a:p>
            <a:pPr algn="ctr"/>
            <a:r>
              <a:rPr lang="tr-TR" dirty="0" smtClean="0">
                <a:solidFill>
                  <a:schemeClr val="tx1"/>
                </a:solidFill>
              </a:rPr>
              <a:t>Sistemik muayene</a:t>
            </a:r>
          </a:p>
          <a:p>
            <a:pPr algn="ctr"/>
            <a:r>
              <a:rPr lang="tr-TR" dirty="0" smtClean="0">
                <a:solidFill>
                  <a:schemeClr val="tx1"/>
                </a:solidFill>
              </a:rPr>
              <a:t>Nörolojik muayene: </a:t>
            </a:r>
          </a:p>
          <a:p>
            <a:pPr algn="ctr"/>
            <a:r>
              <a:rPr lang="tr-TR" dirty="0" smtClean="0">
                <a:solidFill>
                  <a:schemeClr val="tx1"/>
                </a:solidFill>
              </a:rPr>
              <a:t>Motor bulgular</a:t>
            </a:r>
          </a:p>
          <a:p>
            <a:pPr algn="ctr"/>
            <a:r>
              <a:rPr lang="tr-TR" dirty="0" smtClean="0">
                <a:solidFill>
                  <a:schemeClr val="tx1"/>
                </a:solidFill>
              </a:rPr>
              <a:t>Duyusal muayene</a:t>
            </a:r>
          </a:p>
          <a:p>
            <a:pPr algn="ctr"/>
            <a:r>
              <a:rPr lang="tr-TR" dirty="0" smtClean="0">
                <a:solidFill>
                  <a:schemeClr val="tx1"/>
                </a:solidFill>
              </a:rPr>
              <a:t>Denge, yürüme</a:t>
            </a:r>
          </a:p>
          <a:p>
            <a:pPr algn="ctr"/>
            <a:r>
              <a:rPr lang="tr-TR" dirty="0" err="1" smtClean="0">
                <a:solidFill>
                  <a:schemeClr val="tx1"/>
                </a:solidFill>
              </a:rPr>
              <a:t>Kraniyal</a:t>
            </a:r>
            <a:r>
              <a:rPr lang="tr-TR" dirty="0" smtClean="0">
                <a:solidFill>
                  <a:schemeClr val="tx1"/>
                </a:solidFill>
              </a:rPr>
              <a:t> sinirler</a:t>
            </a:r>
          </a:p>
          <a:p>
            <a:pPr algn="ctr"/>
            <a:r>
              <a:rPr lang="tr-TR" dirty="0" smtClean="0">
                <a:solidFill>
                  <a:schemeClr val="tx1"/>
                </a:solidFill>
              </a:rPr>
              <a:t>Kas gücü, </a:t>
            </a:r>
            <a:r>
              <a:rPr lang="tr-TR" dirty="0" err="1" smtClean="0">
                <a:solidFill>
                  <a:schemeClr val="tx1"/>
                </a:solidFill>
              </a:rPr>
              <a:t>tonusu</a:t>
            </a:r>
            <a:r>
              <a:rPr lang="tr-TR" dirty="0" smtClean="0">
                <a:solidFill>
                  <a:schemeClr val="tx1"/>
                </a:solidFill>
              </a:rPr>
              <a:t>, </a:t>
            </a:r>
            <a:r>
              <a:rPr lang="tr-TR" dirty="0" err="1" smtClean="0">
                <a:solidFill>
                  <a:schemeClr val="tx1"/>
                </a:solidFill>
              </a:rPr>
              <a:t>rijidite</a:t>
            </a:r>
            <a:r>
              <a:rPr lang="tr-TR" dirty="0" smtClean="0">
                <a:solidFill>
                  <a:schemeClr val="tx1"/>
                </a:solidFill>
              </a:rPr>
              <a:t>,</a:t>
            </a:r>
          </a:p>
          <a:p>
            <a:pPr algn="ctr"/>
            <a:r>
              <a:rPr lang="tr-TR" dirty="0" smtClean="0">
                <a:solidFill>
                  <a:schemeClr val="tx1"/>
                </a:solidFill>
              </a:rPr>
              <a:t>Tremor</a:t>
            </a:r>
          </a:p>
          <a:p>
            <a:pPr algn="ctr"/>
            <a:r>
              <a:rPr lang="tr-TR" dirty="0" smtClean="0">
                <a:solidFill>
                  <a:schemeClr val="tx1"/>
                </a:solidFill>
              </a:rPr>
              <a:t>Derin </a:t>
            </a:r>
            <a:r>
              <a:rPr lang="tr-TR" dirty="0" err="1" smtClean="0">
                <a:solidFill>
                  <a:schemeClr val="tx1"/>
                </a:solidFill>
              </a:rPr>
              <a:t>tendon</a:t>
            </a:r>
            <a:r>
              <a:rPr lang="tr-TR" dirty="0" smtClean="0">
                <a:solidFill>
                  <a:schemeClr val="tx1"/>
                </a:solidFill>
              </a:rPr>
              <a:t> refleksleri</a:t>
            </a:r>
          </a:p>
          <a:p>
            <a:pPr algn="ctr"/>
            <a:r>
              <a:rPr lang="tr-TR" dirty="0" err="1" smtClean="0">
                <a:solidFill>
                  <a:schemeClr val="tx1"/>
                </a:solidFill>
              </a:rPr>
              <a:t>Kognitif</a:t>
            </a:r>
            <a:r>
              <a:rPr lang="tr-TR" dirty="0" smtClean="0">
                <a:solidFill>
                  <a:schemeClr val="tx1"/>
                </a:solidFill>
              </a:rPr>
              <a:t> değerlendirme</a:t>
            </a:r>
            <a:endParaRPr lang="tr-TR" dirty="0">
              <a:solidFill>
                <a:schemeClr val="tx1"/>
              </a:solidFill>
            </a:endParaRPr>
          </a:p>
        </p:txBody>
      </p:sp>
      <p:sp>
        <p:nvSpPr>
          <p:cNvPr id="6" name="5 Yuvarlatılmış Dikdörtgen"/>
          <p:cNvSpPr/>
          <p:nvPr/>
        </p:nvSpPr>
        <p:spPr>
          <a:xfrm>
            <a:off x="611560" y="3933056"/>
            <a:ext cx="7920880" cy="2736303"/>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r>
              <a:rPr lang="tr-TR" b="1" dirty="0" smtClean="0">
                <a:solidFill>
                  <a:schemeClr val="tx1"/>
                </a:solidFill>
              </a:rPr>
              <a:t>7.) </a:t>
            </a:r>
            <a:r>
              <a:rPr lang="tr-TR" b="1" dirty="0" err="1" smtClean="0">
                <a:solidFill>
                  <a:schemeClr val="tx1"/>
                </a:solidFill>
              </a:rPr>
              <a:t>Laboratuvar</a:t>
            </a:r>
            <a:r>
              <a:rPr lang="tr-TR" b="1" dirty="0" smtClean="0">
                <a:solidFill>
                  <a:schemeClr val="tx1"/>
                </a:solidFill>
              </a:rPr>
              <a:t> Testleri</a:t>
            </a:r>
            <a:endParaRPr lang="tr-TR" dirty="0" smtClean="0">
              <a:solidFill>
                <a:schemeClr val="tx1"/>
              </a:solidFill>
            </a:endParaRPr>
          </a:p>
          <a:p>
            <a:pPr algn="ctr"/>
            <a:r>
              <a:rPr lang="tr-TR" dirty="0" smtClean="0">
                <a:solidFill>
                  <a:schemeClr val="tx1"/>
                </a:solidFill>
              </a:rPr>
              <a:t>Kan şekeri</a:t>
            </a:r>
          </a:p>
          <a:p>
            <a:pPr algn="ctr"/>
            <a:r>
              <a:rPr lang="tr-TR" dirty="0" smtClean="0">
                <a:solidFill>
                  <a:schemeClr val="tx1"/>
                </a:solidFill>
              </a:rPr>
              <a:t>Böbrek fonksiyonları, elektrolitler</a:t>
            </a:r>
          </a:p>
          <a:p>
            <a:pPr algn="ctr"/>
            <a:r>
              <a:rPr lang="tr-TR" dirty="0" smtClean="0">
                <a:solidFill>
                  <a:schemeClr val="tx1"/>
                </a:solidFill>
              </a:rPr>
              <a:t>Karaciğer fonksiyon testleri</a:t>
            </a:r>
          </a:p>
          <a:p>
            <a:pPr algn="ctr"/>
            <a:r>
              <a:rPr lang="tr-TR" dirty="0" smtClean="0">
                <a:solidFill>
                  <a:schemeClr val="tx1"/>
                </a:solidFill>
              </a:rPr>
              <a:t>B12, </a:t>
            </a:r>
            <a:r>
              <a:rPr lang="tr-TR" dirty="0" err="1" smtClean="0">
                <a:solidFill>
                  <a:schemeClr val="tx1"/>
                </a:solidFill>
              </a:rPr>
              <a:t>folat</a:t>
            </a:r>
            <a:r>
              <a:rPr lang="tr-TR" dirty="0" smtClean="0">
                <a:solidFill>
                  <a:schemeClr val="tx1"/>
                </a:solidFill>
              </a:rPr>
              <a:t> düzeyi</a:t>
            </a:r>
          </a:p>
          <a:p>
            <a:pPr algn="ctr"/>
            <a:r>
              <a:rPr lang="tr-TR" dirty="0" smtClean="0">
                <a:solidFill>
                  <a:schemeClr val="tx1"/>
                </a:solidFill>
              </a:rPr>
              <a:t>TSH</a:t>
            </a:r>
          </a:p>
          <a:p>
            <a:pPr algn="ctr"/>
            <a:r>
              <a:rPr lang="tr-TR" dirty="0" err="1" smtClean="0">
                <a:solidFill>
                  <a:schemeClr val="tx1"/>
                </a:solidFill>
              </a:rPr>
              <a:t>Homositein</a:t>
            </a:r>
            <a:r>
              <a:rPr lang="tr-TR" dirty="0" smtClean="0">
                <a:solidFill>
                  <a:schemeClr val="tx1"/>
                </a:solidFill>
              </a:rPr>
              <a:t>, </a:t>
            </a:r>
          </a:p>
          <a:p>
            <a:pPr algn="ctr"/>
            <a:r>
              <a:rPr lang="tr-TR" dirty="0" smtClean="0">
                <a:solidFill>
                  <a:schemeClr val="tx1"/>
                </a:solidFill>
              </a:rPr>
              <a:t>Kolesterol paneli  </a:t>
            </a:r>
            <a:endParaRPr lang="tr-TR" dirty="0">
              <a:solidFill>
                <a:schemeClr val="tx1"/>
              </a:solidFill>
            </a:endParaRPr>
          </a:p>
        </p:txBody>
      </p:sp>
      <p:sp>
        <p:nvSpPr>
          <p:cNvPr id="4" name="3 Slayt Numarası Yer Tutucusu"/>
          <p:cNvSpPr>
            <a:spLocks noGrp="1"/>
          </p:cNvSpPr>
          <p:nvPr>
            <p:ph type="sldNum" sz="quarter" idx="12"/>
          </p:nvPr>
        </p:nvSpPr>
        <p:spPr/>
        <p:txBody>
          <a:bodyPr/>
          <a:lstStyle/>
          <a:p>
            <a:fld id="{F3F2E530-22BC-4943-B339-C53E1F0B053A}" type="slidenum">
              <a:rPr lang="tr-TR" smtClean="0"/>
              <a:pPr/>
              <a:t>29</a:t>
            </a:fld>
            <a:endParaRPr lang="tr-T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style>
          <a:lnRef idx="2">
            <a:schemeClr val="accent3"/>
          </a:lnRef>
          <a:fillRef idx="1">
            <a:schemeClr val="lt1"/>
          </a:fillRef>
          <a:effectRef idx="0">
            <a:schemeClr val="accent3"/>
          </a:effectRef>
          <a:fontRef idx="minor">
            <a:schemeClr val="dk1"/>
          </a:fontRef>
        </p:style>
        <p:txBody>
          <a:bodyPr>
            <a:normAutofit/>
          </a:bodyPr>
          <a:lstStyle/>
          <a:p>
            <a:r>
              <a:rPr lang="tr-TR" sz="6000" b="1" dirty="0" smtClean="0">
                <a:solidFill>
                  <a:srgbClr val="FF0000"/>
                </a:solidFill>
              </a:rPr>
              <a:t>DEMANS</a:t>
            </a:r>
            <a:endParaRPr lang="tr-TR" sz="6000" b="1" dirty="0">
              <a:solidFill>
                <a:srgbClr val="FF0000"/>
              </a:solidFill>
            </a:endParaRPr>
          </a:p>
        </p:txBody>
      </p:sp>
      <p:sp>
        <p:nvSpPr>
          <p:cNvPr id="3" name="Alt Başlık 2"/>
          <p:cNvSpPr>
            <a:spLocks noGrp="1"/>
          </p:cNvSpPr>
          <p:nvPr>
            <p:ph type="subTitle" idx="1"/>
          </p:nvPr>
        </p:nvSpPr>
        <p:spPr/>
        <p:txBody>
          <a:bodyPr/>
          <a:lstStyle/>
          <a:p>
            <a:endParaRPr lang="tr-TR"/>
          </a:p>
        </p:txBody>
      </p:sp>
      <p:sp>
        <p:nvSpPr>
          <p:cNvPr id="4" name="3 Slayt Numarası Yer Tutucusu"/>
          <p:cNvSpPr>
            <a:spLocks noGrp="1"/>
          </p:cNvSpPr>
          <p:nvPr>
            <p:ph type="sldNum" sz="quarter" idx="12"/>
          </p:nvPr>
        </p:nvSpPr>
        <p:spPr/>
        <p:txBody>
          <a:bodyPr/>
          <a:lstStyle/>
          <a:p>
            <a:fld id="{F3F2E530-22BC-4943-B339-C53E1F0B053A}" type="slidenum">
              <a:rPr lang="tr-TR" smtClean="0"/>
              <a:pPr/>
              <a:t>3</a:t>
            </a:fld>
            <a:endParaRPr lang="tr-TR"/>
          </a:p>
        </p:txBody>
      </p:sp>
    </p:spTree>
    <p:extLst>
      <p:ext uri="{BB962C8B-B14F-4D97-AF65-F5344CB8AC3E}">
        <p14:creationId xmlns:p14="http://schemas.microsoft.com/office/powerpoint/2010/main" val="80866078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18757"/>
            <a:ext cx="8003232" cy="875800"/>
          </a:xfrm>
        </p:spPr>
        <p:txBody>
          <a:bodyPr/>
          <a:lstStyle/>
          <a:p>
            <a:r>
              <a:rPr lang="tr-TR" dirty="0" smtClean="0">
                <a:solidFill>
                  <a:srgbClr val="FF0000"/>
                </a:solidFill>
              </a:rPr>
              <a:t>Vaka-2</a:t>
            </a:r>
            <a:endParaRPr lang="tr-TR" dirty="0">
              <a:solidFill>
                <a:srgbClr val="FF0000"/>
              </a:solidFill>
            </a:endParaRPr>
          </a:p>
        </p:txBody>
      </p:sp>
      <p:sp>
        <p:nvSpPr>
          <p:cNvPr id="3" name="İçerik Yer Tutucusu 2"/>
          <p:cNvSpPr>
            <a:spLocks noGrp="1"/>
          </p:cNvSpPr>
          <p:nvPr>
            <p:ph idx="1"/>
          </p:nvPr>
        </p:nvSpPr>
        <p:spPr>
          <a:xfrm>
            <a:off x="0" y="692696"/>
            <a:ext cx="9144000" cy="6408712"/>
          </a:xfrm>
        </p:spPr>
        <p:txBody>
          <a:bodyPr>
            <a:normAutofit/>
          </a:bodyPr>
          <a:lstStyle/>
          <a:p>
            <a:pPr marL="0" indent="0">
              <a:buNone/>
            </a:pPr>
            <a:r>
              <a:rPr lang="tr-TR" dirty="0" smtClean="0"/>
              <a:t>  </a:t>
            </a:r>
            <a:r>
              <a:rPr lang="tr-TR" sz="2400" dirty="0" smtClean="0"/>
              <a:t>79 yaşında erkek hasta, unutkanlık, uykusuzluk, iştahsızlık şikayeti ile Geriatri Polikliniği’ne geliyor.</a:t>
            </a:r>
          </a:p>
          <a:p>
            <a:pPr marL="0" indent="0">
              <a:buNone/>
            </a:pPr>
            <a:r>
              <a:rPr lang="tr-TR" sz="2400" dirty="0" smtClean="0">
                <a:solidFill>
                  <a:srgbClr val="FF0000"/>
                </a:solidFill>
              </a:rPr>
              <a:t>Özgeçmiş:</a:t>
            </a:r>
            <a:r>
              <a:rPr lang="tr-TR" sz="2400" dirty="0" smtClean="0"/>
              <a:t>1 çocuk, emekli öğretmen, dul(3 ay önce eşini kaybetmiş) oğlu ile yaşıyor. Sigara:25 yıl önce bırakmış,  HT, BPH, KOAH</a:t>
            </a:r>
          </a:p>
          <a:p>
            <a:pPr marL="0" indent="0">
              <a:buNone/>
            </a:pPr>
            <a:r>
              <a:rPr lang="tr-TR" sz="2400" dirty="0" err="1" smtClean="0">
                <a:solidFill>
                  <a:srgbClr val="FF0000"/>
                </a:solidFill>
              </a:rPr>
              <a:t>Soygeçmiş</a:t>
            </a:r>
            <a:r>
              <a:rPr lang="tr-TR" sz="2400" dirty="0" smtClean="0">
                <a:solidFill>
                  <a:srgbClr val="FF0000"/>
                </a:solidFill>
              </a:rPr>
              <a:t>:</a:t>
            </a:r>
            <a:r>
              <a:rPr lang="tr-TR" sz="2400" dirty="0" smtClean="0"/>
              <a:t> </a:t>
            </a:r>
            <a:r>
              <a:rPr lang="tr-TR" sz="2400" dirty="0" err="1" smtClean="0"/>
              <a:t>Anne:DM</a:t>
            </a:r>
            <a:r>
              <a:rPr lang="tr-TR" sz="2400" dirty="0" smtClean="0"/>
              <a:t>, Baba: Prostat </a:t>
            </a:r>
            <a:r>
              <a:rPr lang="tr-TR" sz="2400" dirty="0" err="1" smtClean="0"/>
              <a:t>Ca</a:t>
            </a:r>
            <a:endParaRPr lang="tr-TR" sz="2400" dirty="0" smtClean="0"/>
          </a:p>
          <a:p>
            <a:pPr marL="0" indent="0">
              <a:buNone/>
            </a:pPr>
            <a:r>
              <a:rPr lang="tr-TR" sz="2400" dirty="0" smtClean="0"/>
              <a:t>Hikaye: Oğlu babasının daha  önce unutkanlık şikayeti olmadığını şikayetinin 2 aydır olduğunu,  hatta annesi hayatta iken  hasta olduğu için nerede ise  tüm işleri babasının yaptığını ifade ediyor. Hastanın yemek yemeyi azalttığını,  uyumadığını, ilaçlarını bazen </a:t>
            </a:r>
            <a:r>
              <a:rPr lang="tr-TR" sz="2400" dirty="0" err="1" smtClean="0"/>
              <a:t>reddetip</a:t>
            </a:r>
            <a:r>
              <a:rPr lang="tr-TR" sz="2400" dirty="0" smtClean="0"/>
              <a:t>, bazen de unuttuğunu, torunların ismini karıştırdığını, yeni konuşulan konularla ilgili bazı şeyleri hatırlamadığını ifade ediyor. </a:t>
            </a:r>
            <a:r>
              <a:rPr lang="tr-TR" sz="2400" dirty="0"/>
              <a:t> </a:t>
            </a:r>
            <a:r>
              <a:rPr lang="tr-TR" sz="2400" dirty="0" smtClean="0"/>
              <a:t>Eskiden gazete ve kitap okurken şimdi okumadığını ifade ediyor</a:t>
            </a:r>
            <a:endParaRPr lang="tr-TR" sz="2400" dirty="0"/>
          </a:p>
          <a:p>
            <a:pPr marL="0" indent="0">
              <a:buNone/>
            </a:pPr>
            <a:r>
              <a:rPr lang="tr-TR" sz="2400" dirty="0" smtClean="0"/>
              <a:t>               Hasta  doktorun MMT testini yapmak istemiyor.</a:t>
            </a:r>
            <a:r>
              <a:rPr lang="tr-TR" sz="2800" dirty="0" smtClean="0"/>
              <a:t> </a:t>
            </a:r>
          </a:p>
          <a:p>
            <a:pPr marL="0" indent="0" algn="ctr">
              <a:buNone/>
            </a:pPr>
            <a:r>
              <a:rPr lang="tr-TR" sz="2800" dirty="0"/>
              <a:t> </a:t>
            </a:r>
            <a:r>
              <a:rPr lang="tr-TR" sz="2800" dirty="0" smtClean="0"/>
              <a:t>             </a:t>
            </a:r>
            <a:r>
              <a:rPr lang="tr-TR" sz="2800" b="1" dirty="0" smtClean="0">
                <a:solidFill>
                  <a:srgbClr val="FF0000"/>
                </a:solidFill>
              </a:rPr>
              <a:t>?????????</a:t>
            </a:r>
            <a:r>
              <a:rPr lang="tr-TR" sz="2800" dirty="0" smtClean="0"/>
              <a:t>  </a:t>
            </a:r>
            <a:endParaRPr lang="tr-TR" sz="2800" dirty="0"/>
          </a:p>
        </p:txBody>
      </p:sp>
      <p:sp>
        <p:nvSpPr>
          <p:cNvPr id="4" name="Slayt Numarası Yer Tutucusu 3"/>
          <p:cNvSpPr>
            <a:spLocks noGrp="1"/>
          </p:cNvSpPr>
          <p:nvPr>
            <p:ph type="sldNum" sz="quarter" idx="12"/>
          </p:nvPr>
        </p:nvSpPr>
        <p:spPr/>
        <p:txBody>
          <a:bodyPr/>
          <a:lstStyle/>
          <a:p>
            <a:fld id="{F3F2E530-22BC-4943-B339-C53E1F0B053A}" type="slidenum">
              <a:rPr lang="tr-TR" smtClean="0"/>
              <a:pPr/>
              <a:t>30</a:t>
            </a:fld>
            <a:endParaRPr lang="tr-TR"/>
          </a:p>
        </p:txBody>
      </p:sp>
    </p:spTree>
    <p:extLst>
      <p:ext uri="{BB962C8B-B14F-4D97-AF65-F5344CB8AC3E}">
        <p14:creationId xmlns:p14="http://schemas.microsoft.com/office/powerpoint/2010/main" val="1168527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2780928"/>
            <a:ext cx="8229600" cy="1728191"/>
          </a:xfrm>
        </p:spPr>
        <p:style>
          <a:lnRef idx="2">
            <a:schemeClr val="accent3"/>
          </a:lnRef>
          <a:fillRef idx="1">
            <a:schemeClr val="lt1"/>
          </a:fillRef>
          <a:effectRef idx="0">
            <a:schemeClr val="accent3"/>
          </a:effectRef>
          <a:fontRef idx="minor">
            <a:schemeClr val="dk1"/>
          </a:fontRef>
        </p:style>
        <p:txBody>
          <a:bodyPr>
            <a:normAutofit lnSpcReduction="10000"/>
          </a:bodyPr>
          <a:lstStyle/>
          <a:p>
            <a:r>
              <a:rPr lang="tr-TR" dirty="0" err="1" smtClean="0"/>
              <a:t>Demansın</a:t>
            </a:r>
            <a:r>
              <a:rPr lang="tr-TR" dirty="0" smtClean="0"/>
              <a:t> ilk ve en önemli bulgusu nedir?</a:t>
            </a:r>
          </a:p>
          <a:p>
            <a:endParaRPr lang="tr-TR" dirty="0" smtClean="0"/>
          </a:p>
          <a:p>
            <a:r>
              <a:rPr lang="tr-TR" dirty="0" smtClean="0"/>
              <a:t>Anahtar semptom?</a:t>
            </a:r>
            <a:endParaRPr lang="tr-TR" dirty="0"/>
          </a:p>
        </p:txBody>
      </p:sp>
      <p:sp>
        <p:nvSpPr>
          <p:cNvPr id="4" name="3 Slayt Numarası Yer Tutucusu"/>
          <p:cNvSpPr>
            <a:spLocks noGrp="1"/>
          </p:cNvSpPr>
          <p:nvPr>
            <p:ph type="sldNum" sz="quarter" idx="12"/>
          </p:nvPr>
        </p:nvSpPr>
        <p:spPr/>
        <p:txBody>
          <a:bodyPr/>
          <a:lstStyle/>
          <a:p>
            <a:fld id="{F3F2E530-22BC-4943-B339-C53E1F0B053A}" type="slidenum">
              <a:rPr lang="tr-TR" smtClean="0"/>
              <a:pPr/>
              <a:t>4</a:t>
            </a:fld>
            <a:endParaRPr lang="tr-T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395536" y="2852936"/>
            <a:ext cx="8229600" cy="1800199"/>
          </a:xfrm>
        </p:spPr>
        <p:style>
          <a:lnRef idx="2">
            <a:schemeClr val="accent3"/>
          </a:lnRef>
          <a:fillRef idx="1">
            <a:schemeClr val="lt1"/>
          </a:fillRef>
          <a:effectRef idx="0">
            <a:schemeClr val="accent3"/>
          </a:effectRef>
          <a:fontRef idx="minor">
            <a:schemeClr val="dk1"/>
          </a:fontRef>
        </p:style>
        <p:txBody>
          <a:bodyPr>
            <a:normAutofit/>
          </a:bodyPr>
          <a:lstStyle/>
          <a:p>
            <a:pPr algn="ctr">
              <a:buNone/>
            </a:pPr>
            <a:endParaRPr lang="tr-TR" dirty="0" smtClean="0"/>
          </a:p>
          <a:p>
            <a:pPr algn="ctr">
              <a:buNone/>
            </a:pPr>
            <a:r>
              <a:rPr lang="tr-TR" dirty="0" smtClean="0"/>
              <a:t>UNUTKANLIK</a:t>
            </a:r>
            <a:endParaRPr lang="tr-TR" dirty="0"/>
          </a:p>
        </p:txBody>
      </p:sp>
      <p:sp>
        <p:nvSpPr>
          <p:cNvPr id="4" name="3 Slayt Numarası Yer Tutucusu"/>
          <p:cNvSpPr>
            <a:spLocks noGrp="1"/>
          </p:cNvSpPr>
          <p:nvPr>
            <p:ph type="sldNum" sz="quarter" idx="12"/>
          </p:nvPr>
        </p:nvSpPr>
        <p:spPr/>
        <p:txBody>
          <a:bodyPr/>
          <a:lstStyle/>
          <a:p>
            <a:fld id="{F3F2E530-22BC-4943-B339-C53E1F0B053A}" type="slidenum">
              <a:rPr lang="tr-TR" smtClean="0"/>
              <a:pPr/>
              <a:t>5</a:t>
            </a:fld>
            <a:endParaRPr lang="tr-T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1600201"/>
            <a:ext cx="8229600" cy="2044824"/>
          </a:xfrm>
        </p:spPr>
        <p:style>
          <a:lnRef idx="2">
            <a:schemeClr val="accent3"/>
          </a:lnRef>
          <a:fillRef idx="1">
            <a:schemeClr val="lt1"/>
          </a:fillRef>
          <a:effectRef idx="0">
            <a:schemeClr val="accent3"/>
          </a:effectRef>
          <a:fontRef idx="minor">
            <a:schemeClr val="dk1"/>
          </a:fontRef>
        </p:style>
        <p:txBody>
          <a:bodyPr/>
          <a:lstStyle/>
          <a:p>
            <a:r>
              <a:rPr lang="tr-TR" dirty="0" smtClean="0"/>
              <a:t>Unutkanlık yaşlılıkta kader midir?</a:t>
            </a:r>
          </a:p>
          <a:p>
            <a:r>
              <a:rPr lang="tr-TR" dirty="0" smtClean="0"/>
              <a:t>Unutkanlık yaşlanmanın doğal bir sonucu mudur?</a:t>
            </a:r>
          </a:p>
          <a:p>
            <a:endParaRPr lang="tr-TR" dirty="0"/>
          </a:p>
        </p:txBody>
      </p:sp>
      <p:sp>
        <p:nvSpPr>
          <p:cNvPr id="4" name="3 Slayt Numarası Yer Tutucusu"/>
          <p:cNvSpPr>
            <a:spLocks noGrp="1"/>
          </p:cNvSpPr>
          <p:nvPr>
            <p:ph type="sldNum" sz="quarter" idx="12"/>
          </p:nvPr>
        </p:nvSpPr>
        <p:spPr/>
        <p:txBody>
          <a:bodyPr/>
          <a:lstStyle/>
          <a:p>
            <a:fld id="{F3F2E530-22BC-4943-B339-C53E1F0B053A}" type="slidenum">
              <a:rPr lang="tr-TR" smtClean="0"/>
              <a:pPr/>
              <a:t>6</a:t>
            </a:fld>
            <a:endParaRPr lang="tr-T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1600201"/>
            <a:ext cx="8229600" cy="2044824"/>
          </a:xfrm>
        </p:spPr>
        <p:style>
          <a:lnRef idx="2">
            <a:schemeClr val="accent3"/>
          </a:lnRef>
          <a:fillRef idx="1">
            <a:schemeClr val="lt1"/>
          </a:fillRef>
          <a:effectRef idx="0">
            <a:schemeClr val="accent3"/>
          </a:effectRef>
          <a:fontRef idx="minor">
            <a:schemeClr val="dk1"/>
          </a:fontRef>
        </p:style>
        <p:txBody>
          <a:bodyPr/>
          <a:lstStyle/>
          <a:p>
            <a:r>
              <a:rPr lang="tr-TR" dirty="0" err="1" smtClean="0"/>
              <a:t>Demans</a:t>
            </a:r>
            <a:r>
              <a:rPr lang="tr-TR" dirty="0" smtClean="0"/>
              <a:t> taramasında ilk soru?</a:t>
            </a:r>
          </a:p>
          <a:p>
            <a:r>
              <a:rPr lang="tr-TR" dirty="0" smtClean="0"/>
              <a:t>Unutkan olduğunuzu düşünüyor musunuz?</a:t>
            </a:r>
          </a:p>
          <a:p>
            <a:r>
              <a:rPr lang="tr-TR" dirty="0" smtClean="0"/>
              <a:t>Unutkan oldunuz mu?</a:t>
            </a:r>
          </a:p>
          <a:p>
            <a:endParaRPr lang="tr-TR" dirty="0"/>
          </a:p>
        </p:txBody>
      </p:sp>
      <p:sp>
        <p:nvSpPr>
          <p:cNvPr id="4" name="3 Slayt Numarası Yer Tutucusu"/>
          <p:cNvSpPr>
            <a:spLocks noGrp="1"/>
          </p:cNvSpPr>
          <p:nvPr>
            <p:ph type="sldNum" sz="quarter" idx="12"/>
          </p:nvPr>
        </p:nvSpPr>
        <p:spPr/>
        <p:txBody>
          <a:bodyPr/>
          <a:lstStyle/>
          <a:p>
            <a:fld id="{F3F2E530-22BC-4943-B339-C53E1F0B053A}" type="slidenum">
              <a:rPr lang="tr-TR" smtClean="0"/>
              <a:pPr/>
              <a:t>7</a:t>
            </a:fld>
            <a:endParaRPr lang="tr-T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74638"/>
            <a:ext cx="8229600" cy="562074"/>
          </a:xfrm>
        </p:spPr>
        <p:txBody>
          <a:bodyPr>
            <a:normAutofit/>
          </a:bodyPr>
          <a:lstStyle/>
          <a:p>
            <a:r>
              <a:rPr lang="tr-TR" altLang="tr-TR" sz="2700" dirty="0">
                <a:solidFill>
                  <a:srgbClr val="FF0000"/>
                </a:solidFill>
              </a:rPr>
              <a:t>UNUTKANLIK  </a:t>
            </a:r>
            <a:r>
              <a:rPr lang="tr-TR" altLang="tr-TR" sz="2700" dirty="0" smtClean="0"/>
              <a:t>a</a:t>
            </a:r>
            <a:r>
              <a:rPr lang="tr-TR" altLang="tr-TR" sz="2400" b="1" dirty="0" smtClean="0"/>
              <a:t>nlamlı </a:t>
            </a:r>
            <a:r>
              <a:rPr lang="tr-TR" altLang="tr-TR" sz="2400" b="1" dirty="0"/>
              <a:t>mı?</a:t>
            </a:r>
            <a:endParaRPr lang="tr-TR" dirty="0"/>
          </a:p>
        </p:txBody>
      </p:sp>
      <p:sp>
        <p:nvSpPr>
          <p:cNvPr id="3" name="İçerik Yer Tutucusu 2"/>
          <p:cNvSpPr>
            <a:spLocks noGrp="1"/>
          </p:cNvSpPr>
          <p:nvPr>
            <p:ph idx="1"/>
          </p:nvPr>
        </p:nvSpPr>
        <p:spPr>
          <a:xfrm>
            <a:off x="395536" y="980728"/>
            <a:ext cx="8291264" cy="5400600"/>
          </a:xfrm>
        </p:spPr>
        <p:style>
          <a:lnRef idx="2">
            <a:schemeClr val="accent3"/>
          </a:lnRef>
          <a:fillRef idx="1">
            <a:schemeClr val="lt1"/>
          </a:fillRef>
          <a:effectRef idx="0">
            <a:schemeClr val="accent3"/>
          </a:effectRef>
          <a:fontRef idx="minor">
            <a:schemeClr val="dk1"/>
          </a:fontRef>
        </p:style>
        <p:txBody>
          <a:bodyPr>
            <a:normAutofit fontScale="47500" lnSpcReduction="20000"/>
          </a:bodyPr>
          <a:lstStyle/>
          <a:p>
            <a:pPr>
              <a:lnSpc>
                <a:spcPct val="125000"/>
              </a:lnSpc>
              <a:buClr>
                <a:srgbClr val="FF0000"/>
              </a:buClr>
              <a:buFont typeface="Wingdings" panose="05000000000000000000" pitchFamily="2" charset="2"/>
              <a:buChar char="Ø"/>
            </a:pPr>
            <a:endParaRPr lang="tr-TR" altLang="tr-TR" b="1" dirty="0" smtClean="0"/>
          </a:p>
          <a:p>
            <a:pPr>
              <a:lnSpc>
                <a:spcPct val="170000"/>
              </a:lnSpc>
              <a:buClr>
                <a:srgbClr val="FF0000"/>
              </a:buClr>
              <a:buFont typeface="Wingdings" panose="05000000000000000000" pitchFamily="2" charset="2"/>
              <a:buChar char="Ø"/>
            </a:pPr>
            <a:r>
              <a:rPr lang="tr-TR" altLang="tr-TR" sz="3800" b="1" dirty="0" smtClean="0"/>
              <a:t>Kendisi </a:t>
            </a:r>
            <a:r>
              <a:rPr lang="tr-TR" altLang="tr-TR" sz="3800" b="1" dirty="0"/>
              <a:t>unutkan olduğunu düşünüyor mu?</a:t>
            </a:r>
          </a:p>
          <a:p>
            <a:pPr>
              <a:lnSpc>
                <a:spcPct val="170000"/>
              </a:lnSpc>
              <a:buClr>
                <a:srgbClr val="FF0000"/>
              </a:buClr>
              <a:buFont typeface="Wingdings" panose="05000000000000000000" pitchFamily="2" charset="2"/>
              <a:buChar char="Ø"/>
            </a:pPr>
            <a:r>
              <a:rPr lang="tr-TR" altLang="tr-TR" sz="3800" b="1" dirty="0"/>
              <a:t>Çevresindekiler unutkan olduğunu düşünüyor mu?</a:t>
            </a:r>
          </a:p>
          <a:p>
            <a:pPr>
              <a:lnSpc>
                <a:spcPct val="170000"/>
              </a:lnSpc>
              <a:buClr>
                <a:srgbClr val="FF0000"/>
              </a:buClr>
              <a:buFont typeface="Wingdings" panose="05000000000000000000" pitchFamily="2" charset="2"/>
              <a:buChar char="Ø"/>
            </a:pPr>
            <a:r>
              <a:rPr lang="tr-TR" altLang="tr-TR" sz="3800" b="1" dirty="0"/>
              <a:t>İsimleri unutuyor mu?</a:t>
            </a:r>
          </a:p>
          <a:p>
            <a:pPr>
              <a:lnSpc>
                <a:spcPct val="170000"/>
              </a:lnSpc>
              <a:buClr>
                <a:srgbClr val="FF0000"/>
              </a:buClr>
              <a:buFont typeface="Wingdings" panose="05000000000000000000" pitchFamily="2" charset="2"/>
              <a:buChar char="Ø"/>
            </a:pPr>
            <a:r>
              <a:rPr lang="tr-TR" altLang="tr-TR" sz="3800" b="1" dirty="0"/>
              <a:t>Aynı şeyi tekrar tekrar anlatıyor veya soruyor mu?</a:t>
            </a:r>
          </a:p>
          <a:p>
            <a:pPr>
              <a:lnSpc>
                <a:spcPct val="170000"/>
              </a:lnSpc>
              <a:buClr>
                <a:srgbClr val="FF0000"/>
              </a:buClr>
              <a:buFont typeface="Wingdings" panose="05000000000000000000" pitchFamily="2" charset="2"/>
              <a:buChar char="Ø"/>
            </a:pPr>
            <a:r>
              <a:rPr lang="tr-TR" altLang="tr-TR" sz="3800" b="1" dirty="0"/>
              <a:t>Eskiye oranla öğrenme hızı yavaşladı mı?</a:t>
            </a:r>
          </a:p>
          <a:p>
            <a:pPr>
              <a:lnSpc>
                <a:spcPct val="170000"/>
              </a:lnSpc>
              <a:buClr>
                <a:srgbClr val="FF0000"/>
              </a:buClr>
              <a:buFont typeface="Wingdings" panose="05000000000000000000" pitchFamily="2" charset="2"/>
              <a:buChar char="Ø"/>
            </a:pPr>
            <a:r>
              <a:rPr lang="tr-TR" altLang="tr-TR" sz="3800" b="1" dirty="0"/>
              <a:t>Eşyalarını kaybediyor mu?</a:t>
            </a:r>
          </a:p>
          <a:p>
            <a:pPr>
              <a:lnSpc>
                <a:spcPct val="170000"/>
              </a:lnSpc>
              <a:buClr>
                <a:srgbClr val="FF0000"/>
              </a:buClr>
              <a:buFont typeface="Wingdings" panose="05000000000000000000" pitchFamily="2" charset="2"/>
              <a:buChar char="Ø"/>
            </a:pPr>
            <a:r>
              <a:rPr lang="tr-TR" altLang="tr-TR" sz="3800" b="1" dirty="0"/>
              <a:t>Listeler yapıyor mu, notlar alıyor mu?</a:t>
            </a:r>
          </a:p>
          <a:p>
            <a:pPr>
              <a:lnSpc>
                <a:spcPct val="170000"/>
              </a:lnSpc>
              <a:buClr>
                <a:srgbClr val="FF0000"/>
              </a:buClr>
              <a:buFont typeface="Wingdings" panose="05000000000000000000" pitchFamily="2" charset="2"/>
              <a:buChar char="Ø"/>
            </a:pPr>
            <a:r>
              <a:rPr lang="tr-TR" altLang="tr-TR" sz="3800" b="1" dirty="0"/>
              <a:t>Kelime bulmakta zorlanıyor mu, konuşması akıcı mı?</a:t>
            </a:r>
          </a:p>
          <a:p>
            <a:pPr>
              <a:lnSpc>
                <a:spcPct val="170000"/>
              </a:lnSpc>
              <a:buClr>
                <a:srgbClr val="FF0000"/>
              </a:buClr>
              <a:buFont typeface="Wingdings" panose="05000000000000000000" pitchFamily="2" charset="2"/>
              <a:buChar char="Ø"/>
            </a:pPr>
            <a:r>
              <a:rPr lang="tr-TR" altLang="tr-TR" sz="3800" b="1" dirty="0"/>
              <a:t>Otobüse, dolmuşla binebiliyor mu, hiç kayboldu mu?</a:t>
            </a:r>
          </a:p>
          <a:p>
            <a:pPr>
              <a:lnSpc>
                <a:spcPct val="170000"/>
              </a:lnSpc>
              <a:buClr>
                <a:srgbClr val="FF0000"/>
              </a:buClr>
              <a:buFont typeface="Wingdings" panose="05000000000000000000" pitchFamily="2" charset="2"/>
              <a:buChar char="Ø"/>
            </a:pPr>
            <a:r>
              <a:rPr lang="tr-TR" altLang="tr-TR" sz="3800" b="1" dirty="0"/>
              <a:t>Günlük işlerini yapabiliyor </a:t>
            </a:r>
            <a:r>
              <a:rPr lang="tr-TR" altLang="tr-TR" sz="3800" b="1" dirty="0" smtClean="0"/>
              <a:t>mu?</a:t>
            </a:r>
          </a:p>
          <a:p>
            <a:pPr>
              <a:lnSpc>
                <a:spcPct val="170000"/>
              </a:lnSpc>
              <a:buClr>
                <a:srgbClr val="FF0000"/>
              </a:buClr>
              <a:buFont typeface="Wingdings" panose="05000000000000000000" pitchFamily="2" charset="2"/>
              <a:buChar char="Ø"/>
            </a:pPr>
            <a:endParaRPr lang="tr-TR" altLang="tr-TR" b="1" dirty="0" smtClean="0"/>
          </a:p>
          <a:p>
            <a:endParaRPr lang="tr-TR" dirty="0"/>
          </a:p>
        </p:txBody>
      </p:sp>
      <p:sp>
        <p:nvSpPr>
          <p:cNvPr id="4" name="3 Slayt Numarası Yer Tutucusu"/>
          <p:cNvSpPr>
            <a:spLocks noGrp="1"/>
          </p:cNvSpPr>
          <p:nvPr>
            <p:ph type="sldNum" sz="quarter" idx="12"/>
          </p:nvPr>
        </p:nvSpPr>
        <p:spPr/>
        <p:txBody>
          <a:bodyPr/>
          <a:lstStyle/>
          <a:p>
            <a:fld id="{F3F2E530-22BC-4943-B339-C53E1F0B053A}" type="slidenum">
              <a:rPr lang="tr-TR" smtClean="0"/>
              <a:pPr/>
              <a:t>8</a:t>
            </a:fld>
            <a:endParaRPr lang="tr-TR"/>
          </a:p>
        </p:txBody>
      </p:sp>
    </p:spTree>
    <p:extLst>
      <p:ext uri="{BB962C8B-B14F-4D97-AF65-F5344CB8AC3E}">
        <p14:creationId xmlns:p14="http://schemas.microsoft.com/office/powerpoint/2010/main" val="9284948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4"/>
          <p:cNvSpPr>
            <a:spLocks noChangeArrowheads="1"/>
          </p:cNvSpPr>
          <p:nvPr/>
        </p:nvSpPr>
        <p:spPr bwMode="auto">
          <a:xfrm>
            <a:off x="1115616" y="2708920"/>
            <a:ext cx="6913563" cy="1366838"/>
          </a:xfrm>
          <a:prstGeom prst="rect">
            <a:avLst/>
          </a:prstGeom>
          <a:ln>
            <a:headEnd/>
            <a:tailEn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2">
            <a:schemeClr val="accent3"/>
          </a:lnRef>
          <a:fillRef idx="1">
            <a:schemeClr val="lt1"/>
          </a:fillRef>
          <a:effectRef idx="0">
            <a:schemeClr val="accent3"/>
          </a:effectRef>
          <a:fontRef idx="minor">
            <a:schemeClr val="dk1"/>
          </a:fontRef>
        </p:style>
        <p:txBody>
          <a:bodyPr wrap="none" anchor="ctr"/>
          <a:lstStyle/>
          <a:p>
            <a:pPr algn="ctr">
              <a:spcBef>
                <a:spcPct val="20000"/>
              </a:spcBef>
              <a:buClr>
                <a:schemeClr val="hlink"/>
              </a:buClr>
              <a:buSzPct val="90000"/>
              <a:buFont typeface="Wingdings" panose="05000000000000000000" pitchFamily="2" charset="2"/>
              <a:buNone/>
            </a:pPr>
            <a:r>
              <a:rPr lang="tr-TR" altLang="tr-TR" sz="2400" b="1" dirty="0" smtClean="0">
                <a:solidFill>
                  <a:schemeClr val="tx1"/>
                </a:solidFill>
              </a:rPr>
              <a:t>Günlük/Sosyal yaşamda </a:t>
            </a:r>
            <a:r>
              <a:rPr lang="tr-TR" altLang="tr-TR" sz="2400" b="1" dirty="0">
                <a:solidFill>
                  <a:schemeClr val="tx1"/>
                </a:solidFill>
              </a:rPr>
              <a:t>etkilenme var mı?</a:t>
            </a:r>
          </a:p>
          <a:p>
            <a:pPr algn="ctr"/>
            <a:endParaRPr lang="tr-TR" altLang="tr-TR" sz="2400" b="1" dirty="0">
              <a:solidFill>
                <a:srgbClr val="FF0000"/>
              </a:solidFill>
            </a:endParaRPr>
          </a:p>
        </p:txBody>
      </p:sp>
      <p:sp>
        <p:nvSpPr>
          <p:cNvPr id="3" name="2 Slayt Numarası Yer Tutucusu"/>
          <p:cNvSpPr>
            <a:spLocks noGrp="1"/>
          </p:cNvSpPr>
          <p:nvPr>
            <p:ph type="sldNum" sz="quarter" idx="12"/>
          </p:nvPr>
        </p:nvSpPr>
        <p:spPr/>
        <p:txBody>
          <a:bodyPr/>
          <a:lstStyle/>
          <a:p>
            <a:fld id="{F3F2E530-22BC-4943-B339-C53E1F0B053A}" type="slidenum">
              <a:rPr lang="tr-TR" smtClean="0"/>
              <a:pPr/>
              <a:t>9</a:t>
            </a:fld>
            <a:endParaRPr lang="tr-TR"/>
          </a:p>
        </p:txBody>
      </p:sp>
    </p:spTree>
    <p:extLst>
      <p:ext uri="{BB962C8B-B14F-4D97-AF65-F5344CB8AC3E}">
        <p14:creationId xmlns:p14="http://schemas.microsoft.com/office/powerpoint/2010/main" val="37312481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2729</TotalTime>
  <Words>1176</Words>
  <Application>Microsoft Office PowerPoint</Application>
  <PresentationFormat>Ekran Gösterisi (4:3)</PresentationFormat>
  <Paragraphs>335</Paragraphs>
  <Slides>30</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30</vt:i4>
      </vt:variant>
    </vt:vector>
  </HeadingPairs>
  <TitlesOfParts>
    <vt:vector size="35" baseType="lpstr">
      <vt:lpstr>Arial</vt:lpstr>
      <vt:lpstr>Calibri</vt:lpstr>
      <vt:lpstr>Times New Roman</vt:lpstr>
      <vt:lpstr>Wingdings</vt:lpstr>
      <vt:lpstr>Ofis Teması</vt:lpstr>
      <vt:lpstr> DEMANS(Bunama) &amp;   ALZHEİMER HASTALIĞI</vt:lpstr>
      <vt:lpstr>Vaka -1</vt:lpstr>
      <vt:lpstr>DEMANS</vt:lpstr>
      <vt:lpstr>PowerPoint Sunusu</vt:lpstr>
      <vt:lpstr>PowerPoint Sunusu</vt:lpstr>
      <vt:lpstr>PowerPoint Sunusu</vt:lpstr>
      <vt:lpstr>PowerPoint Sunusu</vt:lpstr>
      <vt:lpstr>UNUTKANLIK  anlamlı mı?</vt:lpstr>
      <vt:lpstr>PowerPoint Sunusu</vt:lpstr>
      <vt:lpstr>PowerPoint Sunusu</vt:lpstr>
      <vt:lpstr>PowerPoint Sunusu</vt:lpstr>
      <vt:lpstr>PowerPoint Sunusu</vt:lpstr>
      <vt:lpstr>PowerPoint Sunusu</vt:lpstr>
      <vt:lpstr>Olası demans klinik tanısı için </vt:lpstr>
      <vt:lpstr>PowerPoint Sunusu</vt:lpstr>
      <vt:lpstr>Demans ayırıcı tanısı</vt:lpstr>
      <vt:lpstr>Geri-dönüşümlü Demans Sebepleri</vt:lpstr>
      <vt:lpstr>Diagnostik testler</vt:lpstr>
      <vt:lpstr>Kronik Dejeneratif Demanslar  (geri-dönüşümsüz)</vt:lpstr>
      <vt:lpstr>PowerPoint Sunusu</vt:lpstr>
      <vt:lpstr>Alzheimer Epidemiyoloji</vt:lpstr>
      <vt:lpstr>ALZHEİMER HASTALIĞINDA PATOLOJİ</vt:lpstr>
      <vt:lpstr>PowerPoint Sunusu</vt:lpstr>
      <vt:lpstr>KLİNİK SEYİR</vt:lpstr>
      <vt:lpstr>PowerPoint Sunusu</vt:lpstr>
      <vt:lpstr>TEDAVİ: İLAÇLAR</vt:lpstr>
      <vt:lpstr>Alzheimer ilaçlarının istenmeyen etkileri</vt:lpstr>
      <vt:lpstr>PowerPoint Sunusu</vt:lpstr>
      <vt:lpstr>PowerPoint Sunusu</vt:lpstr>
      <vt:lpstr>Vaka-2</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DEMANS</dc:title>
  <dc:creator>hp</dc:creator>
  <cp:lastModifiedBy>hp</cp:lastModifiedBy>
  <cp:revision>161</cp:revision>
  <dcterms:created xsi:type="dcterms:W3CDTF">2014-08-31T17:03:59Z</dcterms:created>
  <dcterms:modified xsi:type="dcterms:W3CDTF">2020-09-06T02:51:28Z</dcterms:modified>
</cp:coreProperties>
</file>