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2" r:id="rId5"/>
    <p:sldId id="265" r:id="rId6"/>
    <p:sldId id="26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03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02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382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347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8444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005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53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66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10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90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13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50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37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82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93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26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04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4927" y="624110"/>
            <a:ext cx="9649686" cy="695239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dirty="0" smtClean="0"/>
              <a:t>Sermaye Mülkiyeti Bakımından Sınıflandırılma</a:t>
            </a:r>
            <a:endParaRPr lang="en-US" altLang="tr-TR" sz="3200" dirty="0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789611"/>
            <a:ext cx="4876800" cy="430638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tr-TR" altLang="tr-TR" dirty="0" smtClean="0"/>
              <a:t>Özel İşletmeleri</a:t>
            </a:r>
            <a:endParaRPr lang="tr-TR" altLang="tr-TR" dirty="0" smtClean="0"/>
          </a:p>
          <a:p>
            <a:pPr>
              <a:buFont typeface="+mj-lt"/>
              <a:buAutoNum type="arabicPeriod"/>
            </a:pPr>
            <a:r>
              <a:rPr lang="tr-TR" altLang="tr-TR" dirty="0" smtClean="0"/>
              <a:t>Kamu İşletmeleri</a:t>
            </a:r>
          </a:p>
          <a:p>
            <a:pPr>
              <a:buFont typeface="+mj-lt"/>
              <a:buAutoNum type="arabicPeriod"/>
            </a:pPr>
            <a:r>
              <a:rPr lang="tr-TR" altLang="tr-TR" dirty="0" smtClean="0"/>
              <a:t>Karma İşletmeler</a:t>
            </a:r>
          </a:p>
          <a:p>
            <a:pPr>
              <a:buFont typeface="+mj-lt"/>
              <a:buAutoNum type="arabicPeriod"/>
            </a:pPr>
            <a:r>
              <a:rPr lang="tr-TR" altLang="tr-TR" dirty="0" smtClean="0"/>
              <a:t>Yabancı Sermayeli İşletmeler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9557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1894114" y="1018903"/>
            <a:ext cx="9610498" cy="489231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 b="1" dirty="0">
                <a:solidFill>
                  <a:schemeClr val="tx1"/>
                </a:solidFill>
              </a:rPr>
              <a:t>Özel </a:t>
            </a:r>
            <a:r>
              <a:rPr lang="tr-TR" altLang="tr-TR" sz="2000" b="1" dirty="0" smtClean="0">
                <a:solidFill>
                  <a:schemeClr val="tx1"/>
                </a:solidFill>
              </a:rPr>
              <a:t>İşletmeler;</a:t>
            </a:r>
            <a:r>
              <a:rPr lang="tr-TR" altLang="tr-TR" sz="2000" b="1" dirty="0">
                <a:solidFill>
                  <a:schemeClr val="tx1"/>
                </a:solidFill>
              </a:rPr>
              <a:t> </a:t>
            </a:r>
            <a:r>
              <a:rPr lang="tr-TR" altLang="tr-TR" sz="2000" dirty="0" smtClean="0"/>
              <a:t>Üretim </a:t>
            </a:r>
            <a:r>
              <a:rPr lang="tr-TR" altLang="tr-TR" sz="2000" dirty="0" smtClean="0"/>
              <a:t>araçlarının mülkiyeti, özel teşebbüse ait olan işletmelerdir.</a:t>
            </a:r>
          </a:p>
          <a:p>
            <a:pPr lvl="1">
              <a:lnSpc>
                <a:spcPct val="90000"/>
              </a:lnSpc>
            </a:pPr>
            <a:r>
              <a:rPr lang="tr-TR" altLang="tr-TR" sz="2000" dirty="0" smtClean="0"/>
              <a:t>İşletmenin mülkiyeti gerçek veya tüzel kişilere </a:t>
            </a:r>
            <a:r>
              <a:rPr lang="tr-TR" altLang="tr-TR" sz="2000" dirty="0" smtClean="0"/>
              <a:t>aittir.</a:t>
            </a:r>
          </a:p>
          <a:p>
            <a:pPr lvl="1">
              <a:lnSpc>
                <a:spcPct val="90000"/>
              </a:lnSpc>
            </a:pPr>
            <a:r>
              <a:rPr lang="tr-TR" altLang="tr-TR" sz="2000" dirty="0" smtClean="0"/>
              <a:t>Bu </a:t>
            </a:r>
            <a:r>
              <a:rPr lang="tr-TR" altLang="tr-TR" sz="2000" dirty="0" smtClean="0"/>
              <a:t>işletmeler, </a:t>
            </a:r>
            <a:r>
              <a:rPr lang="tr-TR" altLang="tr-TR" sz="2000" dirty="0" smtClean="0"/>
              <a:t>istedikleri alanda istedikleri </a:t>
            </a:r>
            <a:r>
              <a:rPr lang="tr-TR" altLang="tr-TR" sz="2000" dirty="0" smtClean="0"/>
              <a:t>yatırımı yapabilirler.</a:t>
            </a:r>
          </a:p>
          <a:p>
            <a:pPr lvl="1">
              <a:lnSpc>
                <a:spcPct val="90000"/>
              </a:lnSpc>
            </a:pPr>
            <a:r>
              <a:rPr lang="tr-TR" altLang="tr-TR" sz="2000" dirty="0" smtClean="0"/>
              <a:t>Şirket yada </a:t>
            </a:r>
            <a:r>
              <a:rPr lang="tr-TR" altLang="tr-TR" sz="2000" dirty="0" smtClean="0"/>
              <a:t>kooperatif şeklindeki kuruluşlardır</a:t>
            </a:r>
            <a:r>
              <a:rPr lang="tr-TR" altLang="tr-TR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altLang="tr-TR" sz="2000" b="1" dirty="0">
                <a:solidFill>
                  <a:schemeClr val="tx1"/>
                </a:solidFill>
              </a:rPr>
              <a:t>Kamu </a:t>
            </a:r>
            <a:r>
              <a:rPr lang="tr-TR" altLang="tr-TR" sz="2000" b="1" dirty="0" smtClean="0">
                <a:solidFill>
                  <a:schemeClr val="tx1"/>
                </a:solidFill>
              </a:rPr>
              <a:t>İşletmeleri; </a:t>
            </a:r>
            <a:r>
              <a:rPr lang="tr-TR" altLang="tr-TR" sz="2000" dirty="0"/>
              <a:t>Sermayesinin tamamı </a:t>
            </a:r>
            <a:r>
              <a:rPr lang="tr-TR" altLang="tr-TR" sz="2000" dirty="0" smtClean="0"/>
              <a:t>veya yarıdan </a:t>
            </a:r>
            <a:r>
              <a:rPr lang="tr-TR" altLang="tr-TR" sz="2000" dirty="0"/>
              <a:t>fazlası devlete </a:t>
            </a:r>
            <a:r>
              <a:rPr lang="tr-TR" altLang="tr-TR" sz="2000" dirty="0" smtClean="0"/>
              <a:t>yada kamu </a:t>
            </a:r>
            <a:r>
              <a:rPr lang="tr-TR" altLang="tr-TR" sz="2000" dirty="0"/>
              <a:t>tüzel kişilerine ait işletmelerdir.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800" dirty="0" smtClean="0"/>
              <a:t>Sosyal </a:t>
            </a:r>
            <a:r>
              <a:rPr lang="tr-TR" altLang="tr-TR" sz="1800" dirty="0"/>
              <a:t>güvenlik kuruluşları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800" dirty="0"/>
              <a:t>Döner sermayeli işletmeler (Başbakanlık basımevi, devlet üretme çiftlikleri)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800" dirty="0"/>
              <a:t>Özel bütçeli devlet işletmeleri (Spor Loto, MTA)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800" dirty="0"/>
              <a:t>Yerel yönetim işletmeleri (Ekmek fabrikaları, Su ve Havagazı işletmeleri)</a:t>
            </a:r>
            <a:endParaRPr lang="en-US" altLang="tr-TR" sz="1800" dirty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2941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319349"/>
            <a:ext cx="8435839" cy="4591873"/>
          </a:xfrm>
        </p:spPr>
        <p:txBody>
          <a:bodyPr/>
          <a:lstStyle/>
          <a:p>
            <a:r>
              <a:rPr lang="tr-TR" altLang="tr-TR" sz="2000" b="1" dirty="0">
                <a:solidFill>
                  <a:schemeClr val="tx1"/>
                </a:solidFill>
              </a:rPr>
              <a:t>Karma </a:t>
            </a:r>
            <a:r>
              <a:rPr lang="tr-TR" altLang="tr-TR" sz="2000" b="1" dirty="0" smtClean="0">
                <a:solidFill>
                  <a:schemeClr val="tx1"/>
                </a:solidFill>
              </a:rPr>
              <a:t>İşletmeler: </a:t>
            </a:r>
            <a:r>
              <a:rPr lang="tr-TR" altLang="tr-TR" sz="2000" dirty="0" smtClean="0"/>
              <a:t>Gerçek </a:t>
            </a:r>
            <a:r>
              <a:rPr lang="tr-TR" altLang="tr-TR" sz="2000" dirty="0" smtClean="0"/>
              <a:t>veya tüzel </a:t>
            </a:r>
            <a:r>
              <a:rPr lang="tr-TR" altLang="tr-TR" sz="2000" dirty="0" smtClean="0"/>
              <a:t>kişiler yada özel kişilerle kamu </a:t>
            </a:r>
            <a:r>
              <a:rPr lang="tr-TR" altLang="tr-TR" sz="2000" dirty="0" smtClean="0"/>
              <a:t>tüzel kişilerinin birlikte kurdukları </a:t>
            </a:r>
            <a:r>
              <a:rPr lang="tr-TR" altLang="tr-TR" sz="2000" dirty="0" smtClean="0"/>
              <a:t>işletmelere verilen addır.</a:t>
            </a:r>
            <a:endParaRPr lang="tr-TR" altLang="tr-TR" sz="2000" dirty="0" smtClean="0"/>
          </a:p>
          <a:p>
            <a:pPr>
              <a:lnSpc>
                <a:spcPct val="90000"/>
              </a:lnSpc>
            </a:pPr>
            <a:r>
              <a:rPr lang="tr-TR" altLang="tr-TR" sz="2000" b="1" dirty="0" smtClean="0">
                <a:solidFill>
                  <a:schemeClr val="tx1"/>
                </a:solidFill>
              </a:rPr>
              <a:t>Yabancı Sermayeli İşletmeler: </a:t>
            </a:r>
            <a:r>
              <a:rPr lang="tr-TR" altLang="tr-TR" sz="2000" dirty="0" smtClean="0"/>
              <a:t>Mülkiyet </a:t>
            </a:r>
            <a:r>
              <a:rPr lang="tr-TR" altLang="tr-TR" sz="2000" dirty="0"/>
              <a:t>yabancı </a:t>
            </a:r>
            <a:r>
              <a:rPr lang="tr-TR" altLang="tr-TR" sz="2000" dirty="0" smtClean="0"/>
              <a:t>girişimcilerdedir.</a:t>
            </a:r>
          </a:p>
          <a:p>
            <a:pPr lvl="1">
              <a:lnSpc>
                <a:spcPct val="90000"/>
              </a:lnSpc>
            </a:pPr>
            <a:r>
              <a:rPr lang="tr-TR" altLang="tr-TR" sz="2000" dirty="0" smtClean="0"/>
              <a:t>Yabancı </a:t>
            </a:r>
            <a:r>
              <a:rPr lang="tr-TR" altLang="tr-TR" sz="2000" dirty="0"/>
              <a:t>sermaye sahiplerinin ülkedeki özel veya kamu kuruluşlarıyla işbirliği </a:t>
            </a:r>
            <a:r>
              <a:rPr lang="tr-TR" altLang="tr-TR" sz="2000" dirty="0" smtClean="0"/>
              <a:t>yaparak kurulabilmektedir. Ayrıca yabancı  </a:t>
            </a:r>
            <a:r>
              <a:rPr lang="tr-TR" altLang="tr-TR" sz="2000" dirty="0"/>
              <a:t>girişimciler </a:t>
            </a:r>
            <a:r>
              <a:rPr lang="tr-TR" altLang="tr-TR" sz="2000" dirty="0" smtClean="0"/>
              <a:t>de tek </a:t>
            </a:r>
            <a:r>
              <a:rPr lang="tr-TR" altLang="tr-TR" sz="2000" dirty="0"/>
              <a:t>başlarına </a:t>
            </a:r>
            <a:r>
              <a:rPr lang="tr-TR" altLang="tr-TR" sz="2000" dirty="0" smtClean="0"/>
              <a:t>bu </a:t>
            </a:r>
            <a:r>
              <a:rPr lang="tr-TR" altLang="tr-TR" sz="2000" dirty="0"/>
              <a:t>tür işletmeleri </a:t>
            </a:r>
            <a:r>
              <a:rPr lang="tr-TR" altLang="tr-TR" sz="2000" dirty="0" smtClean="0"/>
              <a:t>kurabilmektedirler.</a:t>
            </a:r>
            <a:endParaRPr lang="en-US" altLang="tr-TR" sz="2000" dirty="0"/>
          </a:p>
          <a:p>
            <a:endParaRPr lang="tr-TR" altLang="tr-TR" dirty="0" smtClean="0"/>
          </a:p>
          <a:p>
            <a:pPr eaLnBrk="1" hangingPunct="1">
              <a:buFontTx/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94533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8617" y="624110"/>
            <a:ext cx="9505995" cy="799741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dirty="0" smtClean="0">
                <a:solidFill>
                  <a:schemeClr val="tx1"/>
                </a:solidFill>
              </a:rPr>
              <a:t>Hukuki Şekilleri Bakımından Sınıflandırma</a:t>
            </a:r>
            <a:endParaRPr lang="en-US" altLang="tr-TR" sz="3200" dirty="0" smtClean="0">
              <a:solidFill>
                <a:schemeClr val="tx1"/>
              </a:solidFill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1998617" y="1658983"/>
            <a:ext cx="9505995" cy="4252239"/>
          </a:xfrm>
        </p:spPr>
        <p:txBody>
          <a:bodyPr/>
          <a:lstStyle/>
          <a:p>
            <a:pPr>
              <a:buFont typeface="+mj-lt"/>
              <a:buAutoNum type="alphaUcPeriod"/>
            </a:pPr>
            <a:r>
              <a:rPr lang="tr-TR" altLang="tr-TR" b="1" dirty="0" smtClean="0">
                <a:solidFill>
                  <a:schemeClr val="tx1"/>
                </a:solidFill>
              </a:rPr>
              <a:t>Tek Şahıs İşletmeleri</a:t>
            </a:r>
          </a:p>
          <a:p>
            <a:r>
              <a:rPr lang="tr-TR" altLang="tr-TR" dirty="0" smtClean="0"/>
              <a:t>İşletmenin sahibi olan ve tüm faaliyetlerini </a:t>
            </a:r>
            <a:r>
              <a:rPr lang="tr-TR" altLang="tr-TR" dirty="0" smtClean="0"/>
              <a:t>yürüten </a:t>
            </a:r>
            <a:r>
              <a:rPr lang="tr-TR" altLang="tr-TR" dirty="0" smtClean="0"/>
              <a:t>kişiye </a:t>
            </a:r>
            <a:r>
              <a:rPr lang="tr-TR" altLang="tr-TR" dirty="0" smtClean="0"/>
              <a:t>Tacir </a:t>
            </a:r>
            <a:r>
              <a:rPr lang="tr-TR" altLang="tr-TR" dirty="0" smtClean="0"/>
              <a:t>denir</a:t>
            </a:r>
            <a:r>
              <a:rPr lang="tr-TR" altLang="tr-TR" dirty="0" smtClean="0"/>
              <a:t>. İşletme sahibi ile işletme hukuki yönden ayrı tutulamaz ( Kar, Zarar vb. her türlü risk </a:t>
            </a:r>
            <a:r>
              <a:rPr lang="tr-TR" altLang="tr-TR" dirty="0" smtClean="0"/>
              <a:t>)</a:t>
            </a:r>
          </a:p>
          <a:p>
            <a:pPr marL="609600" indent="-609600">
              <a:buNone/>
            </a:pPr>
            <a:r>
              <a:rPr lang="tr-TR" altLang="tr-TR" b="1" dirty="0">
                <a:solidFill>
                  <a:schemeClr val="tx1"/>
                </a:solidFill>
              </a:rPr>
              <a:t>Tek Şahıs İşletmeleri </a:t>
            </a:r>
            <a:r>
              <a:rPr lang="tr-TR" altLang="tr-TR" b="1" dirty="0" smtClean="0">
                <a:solidFill>
                  <a:schemeClr val="tx1"/>
                </a:solidFill>
              </a:rPr>
              <a:t>Avantajları</a:t>
            </a:r>
          </a:p>
          <a:p>
            <a:r>
              <a:rPr lang="tr-TR" altLang="tr-TR" dirty="0"/>
              <a:t>Kurulması </a:t>
            </a:r>
            <a:r>
              <a:rPr lang="tr-TR" altLang="tr-TR" dirty="0" smtClean="0"/>
              <a:t>çok kolaydır.</a:t>
            </a:r>
            <a:endParaRPr lang="tr-TR" altLang="tr-TR" dirty="0"/>
          </a:p>
          <a:p>
            <a:r>
              <a:rPr lang="tr-TR" altLang="tr-TR" dirty="0"/>
              <a:t>Yetkiler işletme </a:t>
            </a:r>
            <a:r>
              <a:rPr lang="tr-TR" altLang="tr-TR" dirty="0" smtClean="0"/>
              <a:t>sahibindedir.</a:t>
            </a:r>
          </a:p>
          <a:p>
            <a:r>
              <a:rPr lang="tr-TR" altLang="tr-TR" dirty="0" smtClean="0"/>
              <a:t>Faaliyetlerde gizlidir.</a:t>
            </a:r>
            <a:endParaRPr lang="tr-TR" altLang="tr-TR" dirty="0"/>
          </a:p>
          <a:p>
            <a:r>
              <a:rPr lang="tr-TR" altLang="tr-TR" dirty="0"/>
              <a:t>Kar bir tek elde </a:t>
            </a:r>
            <a:r>
              <a:rPr lang="tr-TR" altLang="tr-TR" dirty="0" smtClean="0"/>
              <a:t>toplanır.</a:t>
            </a:r>
            <a:endParaRPr lang="tr-TR" altLang="tr-TR" dirty="0"/>
          </a:p>
          <a:p>
            <a:r>
              <a:rPr lang="tr-TR" altLang="tr-TR" dirty="0"/>
              <a:t>İşletme örgütü </a:t>
            </a:r>
            <a:r>
              <a:rPr lang="tr-TR" altLang="tr-TR" dirty="0" smtClean="0"/>
              <a:t>esnektir.</a:t>
            </a:r>
            <a:endParaRPr lang="en-US" altLang="tr-TR" dirty="0"/>
          </a:p>
          <a:p>
            <a:pPr marL="609600" indent="-609600"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237226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18456"/>
            <a:ext cx="7772400" cy="653143"/>
          </a:xfrm>
        </p:spPr>
        <p:txBody>
          <a:bodyPr/>
          <a:lstStyle/>
          <a:p>
            <a:r>
              <a:rPr lang="tr-TR" altLang="tr-TR" b="1" dirty="0" smtClean="0">
                <a:solidFill>
                  <a:schemeClr val="tx1"/>
                </a:solidFill>
              </a:rPr>
              <a:t>B. Şirketler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1632857" y="1789610"/>
            <a:ext cx="9261566" cy="4306389"/>
          </a:xfrm>
        </p:spPr>
        <p:txBody>
          <a:bodyPr>
            <a:normAutofit/>
          </a:bodyPr>
          <a:lstStyle/>
          <a:p>
            <a:r>
              <a:rPr lang="tr-TR" altLang="tr-TR" sz="2000" dirty="0" smtClean="0"/>
              <a:t>İki </a:t>
            </a:r>
            <a:r>
              <a:rPr lang="tr-TR" altLang="tr-TR" sz="2000" dirty="0" smtClean="0"/>
              <a:t>veya daha çok kişinin bir araya gelerek, emek veya mallarını, ortak bir amaca </a:t>
            </a:r>
            <a:r>
              <a:rPr lang="tr-TR" altLang="tr-TR" sz="2000" dirty="0" smtClean="0"/>
              <a:t>ulaşmak </a:t>
            </a:r>
            <a:r>
              <a:rPr lang="tr-TR" altLang="tr-TR" sz="2000" dirty="0" smtClean="0"/>
              <a:t>için</a:t>
            </a:r>
            <a:r>
              <a:rPr lang="tr-TR" altLang="tr-TR" sz="2000" dirty="0" smtClean="0"/>
              <a:t> </a:t>
            </a:r>
            <a:r>
              <a:rPr lang="tr-TR" altLang="tr-TR" sz="2000" dirty="0" smtClean="0"/>
              <a:t>bir </a:t>
            </a:r>
            <a:r>
              <a:rPr lang="tr-TR" altLang="tr-TR" sz="2000" dirty="0" smtClean="0"/>
              <a:t>sözleşmeye dayanarak birleştirmeleridir. </a:t>
            </a:r>
            <a:endParaRPr lang="tr-TR" altLang="tr-TR" sz="2000" dirty="0" smtClean="0"/>
          </a:p>
          <a:p>
            <a:pPr lvl="1"/>
            <a:r>
              <a:rPr lang="tr-TR" altLang="tr-TR" sz="1800" dirty="0" smtClean="0">
                <a:solidFill>
                  <a:schemeClr val="tx1"/>
                </a:solidFill>
              </a:rPr>
              <a:t>Borçlar </a:t>
            </a:r>
            <a:r>
              <a:rPr lang="tr-TR" altLang="tr-TR" sz="1800" dirty="0" smtClean="0">
                <a:solidFill>
                  <a:schemeClr val="tx1"/>
                </a:solidFill>
              </a:rPr>
              <a:t>kanunu ve Ticaret </a:t>
            </a:r>
            <a:r>
              <a:rPr lang="tr-TR" altLang="tr-TR" sz="1800" dirty="0" smtClean="0">
                <a:solidFill>
                  <a:schemeClr val="tx1"/>
                </a:solidFill>
              </a:rPr>
              <a:t>Kanununa göre;</a:t>
            </a:r>
            <a:endParaRPr lang="tr-TR" altLang="tr-TR" sz="1800" dirty="0" smtClean="0">
              <a:solidFill>
                <a:schemeClr val="tx1"/>
              </a:solidFill>
            </a:endParaRPr>
          </a:p>
          <a:p>
            <a:pPr lvl="2">
              <a:buFont typeface="+mj-lt"/>
              <a:buAutoNum type="arabicPeriod"/>
            </a:pPr>
            <a:r>
              <a:rPr lang="tr-TR" altLang="tr-TR" sz="2000" dirty="0" smtClean="0">
                <a:solidFill>
                  <a:schemeClr val="accent1"/>
                </a:solidFill>
              </a:rPr>
              <a:t>Adi Şirket</a:t>
            </a:r>
          </a:p>
          <a:p>
            <a:pPr lvl="2">
              <a:buFont typeface="+mj-lt"/>
              <a:buAutoNum type="arabicPeriod"/>
            </a:pPr>
            <a:r>
              <a:rPr lang="tr-TR" altLang="tr-TR" sz="2000" dirty="0" smtClean="0">
                <a:solidFill>
                  <a:schemeClr val="accent1"/>
                </a:solidFill>
              </a:rPr>
              <a:t>Ticari Şirket</a:t>
            </a:r>
          </a:p>
        </p:txBody>
      </p:sp>
    </p:spTree>
    <p:extLst>
      <p:ext uri="{BB962C8B-B14F-4D97-AF65-F5344CB8AC3E}">
        <p14:creationId xmlns:p14="http://schemas.microsoft.com/office/powerpoint/2010/main" val="315865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1606731" y="888274"/>
            <a:ext cx="4245429" cy="718457"/>
          </a:xfrm>
        </p:spPr>
        <p:txBody>
          <a:bodyPr/>
          <a:lstStyle/>
          <a:p>
            <a:pPr algn="ctr"/>
            <a:r>
              <a:rPr lang="tr-TR" altLang="tr-TR" b="1" dirty="0">
                <a:solidFill>
                  <a:schemeClr val="tx1"/>
                </a:solidFill>
              </a:rPr>
              <a:t>Adi Şirket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1776549" y="1894114"/>
            <a:ext cx="5016137" cy="40089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Ortaklığın tüzel kişiliği yoktur.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Ticaret </a:t>
            </a:r>
            <a:r>
              <a:rPr lang="tr-TR" altLang="tr-TR" dirty="0" smtClean="0"/>
              <a:t>unvanları yoktur.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Ticaret şirketlerinin </a:t>
            </a:r>
            <a:r>
              <a:rPr lang="tr-TR" altLang="tr-TR" dirty="0" smtClean="0"/>
              <a:t>bağlı oldukları kurallara </a:t>
            </a:r>
            <a:r>
              <a:rPr lang="tr-TR" altLang="tr-TR" dirty="0"/>
              <a:t>tabi değillerdir.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Şirket sermayesinde ortakların </a:t>
            </a:r>
            <a:r>
              <a:rPr lang="tr-TR" altLang="tr-TR" dirty="0" smtClean="0"/>
              <a:t>bir takım hakları </a:t>
            </a:r>
            <a:r>
              <a:rPr lang="tr-TR" altLang="tr-TR" dirty="0" smtClean="0"/>
              <a:t>vardır</a:t>
            </a:r>
            <a:r>
              <a:rPr lang="tr-TR" altLang="tr-TR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Şirketin kim tarafında yönetileceği önceden belirlenmek koşuluyla her ortağın şirketi yönetme </a:t>
            </a:r>
            <a:r>
              <a:rPr lang="tr-TR" altLang="tr-TR" dirty="0" smtClean="0"/>
              <a:t>hakkı </a:t>
            </a:r>
            <a:r>
              <a:rPr lang="tr-TR" altLang="tr-TR" dirty="0"/>
              <a:t>vardır.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Borçlar Kanununa tabidir.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Şirket sözleşmesi </a:t>
            </a:r>
            <a:r>
              <a:rPr lang="tr-TR" altLang="tr-TR" dirty="0" smtClean="0"/>
              <a:t>sözlü </a:t>
            </a:r>
            <a:r>
              <a:rPr lang="tr-TR" altLang="tr-TR" dirty="0"/>
              <a:t>veya yazılı olabilir</a:t>
            </a:r>
            <a:r>
              <a:rPr lang="tr-TR" altLang="tr-TR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endParaRPr lang="en-US" alt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>
          <a:xfrm>
            <a:off x="7506629" y="888275"/>
            <a:ext cx="3999001" cy="1188720"/>
          </a:xfrm>
        </p:spPr>
        <p:txBody>
          <a:bodyPr/>
          <a:lstStyle/>
          <a:p>
            <a:r>
              <a:rPr lang="tr-TR" altLang="tr-TR" b="1" dirty="0">
                <a:solidFill>
                  <a:schemeClr val="tx1"/>
                </a:solidFill>
              </a:rPr>
              <a:t>Ticaret Şirketi</a:t>
            </a:r>
          </a:p>
          <a:p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>
          <a:xfrm>
            <a:off x="7166957" y="1985554"/>
            <a:ext cx="4338674" cy="3914244"/>
          </a:xfrm>
        </p:spPr>
        <p:txBody>
          <a:bodyPr/>
          <a:lstStyle/>
          <a:p>
            <a:r>
              <a:rPr lang="tr-TR" altLang="tr-TR" dirty="0"/>
              <a:t>Ticaret Kanununa bağlıdırlar.</a:t>
            </a:r>
          </a:p>
          <a:p>
            <a:r>
              <a:rPr lang="tr-TR" altLang="tr-TR" dirty="0"/>
              <a:t>Şirket sözleşmesi yazılı olmak zorundadır.</a:t>
            </a:r>
          </a:p>
          <a:p>
            <a:r>
              <a:rPr lang="tr-TR" altLang="tr-TR" dirty="0"/>
              <a:t>Şirketin ayrı bir tüzel kişiliği vardır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32983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319</Words>
  <Application>Microsoft Office PowerPoint</Application>
  <PresentationFormat>Geniş ekran</PresentationFormat>
  <Paragraphs>47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Duman</vt:lpstr>
      <vt:lpstr>Sermaye Mülkiyeti Bakımından Sınıflandırılma</vt:lpstr>
      <vt:lpstr>PowerPoint Sunusu</vt:lpstr>
      <vt:lpstr>PowerPoint Sunusu</vt:lpstr>
      <vt:lpstr>Hukuki Şekilleri Bakımından Sınıflandırma</vt:lpstr>
      <vt:lpstr>B. Şirketler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2020-02-22T14:31:07Z</dcterms:created>
  <dcterms:modified xsi:type="dcterms:W3CDTF">2020-02-22T18:55:59Z</dcterms:modified>
</cp:coreProperties>
</file>