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86" r:id="rId5"/>
    <p:sldId id="288" r:id="rId6"/>
    <p:sldId id="291" r:id="rId7"/>
    <p:sldId id="292" r:id="rId8"/>
    <p:sldId id="293" r:id="rId9"/>
    <p:sldId id="294" r:id="rId10"/>
    <p:sldId id="295" r:id="rId11"/>
    <p:sldId id="29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dmr33@gmail.com" initials="J" lastIdx="2" clrIdx="0">
    <p:extLst>
      <p:ext uri="{19B8F6BF-5375-455C-9EA6-DF929625EA0E}">
        <p15:presenceInfo xmlns:p15="http://schemas.microsoft.com/office/powerpoint/2012/main" userId="jdmr33@gmail.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0" autoAdjust="0"/>
    <p:restoredTop sz="94660"/>
  </p:normalViewPr>
  <p:slideViewPr>
    <p:cSldViewPr snapToGrid="0">
      <p:cViewPr varScale="1">
        <p:scale>
          <a:sx n="67" d="100"/>
          <a:sy n="67" d="100"/>
        </p:scale>
        <p:origin x="6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32560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328119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endParaRPr lang="en-GB"/>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284880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29879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endParaRPr lang="en-GB"/>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11"/>
          </p:nvPr>
        </p:nvSpPr>
        <p:spPr/>
        <p:txBody>
          <a:bodyPr/>
          <a:lstStyle/>
          <a:p>
            <a:endParaRPr lang="en-GB"/>
          </a:p>
        </p:txBody>
      </p:sp>
      <p:sp>
        <p:nvSpPr>
          <p:cNvPr id="6" name="Espaço Reservado para Número de Slide 5"/>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29264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35613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endParaRPr lang="en-GB"/>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7" name="Espaço Reservado para Data 6"/>
          <p:cNvSpPr>
            <a:spLocks noGrp="1"/>
          </p:cNvSpPr>
          <p:nvPr>
            <p:ph type="dt" sz="half" idx="10"/>
          </p:nvPr>
        </p:nvSpPr>
        <p:spPr/>
        <p:txBody>
          <a:bodyPr/>
          <a:lstStyle/>
          <a:p>
            <a:fld id="{533EF1E9-61CE-43A3-9AAE-BBC6CBBACB09}" type="datetimeFigureOut">
              <a:rPr lang="en-GB" smtClean="0"/>
              <a:t>04/05/2020</a:t>
            </a:fld>
            <a:endParaRPr lang="en-GB"/>
          </a:p>
        </p:txBody>
      </p:sp>
      <p:sp>
        <p:nvSpPr>
          <p:cNvPr id="8" name="Espaço Reservado para Rodapé 7"/>
          <p:cNvSpPr>
            <a:spLocks noGrp="1"/>
          </p:cNvSpPr>
          <p:nvPr>
            <p:ph type="ftr" sz="quarter" idx="11"/>
          </p:nvPr>
        </p:nvSpPr>
        <p:spPr/>
        <p:txBody>
          <a:bodyPr/>
          <a:lstStyle/>
          <a:p>
            <a:endParaRPr lang="en-GB"/>
          </a:p>
        </p:txBody>
      </p:sp>
      <p:sp>
        <p:nvSpPr>
          <p:cNvPr id="9" name="Espaço Reservado para Número de Slide 8"/>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407027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en-GB"/>
          </a:p>
        </p:txBody>
      </p:sp>
      <p:sp>
        <p:nvSpPr>
          <p:cNvPr id="3" name="Espaço Reservado para Data 2"/>
          <p:cNvSpPr>
            <a:spLocks noGrp="1"/>
          </p:cNvSpPr>
          <p:nvPr>
            <p:ph type="dt" sz="half" idx="10"/>
          </p:nvPr>
        </p:nvSpPr>
        <p:spPr/>
        <p:txBody>
          <a:bodyPr/>
          <a:lstStyle/>
          <a:p>
            <a:fld id="{533EF1E9-61CE-43A3-9AAE-BBC6CBBACB09}" type="datetimeFigureOut">
              <a:rPr lang="en-GB" smtClean="0"/>
              <a:t>04/05/2020</a:t>
            </a:fld>
            <a:endParaRPr lang="en-GB"/>
          </a:p>
        </p:txBody>
      </p:sp>
      <p:sp>
        <p:nvSpPr>
          <p:cNvPr id="4" name="Espaço Reservado para Rodapé 3"/>
          <p:cNvSpPr>
            <a:spLocks noGrp="1"/>
          </p:cNvSpPr>
          <p:nvPr>
            <p:ph type="ftr" sz="quarter" idx="11"/>
          </p:nvPr>
        </p:nvSpPr>
        <p:spPr/>
        <p:txBody>
          <a:bodyPr/>
          <a:lstStyle/>
          <a:p>
            <a:endParaRPr lang="en-GB"/>
          </a:p>
        </p:txBody>
      </p:sp>
      <p:sp>
        <p:nvSpPr>
          <p:cNvPr id="5" name="Espaço Reservado para Número de Slide 4"/>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1231872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33EF1E9-61CE-43A3-9AAE-BBC6CBBACB09}" type="datetimeFigureOut">
              <a:rPr lang="en-GB" smtClean="0"/>
              <a:t>04/05/2020</a:t>
            </a:fld>
            <a:endParaRPr lang="en-GB"/>
          </a:p>
        </p:txBody>
      </p:sp>
      <p:sp>
        <p:nvSpPr>
          <p:cNvPr id="3" name="Espaço Reservado para Rodapé 2"/>
          <p:cNvSpPr>
            <a:spLocks noGrp="1"/>
          </p:cNvSpPr>
          <p:nvPr>
            <p:ph type="ftr" sz="quarter" idx="11"/>
          </p:nvPr>
        </p:nvSpPr>
        <p:spPr/>
        <p:txBody>
          <a:bodyPr/>
          <a:lstStyle/>
          <a:p>
            <a:endParaRPr lang="en-GB"/>
          </a:p>
        </p:txBody>
      </p:sp>
      <p:sp>
        <p:nvSpPr>
          <p:cNvPr id="4" name="Espaço Reservado para Número de Slide 3"/>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8597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4051380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en-GB"/>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33EF1E9-61CE-43A3-9AAE-BBC6CBBACB09}" type="datetimeFigureOut">
              <a:rPr lang="en-GB" smtClean="0"/>
              <a:t>04/05/2020</a:t>
            </a:fld>
            <a:endParaRPr lang="en-GB"/>
          </a:p>
        </p:txBody>
      </p:sp>
      <p:sp>
        <p:nvSpPr>
          <p:cNvPr id="6" name="Espaço Reservado para Rodapé 5"/>
          <p:cNvSpPr>
            <a:spLocks noGrp="1"/>
          </p:cNvSpPr>
          <p:nvPr>
            <p:ph type="ftr" sz="quarter" idx="11"/>
          </p:nvPr>
        </p:nvSpPr>
        <p:spPr/>
        <p:txBody>
          <a:bodyPr/>
          <a:lstStyle/>
          <a:p>
            <a:endParaRPr lang="en-GB"/>
          </a:p>
        </p:txBody>
      </p:sp>
      <p:sp>
        <p:nvSpPr>
          <p:cNvPr id="7" name="Espaço Reservado para Número de Slide 6"/>
          <p:cNvSpPr>
            <a:spLocks noGrp="1"/>
          </p:cNvSpPr>
          <p:nvPr>
            <p:ph type="sldNum" sz="quarter" idx="12"/>
          </p:nvPr>
        </p:nvSpPr>
        <p:spPr/>
        <p:txBody>
          <a:bodyPr/>
          <a:lstStyle/>
          <a:p>
            <a:fld id="{1833163A-B203-4CEF-BCD6-08AE72C2CB58}" type="slidenum">
              <a:rPr lang="en-GB" smtClean="0"/>
              <a:t>‹#›</a:t>
            </a:fld>
            <a:endParaRPr lang="en-GB"/>
          </a:p>
        </p:txBody>
      </p:sp>
    </p:spTree>
    <p:extLst>
      <p:ext uri="{BB962C8B-B14F-4D97-AF65-F5344CB8AC3E}">
        <p14:creationId xmlns:p14="http://schemas.microsoft.com/office/powerpoint/2010/main" val="3402559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endParaRPr lang="en-GB"/>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GB"/>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EF1E9-61CE-43A3-9AAE-BBC6CBBACB09}" type="datetimeFigureOut">
              <a:rPr lang="en-GB" smtClean="0"/>
              <a:t>04/05/2020</a:t>
            </a:fld>
            <a:endParaRPr lang="en-GB"/>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3163A-B203-4CEF-BCD6-08AE72C2CB58}" type="slidenum">
              <a:rPr lang="en-GB" smtClean="0"/>
              <a:t>‹#›</a:t>
            </a:fld>
            <a:endParaRPr lang="en-GB"/>
          </a:p>
        </p:txBody>
      </p:sp>
    </p:spTree>
    <p:extLst>
      <p:ext uri="{BB962C8B-B14F-4D97-AF65-F5344CB8AC3E}">
        <p14:creationId xmlns:p14="http://schemas.microsoft.com/office/powerpoint/2010/main" val="3020424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52807" y="3783106"/>
            <a:ext cx="9448800" cy="2246501"/>
          </a:xfrm>
        </p:spPr>
        <p:txBody>
          <a:bodyPr/>
          <a:lstStyle/>
          <a:p>
            <a:r>
              <a:rPr lang="pt-PT" b="1" dirty="0"/>
              <a:t>ISP 420 – Portekiz </a:t>
            </a:r>
            <a:r>
              <a:rPr lang="tr-TR" b="1" dirty="0"/>
              <a:t>Kültürü </a:t>
            </a:r>
            <a:r>
              <a:rPr lang="pt-PT" b="1" dirty="0"/>
              <a:t>|   Cultura Portuguesa </a:t>
            </a:r>
            <a:endParaRPr lang="en-GB" dirty="0"/>
          </a:p>
          <a:p>
            <a:endParaRPr lang="en-GB"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Resim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88047" y="874021"/>
            <a:ext cx="1238627" cy="123862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399202" y="2529469"/>
            <a:ext cx="1233987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PT"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Sub-Departamento de Língua Portuguesa | Faculdade de Línguas, História e Geografia | </a:t>
            </a:r>
          </a:p>
          <a:p>
            <a:pPr marL="0" marR="0" lvl="0" indent="0" algn="ctr" defTabSz="914400" rtl="0" eaLnBrk="0" fontAlgn="base" latinLnBrk="0" hangingPunct="0">
              <a:lnSpc>
                <a:spcPct val="100000"/>
              </a:lnSpc>
              <a:spcBef>
                <a:spcPct val="0"/>
              </a:spcBef>
              <a:spcAft>
                <a:spcPct val="0"/>
              </a:spcAft>
              <a:buClrTx/>
              <a:buSzTx/>
              <a:buFontTx/>
              <a:buNone/>
              <a:tabLst/>
            </a:pPr>
            <a:r>
              <a:rPr kumimoji="0" lang="pt-PT"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UNIVERSIDADE DE ANKARA</a:t>
            </a:r>
            <a:endParaRPr kumimoji="0" lang="pt-PT" sz="4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7911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6" y="323562"/>
            <a:ext cx="10515600" cy="1325563"/>
          </a:xfrm>
        </p:spPr>
        <p:txBody>
          <a:bodyPr/>
          <a:lstStyle/>
          <a:p>
            <a:pPr algn="ctr"/>
            <a:r>
              <a:rPr lang="pt-PT" dirty="0"/>
              <a:t>União Ibérica (1580-1640)</a:t>
            </a:r>
            <a:endParaRPr lang="tr-TR" dirty="0"/>
          </a:p>
        </p:txBody>
      </p:sp>
      <p:sp>
        <p:nvSpPr>
          <p:cNvPr id="3" name="İçerik Yer Tutucusu 2"/>
          <p:cNvSpPr>
            <a:spLocks noGrp="1"/>
          </p:cNvSpPr>
          <p:nvPr>
            <p:ph idx="1"/>
          </p:nvPr>
        </p:nvSpPr>
        <p:spPr>
          <a:xfrm>
            <a:off x="0" y="1825624"/>
            <a:ext cx="6071362" cy="5032375"/>
          </a:xfrm>
        </p:spPr>
        <p:txBody>
          <a:bodyPr>
            <a:normAutofit lnSpcReduction="10000"/>
          </a:bodyPr>
          <a:lstStyle/>
          <a:p>
            <a:pPr algn="just"/>
            <a:r>
              <a:rPr lang="en-US" dirty="0"/>
              <a:t>Philip was recognized as king by the Cortes of </a:t>
            </a:r>
            <a:r>
              <a:rPr lang="en-US" dirty="0" err="1"/>
              <a:t>Tomar</a:t>
            </a:r>
            <a:r>
              <a:rPr lang="en-US" dirty="0"/>
              <a:t> in 1581, beginning the reign of the House of Habsburg over Portugal. </a:t>
            </a:r>
          </a:p>
          <a:p>
            <a:pPr algn="just"/>
            <a:endParaRPr lang="en-US" dirty="0"/>
          </a:p>
          <a:p>
            <a:pPr algn="just"/>
            <a:r>
              <a:rPr lang="en-US" dirty="0"/>
              <a:t>Portugal's status was maintained under the first two kings of the Iberian Union, Philip II and Philip III. Both monarchs gave excellent positions to Portuguese nobles in the Spanish courts, and Portugal maintained an independent law, currency, and government.</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1362" y="1825625"/>
            <a:ext cx="5912820" cy="4405744"/>
          </a:xfrm>
          <a:prstGeom prst="rect">
            <a:avLst/>
          </a:prstGeom>
        </p:spPr>
      </p:pic>
      <p:sp>
        <p:nvSpPr>
          <p:cNvPr id="5" name="Metin kutusu 4"/>
          <p:cNvSpPr txBox="1"/>
          <p:nvPr/>
        </p:nvSpPr>
        <p:spPr>
          <a:xfrm>
            <a:off x="6071362" y="6317956"/>
            <a:ext cx="4413452" cy="369332"/>
          </a:xfrm>
          <a:prstGeom prst="rect">
            <a:avLst/>
          </a:prstGeom>
          <a:noFill/>
        </p:spPr>
        <p:txBody>
          <a:bodyPr wrap="none" rtlCol="0">
            <a:spAutoFit/>
          </a:bodyPr>
          <a:lstStyle/>
          <a:p>
            <a:r>
              <a:rPr lang="en-US"/>
              <a:t>Political map of the Iberian Peninsula in 1570</a:t>
            </a:r>
            <a:endParaRPr lang="tr-TR" dirty="0"/>
          </a:p>
        </p:txBody>
      </p:sp>
    </p:spTree>
    <p:extLst>
      <p:ext uri="{BB962C8B-B14F-4D97-AF65-F5344CB8AC3E}">
        <p14:creationId xmlns:p14="http://schemas.microsoft.com/office/powerpoint/2010/main" val="411625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7872" y="226579"/>
            <a:ext cx="11894127" cy="1325563"/>
          </a:xfrm>
        </p:spPr>
        <p:txBody>
          <a:bodyPr/>
          <a:lstStyle/>
          <a:p>
            <a:r>
              <a:rPr lang="pt-PT" dirty="0"/>
              <a:t>The myth of Sebastianismo for </a:t>
            </a:r>
            <a:r>
              <a:rPr lang="pt-PT" i="1" dirty="0"/>
              <a:t>Restauração </a:t>
            </a:r>
            <a:r>
              <a:rPr lang="pt-PT" dirty="0"/>
              <a:t>of 1640</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50693" y="1690688"/>
            <a:ext cx="4373748" cy="3827030"/>
          </a:xfrm>
        </p:spPr>
      </p:pic>
      <p:sp>
        <p:nvSpPr>
          <p:cNvPr id="5" name="Metin kutusu 4"/>
          <p:cNvSpPr txBox="1"/>
          <p:nvPr/>
        </p:nvSpPr>
        <p:spPr>
          <a:xfrm>
            <a:off x="7450693" y="5517718"/>
            <a:ext cx="3006437" cy="1200329"/>
          </a:xfrm>
          <a:prstGeom prst="rect">
            <a:avLst/>
          </a:prstGeom>
          <a:noFill/>
        </p:spPr>
        <p:txBody>
          <a:bodyPr wrap="square" rtlCol="0">
            <a:spAutoFit/>
          </a:bodyPr>
          <a:lstStyle/>
          <a:p>
            <a:r>
              <a:rPr lang="en-US" dirty="0"/>
              <a:t>Acclamation of John IV as King of Portugal, painting by </a:t>
            </a:r>
            <a:r>
              <a:rPr lang="en-US" dirty="0" err="1"/>
              <a:t>Veloso</a:t>
            </a:r>
            <a:r>
              <a:rPr lang="en-US" dirty="0"/>
              <a:t> Salgado in the Military Museum, Lisbon.</a:t>
            </a:r>
            <a:endParaRPr lang="tr-TR" dirty="0"/>
          </a:p>
        </p:txBody>
      </p:sp>
      <p:sp>
        <p:nvSpPr>
          <p:cNvPr id="6" name="İçerik Yer Tutucusu 2"/>
          <p:cNvSpPr txBox="1">
            <a:spLocks/>
          </p:cNvSpPr>
          <p:nvPr/>
        </p:nvSpPr>
        <p:spPr>
          <a:xfrm>
            <a:off x="651163" y="1552142"/>
            <a:ext cx="6071362" cy="50323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The Portuguese nobility began to lose its importance at the Spanish </a:t>
            </a:r>
            <a:r>
              <a:rPr lang="en-US" i="1" dirty="0"/>
              <a:t>Cortes</a:t>
            </a:r>
            <a:r>
              <a:rPr lang="en-US" dirty="0"/>
              <a:t>, and government posts in Portugal were occupied by Spaniards. Ultimately, Filipe III tried to make Portugal a royal province, and Portuguese nobles lost all of their power.</a:t>
            </a:r>
          </a:p>
          <a:p>
            <a:pPr algn="just"/>
            <a:endParaRPr lang="en-US" dirty="0"/>
          </a:p>
          <a:p>
            <a:pPr algn="just"/>
            <a:r>
              <a:rPr lang="en-US" dirty="0"/>
              <a:t>Spain had failed to prevent the Dutch occupation of several of Portugal's colonial holdings.</a:t>
            </a:r>
            <a:endParaRPr lang="tr-TR" dirty="0"/>
          </a:p>
        </p:txBody>
      </p:sp>
    </p:spTree>
    <p:extLst>
      <p:ext uri="{BB962C8B-B14F-4D97-AF65-F5344CB8AC3E}">
        <p14:creationId xmlns:p14="http://schemas.microsoft.com/office/powerpoint/2010/main" val="3005657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65948"/>
            <a:ext cx="10515600" cy="1325563"/>
          </a:xfrm>
        </p:spPr>
        <p:txBody>
          <a:bodyPr/>
          <a:lstStyle/>
          <a:p>
            <a:pPr algn="ctr"/>
            <a:r>
              <a:rPr lang="pt-PT" dirty="0"/>
              <a:t>Summary</a:t>
            </a:r>
            <a:endParaRPr lang="en-GB" dirty="0"/>
          </a:p>
        </p:txBody>
      </p:sp>
      <p:sp>
        <p:nvSpPr>
          <p:cNvPr id="3" name="Espaço Reservado para Conteúdo 2"/>
          <p:cNvSpPr>
            <a:spLocks noGrp="1"/>
          </p:cNvSpPr>
          <p:nvPr>
            <p:ph idx="1"/>
          </p:nvPr>
        </p:nvSpPr>
        <p:spPr>
          <a:xfrm>
            <a:off x="838200" y="1380655"/>
            <a:ext cx="11262511" cy="5477345"/>
          </a:xfrm>
        </p:spPr>
        <p:txBody>
          <a:bodyPr>
            <a:normAutofit/>
          </a:bodyPr>
          <a:lstStyle/>
          <a:p>
            <a:pPr marL="514350" lvl="0" indent="-514350">
              <a:buAutoNum type="arabicPeriod"/>
            </a:pPr>
            <a:r>
              <a:rPr lang="pt-PT" dirty="0"/>
              <a:t>Depois da Glória dos Descobrimentos;</a:t>
            </a:r>
          </a:p>
          <a:p>
            <a:pPr marL="514350" lvl="0" indent="-514350">
              <a:buAutoNum type="arabicPeriod"/>
            </a:pPr>
            <a:r>
              <a:rPr lang="pt-PT" dirty="0"/>
              <a:t>A União Ibérica, Sebastianismo e o Quinto Império, a Inquisição e a Decadência ou Declínio? (XVII-XVIII)</a:t>
            </a:r>
          </a:p>
          <a:p>
            <a:pPr marL="514350" lvl="0" indent="-514350">
              <a:buAutoNum type="arabicPeriod"/>
            </a:pPr>
            <a:r>
              <a:rPr lang="pt-PT" dirty="0"/>
              <a:t>O modernismo.</a:t>
            </a:r>
          </a:p>
          <a:p>
            <a:pPr marL="0" lvl="0" indent="0">
              <a:buNone/>
            </a:pPr>
            <a:endParaRPr lang="pt-PT" dirty="0"/>
          </a:p>
          <a:p>
            <a:pPr marL="0" lvl="0" indent="0" algn="ctr">
              <a:buNone/>
            </a:pPr>
            <a:r>
              <a:rPr lang="pt-PT" b="1" dirty="0"/>
              <a:t>Portuguese Culture through its Literature</a:t>
            </a:r>
          </a:p>
          <a:p>
            <a:pPr marL="514350" indent="-514350">
              <a:buFont typeface="Arial" panose="020B0604020202020204" pitchFamily="34" charset="0"/>
              <a:buAutoNum type="arabicPeriod"/>
            </a:pPr>
            <a:r>
              <a:rPr lang="pt-PT" dirty="0"/>
              <a:t>The epic </a:t>
            </a:r>
            <a:r>
              <a:rPr lang="pt-PT" b="1" dirty="0"/>
              <a:t>poetry</a:t>
            </a:r>
            <a:r>
              <a:rPr lang="pt-PT" dirty="0"/>
              <a:t> - ‘Lusíadas’ of Luís Camões. </a:t>
            </a:r>
          </a:p>
          <a:p>
            <a:pPr marL="514350" indent="-514350">
              <a:buFont typeface="Arial" panose="020B0604020202020204" pitchFamily="34" charset="0"/>
              <a:buAutoNum type="arabicPeriod"/>
            </a:pPr>
            <a:r>
              <a:rPr lang="en-GB" dirty="0"/>
              <a:t>The features of Portuguese Literature: Between the founder of Modern Literature Almeida Garret to Romanticism and Realism </a:t>
            </a:r>
            <a:r>
              <a:rPr lang="en-GB" b="1" dirty="0"/>
              <a:t>(to continue…)</a:t>
            </a:r>
          </a:p>
          <a:p>
            <a:pPr marL="514350" indent="-514350">
              <a:buFont typeface="Arial" panose="020B0604020202020204" pitchFamily="34" charset="0"/>
              <a:buAutoNum type="arabicPeriod"/>
            </a:pPr>
            <a:r>
              <a:rPr lang="pt-PT" dirty="0"/>
              <a:t>The genius of Eça de Queiroz </a:t>
            </a:r>
            <a:r>
              <a:rPr lang="pt-PT" b="1" dirty="0"/>
              <a:t>(to continue…)</a:t>
            </a:r>
            <a:endParaRPr lang="en-GB" b="1" dirty="0"/>
          </a:p>
          <a:p>
            <a:pPr marL="0" indent="0">
              <a:buNone/>
            </a:pPr>
            <a:endParaRPr lang="en-GB" b="1" dirty="0"/>
          </a:p>
          <a:p>
            <a:pPr marL="0" lvl="0" indent="0">
              <a:buNone/>
            </a:pPr>
            <a:endParaRPr lang="en-GB" dirty="0"/>
          </a:p>
        </p:txBody>
      </p:sp>
    </p:spTree>
    <p:extLst>
      <p:ext uri="{BB962C8B-B14F-4D97-AF65-F5344CB8AC3E}">
        <p14:creationId xmlns:p14="http://schemas.microsoft.com/office/powerpoint/2010/main" val="11892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8911"/>
            <a:ext cx="10515600" cy="1325563"/>
          </a:xfrm>
        </p:spPr>
        <p:txBody>
          <a:bodyPr>
            <a:normAutofit fontScale="90000"/>
          </a:bodyPr>
          <a:lstStyle/>
          <a:p>
            <a:pPr lvl="0"/>
            <a:r>
              <a:rPr lang="pt-PT" dirty="0"/>
              <a:t>The epic </a:t>
            </a:r>
            <a:r>
              <a:rPr lang="pt-PT" b="1" dirty="0"/>
              <a:t>poetry</a:t>
            </a:r>
            <a:r>
              <a:rPr lang="pt-PT" dirty="0"/>
              <a:t> - ‘Lusíadas’ of Luís de Camões.</a:t>
            </a:r>
            <a:br>
              <a:rPr lang="en-GB" dirty="0"/>
            </a:br>
            <a:endParaRPr lang="en-GB" dirty="0"/>
          </a:p>
        </p:txBody>
      </p:sp>
      <p:sp>
        <p:nvSpPr>
          <p:cNvPr id="3" name="Espaço Reservado para Conteúdo 2"/>
          <p:cNvSpPr>
            <a:spLocks noGrp="1"/>
          </p:cNvSpPr>
          <p:nvPr>
            <p:ph idx="1"/>
          </p:nvPr>
        </p:nvSpPr>
        <p:spPr>
          <a:xfrm>
            <a:off x="68657" y="1654474"/>
            <a:ext cx="6509404" cy="5203526"/>
          </a:xfrm>
        </p:spPr>
        <p:txBody>
          <a:bodyPr>
            <a:normAutofit lnSpcReduction="10000"/>
          </a:bodyPr>
          <a:lstStyle/>
          <a:p>
            <a:pPr marL="0" indent="0">
              <a:buNone/>
            </a:pPr>
            <a:r>
              <a:rPr lang="pt-PT" i="1" dirty="0"/>
              <a:t>“I sing of the renowned courage of the Portuguese” </a:t>
            </a:r>
            <a:r>
              <a:rPr lang="pt-PT" dirty="0"/>
              <a:t>(I.3.5)</a:t>
            </a:r>
          </a:p>
          <a:p>
            <a:endParaRPr lang="pt-PT" dirty="0"/>
          </a:p>
          <a:p>
            <a:r>
              <a:rPr lang="pt-PT" dirty="0"/>
              <a:t>A late- Rennaissance epic of 1572 in which Camões celebrates Vasco da Gama’s discovery of the sea-route to India in 1498. </a:t>
            </a:r>
          </a:p>
          <a:p>
            <a:r>
              <a:rPr lang="pt-PT" dirty="0"/>
              <a:t>A classic Epic (Greek inspiration);</a:t>
            </a:r>
          </a:p>
          <a:p>
            <a:r>
              <a:rPr lang="pt-PT" dirty="0"/>
              <a:t>The higher purpose of the ‘Portuguese civilising mission’</a:t>
            </a:r>
          </a:p>
          <a:p>
            <a:r>
              <a:rPr lang="pt-PT" dirty="0"/>
              <a:t>Fundamentally patriotic – the national praise of the historical overseas great expansion. </a:t>
            </a:r>
            <a:endParaRPr lang="en-GB"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3352" y="1790276"/>
            <a:ext cx="4775740" cy="3451937"/>
          </a:xfrm>
          <a:prstGeom prst="rect">
            <a:avLst/>
          </a:prstGeom>
        </p:spPr>
      </p:pic>
      <p:sp>
        <p:nvSpPr>
          <p:cNvPr id="5" name="CaixaDeTexto 4"/>
          <p:cNvSpPr txBox="1"/>
          <p:nvPr/>
        </p:nvSpPr>
        <p:spPr>
          <a:xfrm>
            <a:off x="6993764" y="5242213"/>
            <a:ext cx="5547208" cy="646331"/>
          </a:xfrm>
          <a:prstGeom prst="rect">
            <a:avLst/>
          </a:prstGeom>
          <a:noFill/>
        </p:spPr>
        <p:txBody>
          <a:bodyPr wrap="square" rtlCol="0">
            <a:spAutoFit/>
          </a:bodyPr>
          <a:lstStyle/>
          <a:p>
            <a:r>
              <a:rPr lang="pt-PT" i="1" dirty="0"/>
              <a:t>Camões Lendo "Os Lusíadas" aos Frades de São Domingos</a:t>
            </a:r>
            <a:r>
              <a:rPr lang="pt-PT" dirty="0"/>
              <a:t> (1927), de António Carneiro</a:t>
            </a:r>
            <a:endParaRPr lang="en-GB" dirty="0"/>
          </a:p>
        </p:txBody>
      </p:sp>
    </p:spTree>
    <p:extLst>
      <p:ext uri="{BB962C8B-B14F-4D97-AF65-F5344CB8AC3E}">
        <p14:creationId xmlns:p14="http://schemas.microsoft.com/office/powerpoint/2010/main" val="1104420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28911"/>
            <a:ext cx="10515600" cy="1325563"/>
          </a:xfrm>
        </p:spPr>
        <p:txBody>
          <a:bodyPr>
            <a:normAutofit fontScale="90000"/>
          </a:bodyPr>
          <a:lstStyle/>
          <a:p>
            <a:pPr lvl="0"/>
            <a:r>
              <a:rPr lang="pt-PT" dirty="0"/>
              <a:t>The epic </a:t>
            </a:r>
            <a:r>
              <a:rPr lang="pt-PT" b="1" dirty="0"/>
              <a:t>poetry</a:t>
            </a:r>
            <a:r>
              <a:rPr lang="pt-PT" dirty="0"/>
              <a:t> - ‘Lusíadas’ of Luís de Camões.</a:t>
            </a:r>
            <a:br>
              <a:rPr lang="en-GB" dirty="0"/>
            </a:br>
            <a:endParaRPr lang="en-GB" dirty="0"/>
          </a:p>
        </p:txBody>
      </p:sp>
      <p:sp>
        <p:nvSpPr>
          <p:cNvPr id="3" name="Espaço Reservado para Conteúdo 2"/>
          <p:cNvSpPr>
            <a:spLocks noGrp="1"/>
          </p:cNvSpPr>
          <p:nvPr>
            <p:ph idx="1"/>
          </p:nvPr>
        </p:nvSpPr>
        <p:spPr>
          <a:xfrm>
            <a:off x="153909" y="1285592"/>
            <a:ext cx="8464989" cy="5866645"/>
          </a:xfrm>
        </p:spPr>
        <p:txBody>
          <a:bodyPr>
            <a:normAutofit/>
          </a:bodyPr>
          <a:lstStyle/>
          <a:p>
            <a:pPr marL="0" indent="0">
              <a:buNone/>
            </a:pPr>
            <a:endParaRPr lang="pt-PT" i="1" dirty="0"/>
          </a:p>
          <a:p>
            <a:pPr marL="0" indent="0">
              <a:buNone/>
            </a:pPr>
            <a:r>
              <a:rPr lang="pt-PT" i="1" dirty="0"/>
              <a:t>“As armas e os barões assinalados,</a:t>
            </a:r>
            <a:br>
              <a:rPr lang="pt-PT" i="1" dirty="0"/>
            </a:br>
            <a:r>
              <a:rPr lang="pt-PT" i="1" dirty="0"/>
              <a:t>Que da ocidental praia Lusitana,</a:t>
            </a:r>
            <a:br>
              <a:rPr lang="pt-PT" i="1" dirty="0"/>
            </a:br>
            <a:r>
              <a:rPr lang="pt-PT" i="1" dirty="0"/>
              <a:t>Por mares nunca dantes navegados,</a:t>
            </a:r>
            <a:br>
              <a:rPr lang="pt-PT" i="1" dirty="0"/>
            </a:br>
            <a:r>
              <a:rPr lang="pt-PT" i="1" dirty="0"/>
              <a:t>Passaram ainda além da Taprobana,</a:t>
            </a:r>
            <a:br>
              <a:rPr lang="pt-PT" i="1" dirty="0"/>
            </a:br>
            <a:r>
              <a:rPr lang="pt-PT" i="1" dirty="0"/>
              <a:t>Em perigos e guerras esforçados,</a:t>
            </a:r>
            <a:br>
              <a:rPr lang="pt-PT" i="1" dirty="0"/>
            </a:br>
            <a:r>
              <a:rPr lang="pt-PT" i="1" dirty="0"/>
              <a:t>Mais do que prometia a força humana,</a:t>
            </a:r>
            <a:br>
              <a:rPr lang="pt-PT" i="1" dirty="0"/>
            </a:br>
            <a:r>
              <a:rPr lang="pt-PT" i="1" dirty="0"/>
              <a:t>E entre gente remota edificaram</a:t>
            </a:r>
            <a:br>
              <a:rPr lang="pt-PT" i="1" dirty="0"/>
            </a:br>
            <a:r>
              <a:rPr lang="pt-PT" i="1" dirty="0"/>
              <a:t>Novo Reino, que tanto sublimaram;”</a:t>
            </a:r>
          </a:p>
          <a:p>
            <a:pPr marL="0" indent="0">
              <a:buNone/>
            </a:pPr>
            <a:endParaRPr lang="pt-PT" i="1" dirty="0"/>
          </a:p>
          <a:p>
            <a:pPr marL="0" indent="0">
              <a:buNone/>
            </a:pPr>
            <a:r>
              <a:rPr lang="pt-PT" dirty="0"/>
              <a:t>(estrofe 1, Canto I)</a:t>
            </a:r>
          </a:p>
          <a:p>
            <a:pPr marL="0" indent="0">
              <a:buNone/>
            </a:pPr>
            <a:endParaRPr lang="pt-PT" i="1" dirty="0"/>
          </a:p>
          <a:p>
            <a:pPr marL="0" indent="0">
              <a:buNone/>
            </a:pPr>
            <a:endParaRPr lang="en-GB" i="1"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9255" y="1654474"/>
            <a:ext cx="4774545" cy="3533162"/>
          </a:xfrm>
          <a:prstGeom prst="rect">
            <a:avLst/>
          </a:prstGeom>
        </p:spPr>
      </p:pic>
      <p:sp>
        <p:nvSpPr>
          <p:cNvPr id="5" name="CaixaDeTexto 4"/>
          <p:cNvSpPr txBox="1"/>
          <p:nvPr/>
        </p:nvSpPr>
        <p:spPr>
          <a:xfrm>
            <a:off x="6579255" y="5233352"/>
            <a:ext cx="5547208" cy="646331"/>
          </a:xfrm>
          <a:prstGeom prst="rect">
            <a:avLst/>
          </a:prstGeom>
          <a:noFill/>
        </p:spPr>
        <p:txBody>
          <a:bodyPr wrap="square" rtlCol="0">
            <a:spAutoFit/>
          </a:bodyPr>
          <a:lstStyle/>
          <a:p>
            <a:r>
              <a:rPr lang="pt-PT" i="1" dirty="0"/>
              <a:t>Camões Lendo "Os Lusíadas" aos Frades de São Domingos</a:t>
            </a:r>
            <a:r>
              <a:rPr lang="pt-PT" dirty="0"/>
              <a:t> (1929), de António Carneiro</a:t>
            </a:r>
            <a:endParaRPr lang="en-GB" dirty="0"/>
          </a:p>
        </p:txBody>
      </p:sp>
    </p:spTree>
    <p:extLst>
      <p:ext uri="{BB962C8B-B14F-4D97-AF65-F5344CB8AC3E}">
        <p14:creationId xmlns:p14="http://schemas.microsoft.com/office/powerpoint/2010/main" val="349035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656" y="0"/>
            <a:ext cx="10515600" cy="1325563"/>
          </a:xfrm>
        </p:spPr>
        <p:txBody>
          <a:bodyPr>
            <a:normAutofit fontScale="90000"/>
          </a:bodyPr>
          <a:lstStyle/>
          <a:p>
            <a:pPr lvl="0"/>
            <a:r>
              <a:rPr lang="pt-PT" dirty="0"/>
              <a:t>The epic </a:t>
            </a:r>
            <a:r>
              <a:rPr lang="pt-PT" b="1" dirty="0"/>
              <a:t>poetry</a:t>
            </a:r>
            <a:r>
              <a:rPr lang="pt-PT" dirty="0"/>
              <a:t> - ‘Lusíadas’ of Luís de Camões.</a:t>
            </a:r>
            <a:br>
              <a:rPr lang="en-GB" dirty="0"/>
            </a:br>
            <a:endParaRPr lang="en-GB" dirty="0"/>
          </a:p>
        </p:txBody>
      </p:sp>
      <p:sp>
        <p:nvSpPr>
          <p:cNvPr id="3" name="Espaço Reservado para Conteúdo 2"/>
          <p:cNvSpPr>
            <a:spLocks noGrp="1"/>
          </p:cNvSpPr>
          <p:nvPr>
            <p:ph idx="1"/>
          </p:nvPr>
        </p:nvSpPr>
        <p:spPr>
          <a:xfrm>
            <a:off x="0" y="1113527"/>
            <a:ext cx="8821848" cy="5561139"/>
          </a:xfrm>
        </p:spPr>
        <p:txBody>
          <a:bodyPr>
            <a:normAutofit fontScale="77500" lnSpcReduction="20000"/>
          </a:bodyPr>
          <a:lstStyle/>
          <a:p>
            <a:pPr marL="0" indent="0">
              <a:buNone/>
            </a:pPr>
            <a:endParaRPr lang="pt-PT" i="1" dirty="0"/>
          </a:p>
          <a:p>
            <a:pPr marL="0" indent="0" algn="ctr">
              <a:buNone/>
            </a:pPr>
            <a:r>
              <a:rPr lang="en-GB" sz="3200" u="sng" dirty="0"/>
              <a:t>The thematic plans of the work are:</a:t>
            </a:r>
          </a:p>
          <a:p>
            <a:pPr marL="0" indent="0">
              <a:buNone/>
            </a:pPr>
            <a:endParaRPr lang="en-GB" sz="3200" b="1" dirty="0"/>
          </a:p>
          <a:p>
            <a:pPr marL="0" indent="0">
              <a:buNone/>
            </a:pPr>
            <a:r>
              <a:rPr lang="en-GB" sz="3200" b="1" dirty="0"/>
              <a:t>    Plan of the Voyage </a:t>
            </a:r>
            <a:r>
              <a:rPr lang="en-GB" sz="3200" dirty="0"/>
              <a:t>- where it is the voyage of discovery of the maritime route to India of Vasco da Gama and his sailors;</a:t>
            </a:r>
          </a:p>
          <a:p>
            <a:pPr marL="0" indent="0">
              <a:buNone/>
            </a:pPr>
            <a:endParaRPr lang="en-GB" sz="3200" dirty="0"/>
          </a:p>
          <a:p>
            <a:pPr marL="0" indent="0">
              <a:buNone/>
            </a:pPr>
            <a:r>
              <a:rPr lang="en-GB" sz="3200" dirty="0"/>
              <a:t>    </a:t>
            </a:r>
            <a:r>
              <a:rPr lang="en-GB" sz="3200" b="1" dirty="0"/>
              <a:t>Plan of the History of Portugal </a:t>
            </a:r>
            <a:r>
              <a:rPr lang="en-GB" sz="3200" dirty="0"/>
              <a:t>- episodes of the history of the Portuguese are reported;</a:t>
            </a:r>
          </a:p>
          <a:p>
            <a:pPr marL="0" indent="0">
              <a:buNone/>
            </a:pPr>
            <a:endParaRPr lang="en-GB" sz="3200" dirty="0"/>
          </a:p>
          <a:p>
            <a:pPr marL="0" indent="0">
              <a:buNone/>
            </a:pPr>
            <a:r>
              <a:rPr lang="en-GB" sz="3200" dirty="0"/>
              <a:t>    </a:t>
            </a:r>
            <a:r>
              <a:rPr lang="en-GB" sz="3200" b="1" dirty="0"/>
              <a:t>Plan of the Poet's Considerations </a:t>
            </a:r>
            <a:r>
              <a:rPr lang="en-GB" sz="3200" dirty="0"/>
              <a:t>- </a:t>
            </a:r>
            <a:r>
              <a:rPr lang="en-GB" sz="3200" dirty="0" err="1"/>
              <a:t>Camões</a:t>
            </a:r>
            <a:r>
              <a:rPr lang="en-GB" sz="3200" dirty="0"/>
              <a:t> refers to himself as a poet admirer of the Portuguese people and heroes;</a:t>
            </a:r>
          </a:p>
          <a:p>
            <a:pPr marL="0" indent="0">
              <a:buNone/>
            </a:pPr>
            <a:endParaRPr lang="en-GB" sz="3200" dirty="0"/>
          </a:p>
          <a:p>
            <a:pPr marL="0" indent="0">
              <a:buNone/>
            </a:pPr>
            <a:r>
              <a:rPr lang="en-GB" sz="3200" b="1" dirty="0"/>
              <a:t>    Plan of Mythology </a:t>
            </a:r>
            <a:r>
              <a:rPr lang="en-GB" sz="3200" dirty="0"/>
              <a:t>- the influences and interventions of the gods of Greco-Roman mythology are described in the action of the heroes.</a:t>
            </a: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0311" y="1627244"/>
            <a:ext cx="3186820" cy="4745740"/>
          </a:xfrm>
          <a:prstGeom prst="rect">
            <a:avLst/>
          </a:prstGeom>
        </p:spPr>
      </p:pic>
    </p:spTree>
    <p:extLst>
      <p:ext uri="{BB962C8B-B14F-4D97-AF65-F5344CB8AC3E}">
        <p14:creationId xmlns:p14="http://schemas.microsoft.com/office/powerpoint/2010/main" val="1183335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6" y="323562"/>
            <a:ext cx="11872180" cy="1325563"/>
          </a:xfrm>
        </p:spPr>
        <p:txBody>
          <a:bodyPr/>
          <a:lstStyle/>
          <a:p>
            <a:r>
              <a:rPr lang="pt-PT" dirty="0"/>
              <a:t>Depois da Glória dos Descobrimentos: União Ibérica (1580-1640)</a:t>
            </a:r>
            <a:endParaRPr lang="tr-TR" dirty="0"/>
          </a:p>
        </p:txBody>
      </p:sp>
      <p:sp>
        <p:nvSpPr>
          <p:cNvPr id="3" name="İçerik Yer Tutucusu 2"/>
          <p:cNvSpPr>
            <a:spLocks noGrp="1"/>
          </p:cNvSpPr>
          <p:nvPr>
            <p:ph idx="1"/>
          </p:nvPr>
        </p:nvSpPr>
        <p:spPr>
          <a:xfrm>
            <a:off x="0" y="2586116"/>
            <a:ext cx="5964382" cy="5198630"/>
          </a:xfrm>
        </p:spPr>
        <p:txBody>
          <a:bodyPr/>
          <a:lstStyle/>
          <a:p>
            <a:pPr algn="just"/>
            <a:r>
              <a:rPr lang="en-US" dirty="0"/>
              <a:t>The Iberian Union was the dynastic union of the Kingdom of Portugal and the Spanish Crown between 1580 and 1640, bringing the entire Iberian Peninsula, as well as Spanish and Portuguese overseas possessions, under the Spanish Habsburg kings Filipe II, Filipe III and Filipe IV. </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1362" y="1825625"/>
            <a:ext cx="5912820" cy="4405744"/>
          </a:xfrm>
          <a:prstGeom prst="rect">
            <a:avLst/>
          </a:prstGeom>
        </p:spPr>
      </p:pic>
      <p:sp>
        <p:nvSpPr>
          <p:cNvPr id="5" name="Metin kutusu 4"/>
          <p:cNvSpPr txBox="1"/>
          <p:nvPr/>
        </p:nvSpPr>
        <p:spPr>
          <a:xfrm>
            <a:off x="6071362" y="6317956"/>
            <a:ext cx="4413452" cy="369332"/>
          </a:xfrm>
          <a:prstGeom prst="rect">
            <a:avLst/>
          </a:prstGeom>
          <a:noFill/>
        </p:spPr>
        <p:txBody>
          <a:bodyPr wrap="none" rtlCol="0">
            <a:spAutoFit/>
          </a:bodyPr>
          <a:lstStyle/>
          <a:p>
            <a:r>
              <a:rPr lang="en-US"/>
              <a:t>Political map of the Iberian Peninsula in 1570</a:t>
            </a:r>
            <a:endParaRPr lang="tr-TR" dirty="0"/>
          </a:p>
        </p:txBody>
      </p:sp>
    </p:spTree>
    <p:extLst>
      <p:ext uri="{BB962C8B-B14F-4D97-AF65-F5344CB8AC3E}">
        <p14:creationId xmlns:p14="http://schemas.microsoft.com/office/powerpoint/2010/main" val="782116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68582" y="251134"/>
            <a:ext cx="10515600" cy="1325563"/>
          </a:xfrm>
        </p:spPr>
        <p:txBody>
          <a:bodyPr/>
          <a:lstStyle/>
          <a:p>
            <a:pPr algn="ctr"/>
            <a:r>
              <a:rPr lang="pt-PT" dirty="0"/>
              <a:t>União Ibérica (1580-1640)</a:t>
            </a:r>
            <a:endParaRPr lang="tr-TR" dirty="0"/>
          </a:p>
        </p:txBody>
      </p:sp>
      <p:sp>
        <p:nvSpPr>
          <p:cNvPr id="3" name="İçerik Yer Tutucusu 2"/>
          <p:cNvSpPr>
            <a:spLocks noGrp="1"/>
          </p:cNvSpPr>
          <p:nvPr>
            <p:ph idx="1"/>
          </p:nvPr>
        </p:nvSpPr>
        <p:spPr>
          <a:xfrm>
            <a:off x="0" y="1825625"/>
            <a:ext cx="5964382" cy="5198630"/>
          </a:xfrm>
        </p:spPr>
        <p:txBody>
          <a:bodyPr>
            <a:normAutofit lnSpcReduction="10000"/>
          </a:bodyPr>
          <a:lstStyle/>
          <a:p>
            <a:pPr algn="just"/>
            <a:r>
              <a:rPr lang="en-US" dirty="0"/>
              <a:t>The Battle of </a:t>
            </a:r>
            <a:r>
              <a:rPr lang="en-US" dirty="0" err="1"/>
              <a:t>Ksar</a:t>
            </a:r>
            <a:r>
              <a:rPr lang="en-US" dirty="0"/>
              <a:t> El </a:t>
            </a:r>
            <a:r>
              <a:rPr lang="en-US" dirty="0" err="1"/>
              <a:t>Kebir</a:t>
            </a:r>
            <a:r>
              <a:rPr lang="en-US" dirty="0"/>
              <a:t> in 1578 saw the death of the young king </a:t>
            </a:r>
            <a:r>
              <a:rPr lang="en-US" dirty="0" err="1"/>
              <a:t>Sebastião</a:t>
            </a:r>
            <a:r>
              <a:rPr lang="en-US" dirty="0"/>
              <a:t>. </a:t>
            </a:r>
            <a:r>
              <a:rPr lang="en-US" dirty="0" err="1"/>
              <a:t>Sebastião</a:t>
            </a:r>
            <a:r>
              <a:rPr lang="en-US" dirty="0"/>
              <a:t> granduncle and successor, Cardinal Henrique, was 66 years old at the time. </a:t>
            </a:r>
          </a:p>
          <a:p>
            <a:pPr algn="just"/>
            <a:endParaRPr lang="en-US" dirty="0"/>
          </a:p>
          <a:p>
            <a:pPr algn="just"/>
            <a:r>
              <a:rPr lang="en-US" dirty="0"/>
              <a:t>Henrique’s death was followed by a succession crisis, with three grandchildren of Manuel I claiming the throne: </a:t>
            </a:r>
            <a:r>
              <a:rPr lang="en-US" dirty="0" err="1"/>
              <a:t>Infanta</a:t>
            </a:r>
            <a:r>
              <a:rPr lang="en-US" dirty="0"/>
              <a:t> Catarina, Duchess of Braganza (married to </a:t>
            </a:r>
            <a:r>
              <a:rPr lang="en-US" dirty="0" err="1"/>
              <a:t>João</a:t>
            </a:r>
            <a:r>
              <a:rPr lang="en-US" dirty="0"/>
              <a:t>, 6th Duke of Braganza), </a:t>
            </a:r>
            <a:r>
              <a:rPr lang="en-US" dirty="0" err="1"/>
              <a:t>António</a:t>
            </a:r>
            <a:r>
              <a:rPr lang="en-US" dirty="0"/>
              <a:t>, Prior of </a:t>
            </a:r>
            <a:r>
              <a:rPr lang="en-US" dirty="0" err="1"/>
              <a:t>Crato</a:t>
            </a:r>
            <a:r>
              <a:rPr lang="en-US" dirty="0"/>
              <a:t>, and King Filipe II of Spain.</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1362" y="1825625"/>
            <a:ext cx="5912820" cy="4405744"/>
          </a:xfrm>
          <a:prstGeom prst="rect">
            <a:avLst/>
          </a:prstGeom>
        </p:spPr>
      </p:pic>
      <p:sp>
        <p:nvSpPr>
          <p:cNvPr id="5" name="Metin kutusu 4"/>
          <p:cNvSpPr txBox="1"/>
          <p:nvPr/>
        </p:nvSpPr>
        <p:spPr>
          <a:xfrm>
            <a:off x="6071362" y="6317956"/>
            <a:ext cx="4413452" cy="369332"/>
          </a:xfrm>
          <a:prstGeom prst="rect">
            <a:avLst/>
          </a:prstGeom>
          <a:noFill/>
        </p:spPr>
        <p:txBody>
          <a:bodyPr wrap="none" rtlCol="0">
            <a:spAutoFit/>
          </a:bodyPr>
          <a:lstStyle/>
          <a:p>
            <a:r>
              <a:rPr lang="en-US"/>
              <a:t>Political map of the Iberian Peninsula in 1570</a:t>
            </a:r>
            <a:endParaRPr lang="tr-TR" dirty="0"/>
          </a:p>
        </p:txBody>
      </p:sp>
    </p:spTree>
    <p:extLst>
      <p:ext uri="{BB962C8B-B14F-4D97-AF65-F5344CB8AC3E}">
        <p14:creationId xmlns:p14="http://schemas.microsoft.com/office/powerpoint/2010/main" val="1940939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6" y="323562"/>
            <a:ext cx="10515600" cy="1325563"/>
          </a:xfrm>
        </p:spPr>
        <p:txBody>
          <a:bodyPr/>
          <a:lstStyle/>
          <a:p>
            <a:pPr algn="ctr"/>
            <a:r>
              <a:rPr lang="pt-PT" dirty="0"/>
              <a:t>União Ibérica (1580-1640)</a:t>
            </a:r>
            <a:endParaRPr lang="tr-TR" dirty="0"/>
          </a:p>
        </p:txBody>
      </p:sp>
      <p:sp>
        <p:nvSpPr>
          <p:cNvPr id="3" name="İçerik Yer Tutucusu 2"/>
          <p:cNvSpPr>
            <a:spLocks noGrp="1"/>
          </p:cNvSpPr>
          <p:nvPr>
            <p:ph idx="1"/>
          </p:nvPr>
        </p:nvSpPr>
        <p:spPr>
          <a:xfrm>
            <a:off x="0" y="2227407"/>
            <a:ext cx="5964382" cy="5198630"/>
          </a:xfrm>
        </p:spPr>
        <p:txBody>
          <a:bodyPr/>
          <a:lstStyle/>
          <a:p>
            <a:pPr marL="0" indent="0" algn="just">
              <a:buNone/>
            </a:pPr>
            <a:r>
              <a:rPr lang="pt-PT" dirty="0"/>
              <a:t>“A 13 de Agosto de 1578, Filipe II tem conhecimento do grave desastre sofrido por seu sobrinho, D. Sebastião de Portugal, em Alcácer-Quibir a 4 daquele mês. </a:t>
            </a:r>
          </a:p>
          <a:p>
            <a:pPr marL="0" indent="0" algn="just">
              <a:buNone/>
            </a:pPr>
            <a:r>
              <a:rPr lang="pt-PT" dirty="0"/>
              <a:t>   Dizem os cronistas que se fechou no seu aposento todo o dia ‘para ver tudo o que era avisado fazer por se ter tornado rei de Portugal”</a:t>
            </a:r>
          </a:p>
          <a:p>
            <a:pPr marL="0" indent="0" algn="r">
              <a:buNone/>
            </a:pPr>
            <a:r>
              <a:rPr lang="pt-PT" sz="1800" dirty="0"/>
              <a:t>(Espírito Santo, Introdução)</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1362" y="1825625"/>
            <a:ext cx="5912820" cy="4405744"/>
          </a:xfrm>
          <a:prstGeom prst="rect">
            <a:avLst/>
          </a:prstGeom>
        </p:spPr>
      </p:pic>
      <p:sp>
        <p:nvSpPr>
          <p:cNvPr id="5" name="Metin kutusu 4"/>
          <p:cNvSpPr txBox="1"/>
          <p:nvPr/>
        </p:nvSpPr>
        <p:spPr>
          <a:xfrm>
            <a:off x="6071362" y="6317956"/>
            <a:ext cx="4413452" cy="369332"/>
          </a:xfrm>
          <a:prstGeom prst="rect">
            <a:avLst/>
          </a:prstGeom>
          <a:noFill/>
        </p:spPr>
        <p:txBody>
          <a:bodyPr wrap="none" rtlCol="0">
            <a:spAutoFit/>
          </a:bodyPr>
          <a:lstStyle/>
          <a:p>
            <a:r>
              <a:rPr lang="en-US"/>
              <a:t>Political map of the Iberian Peninsula in 1570</a:t>
            </a:r>
            <a:endParaRPr lang="tr-TR" dirty="0"/>
          </a:p>
        </p:txBody>
      </p:sp>
    </p:spTree>
    <p:extLst>
      <p:ext uri="{BB962C8B-B14F-4D97-AF65-F5344CB8AC3E}">
        <p14:creationId xmlns:p14="http://schemas.microsoft.com/office/powerpoint/2010/main" val="3274826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6" y="323562"/>
            <a:ext cx="10515600" cy="1325563"/>
          </a:xfrm>
        </p:spPr>
        <p:txBody>
          <a:bodyPr/>
          <a:lstStyle/>
          <a:p>
            <a:pPr algn="ctr"/>
            <a:r>
              <a:rPr lang="pt-PT" dirty="0"/>
              <a:t>União Ibérica (1580-1640)</a:t>
            </a:r>
            <a:endParaRPr lang="tr-TR" dirty="0"/>
          </a:p>
        </p:txBody>
      </p:sp>
      <p:sp>
        <p:nvSpPr>
          <p:cNvPr id="3" name="İçerik Yer Tutucusu 2"/>
          <p:cNvSpPr>
            <a:spLocks noGrp="1"/>
          </p:cNvSpPr>
          <p:nvPr>
            <p:ph idx="1"/>
          </p:nvPr>
        </p:nvSpPr>
        <p:spPr>
          <a:xfrm>
            <a:off x="0" y="2698462"/>
            <a:ext cx="5964382" cy="5198630"/>
          </a:xfrm>
        </p:spPr>
        <p:txBody>
          <a:bodyPr/>
          <a:lstStyle/>
          <a:p>
            <a:pPr marL="0" indent="0" algn="just">
              <a:buNone/>
            </a:pPr>
            <a:r>
              <a:rPr lang="pt-PT" dirty="0"/>
              <a:t>“(...) vai concebendo um plano pacífico para incorporar o novo reino nos seus vastos domínios, trabalhando no aliciamento da nobreza portuguesa, muito abalada pelo desastre de África (...) e aliciando uma parte do clero”</a:t>
            </a:r>
          </a:p>
          <a:p>
            <a:pPr marL="0" indent="0" algn="just">
              <a:buNone/>
            </a:pPr>
            <a:r>
              <a:rPr lang="pt-PT" sz="1800" dirty="0"/>
              <a:t>			(Espírito Santo, Introdução)</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1362" y="1825625"/>
            <a:ext cx="5912820" cy="4405744"/>
          </a:xfrm>
          <a:prstGeom prst="rect">
            <a:avLst/>
          </a:prstGeom>
        </p:spPr>
      </p:pic>
      <p:sp>
        <p:nvSpPr>
          <p:cNvPr id="5" name="Metin kutusu 4"/>
          <p:cNvSpPr txBox="1"/>
          <p:nvPr/>
        </p:nvSpPr>
        <p:spPr>
          <a:xfrm>
            <a:off x="6071362" y="6317956"/>
            <a:ext cx="4413452" cy="369332"/>
          </a:xfrm>
          <a:prstGeom prst="rect">
            <a:avLst/>
          </a:prstGeom>
          <a:noFill/>
        </p:spPr>
        <p:txBody>
          <a:bodyPr wrap="none" rtlCol="0">
            <a:spAutoFit/>
          </a:bodyPr>
          <a:lstStyle/>
          <a:p>
            <a:r>
              <a:rPr lang="en-US"/>
              <a:t>Political map of the Iberian Peninsula in 1570</a:t>
            </a:r>
            <a:endParaRPr lang="tr-TR" dirty="0"/>
          </a:p>
        </p:txBody>
      </p:sp>
    </p:spTree>
    <p:extLst>
      <p:ext uri="{BB962C8B-B14F-4D97-AF65-F5344CB8AC3E}">
        <p14:creationId xmlns:p14="http://schemas.microsoft.com/office/powerpoint/2010/main" val="2281982893"/>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940</TotalTime>
  <Words>762</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Tema do Office</vt:lpstr>
      <vt:lpstr>PowerPoint Presentation</vt:lpstr>
      <vt:lpstr>Summary</vt:lpstr>
      <vt:lpstr>The epic poetry - ‘Lusíadas’ of Luís de Camões. </vt:lpstr>
      <vt:lpstr>The epic poetry - ‘Lusíadas’ of Luís de Camões. </vt:lpstr>
      <vt:lpstr>The epic poetry - ‘Lusíadas’ of Luís de Camões. </vt:lpstr>
      <vt:lpstr>Depois da Glória dos Descobrimentos: União Ibérica (1580-1640)</vt:lpstr>
      <vt:lpstr>União Ibérica (1580-1640)</vt:lpstr>
      <vt:lpstr>União Ibérica (1580-1640)</vt:lpstr>
      <vt:lpstr>União Ibérica (1580-1640)</vt:lpstr>
      <vt:lpstr>União Ibérica (1580-1640)</vt:lpstr>
      <vt:lpstr>The myth of Sebastianismo for Restauração of 1640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jdmr33@gmail.com</dc:creator>
  <cp:lastModifiedBy>José Duarte</cp:lastModifiedBy>
  <cp:revision>74</cp:revision>
  <dcterms:created xsi:type="dcterms:W3CDTF">2019-03-14T07:34:16Z</dcterms:created>
  <dcterms:modified xsi:type="dcterms:W3CDTF">2020-05-04T11:53:34Z</dcterms:modified>
</cp:coreProperties>
</file>