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72" r:id="rId5"/>
    <p:sldId id="286" r:id="rId6"/>
    <p:sldId id="287" r:id="rId7"/>
  </p:sldIdLst>
  <p:sldSz cx="9145588" cy="68595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FF"/>
    <a:srgbClr val="FF66FF"/>
    <a:srgbClr val="FFCCCC"/>
    <a:srgbClr val="231F20"/>
    <a:srgbClr val="FFFFFF"/>
    <a:srgbClr val="2B7ABC"/>
    <a:srgbClr val="038CDB"/>
    <a:srgbClr val="3939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1" autoAdjust="0"/>
    <p:restoredTop sz="94648" autoAdjust="0"/>
  </p:normalViewPr>
  <p:slideViewPr>
    <p:cSldViewPr>
      <p:cViewPr varScale="1">
        <p:scale>
          <a:sx n="62" d="100"/>
          <a:sy n="62" d="100"/>
        </p:scale>
        <p:origin x="1644" y="40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25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ce Mercanoglu Taban" userId="25c1212fd68bd1f9" providerId="LiveId" clId="{194AB040-FB2D-41AC-B375-8D7649077A86}"/>
    <pc:docChg chg="custSel modSld">
      <pc:chgData name="Birce Mercanoglu Taban" userId="25c1212fd68bd1f9" providerId="LiveId" clId="{194AB040-FB2D-41AC-B375-8D7649077A86}" dt="2021-11-16T06:45:56.137" v="1" actId="14100"/>
      <pc:docMkLst>
        <pc:docMk/>
      </pc:docMkLst>
      <pc:sldChg chg="delSp modSp mod">
        <pc:chgData name="Birce Mercanoglu Taban" userId="25c1212fd68bd1f9" providerId="LiveId" clId="{194AB040-FB2D-41AC-B375-8D7649077A86}" dt="2021-11-16T06:45:56.137" v="1" actId="14100"/>
        <pc:sldMkLst>
          <pc:docMk/>
          <pc:sldMk cId="518009694" sldId="287"/>
        </pc:sldMkLst>
        <pc:spChg chg="mod">
          <ac:chgData name="Birce Mercanoglu Taban" userId="25c1212fd68bd1f9" providerId="LiveId" clId="{194AB040-FB2D-41AC-B375-8D7649077A86}" dt="2021-11-16T06:45:56.137" v="1" actId="14100"/>
          <ac:spMkLst>
            <pc:docMk/>
            <pc:sldMk cId="518009694" sldId="287"/>
            <ac:spMk id="7" creationId="{7A6644B9-657B-4B9D-9050-0FEB92EE8463}"/>
          </ac:spMkLst>
        </pc:spChg>
        <pc:picChg chg="del">
          <ac:chgData name="Birce Mercanoglu Taban" userId="25c1212fd68bd1f9" providerId="LiveId" clId="{194AB040-FB2D-41AC-B375-8D7649077A86}" dt="2021-11-16T06:45:52.937" v="0" actId="21"/>
          <ac:picMkLst>
            <pc:docMk/>
            <pc:sldMk cId="518009694" sldId="287"/>
            <ac:picMk id="6" creationId="{FE0149A0-FF8A-4D2A-BE50-6952DE0838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4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D53B6FF-308B-40BC-BF2B-BFDD7EEA4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5078-9EDF-499B-8169-995F5C37CF57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6F45-686D-4ED2-9067-5AFAED050AE2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6F45-686D-4ED2-9067-5AFAED050AE2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4725988"/>
            <a:ext cx="4826000" cy="1439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9350" y="1846263"/>
            <a:ext cx="2592388" cy="1079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33375"/>
            <a:ext cx="1979613" cy="6192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789612" cy="6192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7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4E823-3E09-48D1-A249-C435161263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5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203D9-4486-4C37-BB5E-2BD0DDC3E7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6B1A-4C98-412F-989E-528964967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3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25" y="1600200"/>
            <a:ext cx="33845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575" y="1600200"/>
            <a:ext cx="338613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20140-6E13-4E5B-8750-648814A01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46230-8A7A-4186-A327-863DBD7A91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6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4E7F-B2DF-4210-9B49-63559B8DFC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B3EA-D579-4CC1-A9BB-E3B845122F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7DF4-9836-41A4-9C8F-68089B9E8D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27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6A31-20B0-4E99-B1FB-5090BC09D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8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5712-8D0B-4E26-99B6-4B977032FA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34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274638"/>
            <a:ext cx="1730375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25" y="274638"/>
            <a:ext cx="5040313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EDB72-271F-4191-A772-555C5EFB73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43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1800"/>
            <a:ext cx="38846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5" y="1701800"/>
            <a:ext cx="38846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38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2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62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4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9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79216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01800"/>
            <a:ext cx="79216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 r="-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91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5" y="1600200"/>
            <a:ext cx="692308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9FD7001-FCC7-4B21-9518-87012230FA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228" y="117426"/>
            <a:ext cx="3240360" cy="791840"/>
          </a:xfrm>
          <a:noFill/>
        </p:spPr>
        <p:txBody>
          <a:bodyPr/>
          <a:lstStyle/>
          <a:p>
            <a:pPr algn="ctr"/>
            <a:r>
              <a:rPr lang="tr-TR" sz="2000" b="1">
                <a:ea typeface="굴림" charset="-127"/>
              </a:rPr>
              <a:t>PROF. </a:t>
            </a:r>
            <a:r>
              <a:rPr lang="tr-TR" sz="2000" b="1" dirty="0">
                <a:ea typeface="굴림" charset="-127"/>
              </a:rPr>
              <a:t>DR. BİRCE TABAN</a:t>
            </a:r>
            <a:endParaRPr lang="uk-UA" sz="2000" b="1" dirty="0">
              <a:ea typeface="굴림" charset="-127"/>
            </a:endParaRP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412554" y="1989634"/>
            <a:ext cx="4680520" cy="1223888"/>
          </a:xfrm>
          <a:noFill/>
          <a:ln/>
        </p:spPr>
        <p:txBody>
          <a:bodyPr/>
          <a:lstStyle/>
          <a:p>
            <a:pPr algn="ctr"/>
            <a:r>
              <a:rPr lang="tr-TR" sz="3200" b="1" dirty="0"/>
              <a:t>ZST216 </a:t>
            </a:r>
          </a:p>
          <a:p>
            <a:pPr algn="ctr"/>
            <a:r>
              <a:rPr lang="tr-TR" sz="3200" b="1" dirty="0"/>
              <a:t>ISI VE KÜTLE </a:t>
            </a:r>
            <a:r>
              <a:rPr lang="tr-TR" sz="3200" b="1" cap="all" dirty="0" err="1"/>
              <a:t>transferİ</a:t>
            </a:r>
            <a:endParaRPr lang="ru-RU" sz="3200" b="1" cap="al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AD1F99-56B4-4849-AE37-0FEE28A3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543" y="4221882"/>
            <a:ext cx="4968552" cy="12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Ders kapsamında sunulan slaytlardaki tüm yazılı ve görsel materyaller; Ç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A. J., 2020. Heat and Mass Transfer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-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Fundamentals and Applications, 6th Edition, McGraw-Hill 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Companies Inc., New York, the USA, 1024 pages. ISBN: 978-9339223199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Ç</a:t>
            </a:r>
            <a:r>
              <a:rPr lang="en-US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engel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Y. A., </a:t>
            </a:r>
            <a:r>
              <a:rPr lang="en-US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Ghajar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A. J., 202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Isı ve Kütle Transferi -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Esaslar ve Uygulamalar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Tanyıldızı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V. (Çeviri Editörü), </a:t>
            </a:r>
            <a:r>
              <a:rPr lang="tr-TR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Palme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Yayınevi, Ankara, Türkiye, 908 sayfa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ISBN: 978-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6053552871 künyeli kitaplardan alınmıştır.</a:t>
            </a:r>
            <a:endParaRPr lang="ru-RU" sz="1400" b="1" kern="0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6A6232D-14AE-463C-93AD-6DB1FE2B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90" y="3888432"/>
            <a:ext cx="1742354" cy="26377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F3AAF3-39BB-4A41-A950-F05C7ACB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2" y="3960440"/>
            <a:ext cx="1740227" cy="2637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FF0B5F-1E12-4655-B7AF-0DC74A3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4" y="117427"/>
            <a:ext cx="8712968" cy="576064"/>
          </a:xfrm>
        </p:spPr>
        <p:txBody>
          <a:bodyPr/>
          <a:lstStyle/>
          <a:p>
            <a:r>
              <a:rPr lang="tr-TR" sz="2000" b="1" dirty="0">
                <a:solidFill>
                  <a:srgbClr val="92D050"/>
                </a:solidFill>
              </a:rPr>
              <a:t>DERSİN İÇERİĞİ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80306" y="693491"/>
            <a:ext cx="8784976" cy="590517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I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sı transferi ile ilgili temel kavramlar (Termodinamiğin 1. kanunu, ısı ve enerjinin diğer türleri, ısı transferinin temel mekanizmaları-iletim, taşınım ve yayınım)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b="0" i="0" dirty="0">
                <a:effectLst/>
                <a:latin typeface="Arial" panose="020B0604020202020204" pitchFamily="34" charset="0"/>
              </a:rPr>
              <a:t>Isı iletim denklemi (Sürekli ısı transferi ve zamana bağlı ısı transferi, çok boyutlu ısı transferi)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I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sı iletiminde sayısal yöntemler (Isı iletim problemlerinde analitik çözümlerin sınırlamaları),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 err="1">
                <a:latin typeface="Arial" panose="020B0604020202020204" pitchFamily="34" charset="0"/>
              </a:rPr>
              <a:t>T</a:t>
            </a:r>
            <a:r>
              <a:rPr lang="tr-TR" sz="1600" b="0" i="0" dirty="0" err="1">
                <a:effectLst/>
                <a:latin typeface="Arial" panose="020B0604020202020204" pitchFamily="34" charset="0"/>
              </a:rPr>
              <a:t>aşınımın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 esasları (akışkan akışlarının sınıflandırılması, momentum ve ısı transferi arasındaki benzeşimler, zorlanmış dış taşınım ve zorlanmış iç taşınım, doğal taşınım),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K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aynama ısı transferi ve </a:t>
            </a:r>
            <a:r>
              <a:rPr lang="tr-TR" sz="1600" b="0" i="0" dirty="0" err="1">
                <a:effectLst/>
                <a:latin typeface="Arial" panose="020B0604020202020204" pitchFamily="34" charset="0"/>
              </a:rPr>
              <a:t>yoğuşma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 ısı transferi,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I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sı değiştiriciler,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I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sıl ışınımın esasları,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K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ütle transferi (Isı ve kütle transferi arasındaki benzeşim, sürekli ve zamana bağlı kütle yayınımı, kütle </a:t>
            </a:r>
            <a:r>
              <a:rPr lang="tr-TR" sz="1600" b="0" i="0" dirty="0" err="1">
                <a:effectLst/>
                <a:latin typeface="Arial" panose="020B0604020202020204" pitchFamily="34" charset="0"/>
              </a:rPr>
              <a:t>taşınımı</a:t>
            </a:r>
            <a:r>
              <a:rPr lang="tr-TR" sz="16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</a:rPr>
              <a:t>Eş zamanlı ısı ve kütle transferi</a:t>
            </a: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FF0B5F-1E12-4655-B7AF-0DC74A3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06" y="117427"/>
            <a:ext cx="8784976" cy="576064"/>
          </a:xfrm>
        </p:spPr>
        <p:txBody>
          <a:bodyPr/>
          <a:lstStyle/>
          <a:p>
            <a:r>
              <a:rPr lang="tr-TR" sz="2000" b="1" cap="all" dirty="0">
                <a:solidFill>
                  <a:srgbClr val="92D050"/>
                </a:solidFill>
              </a:rPr>
              <a:t>Sıcaklık ve ısı (termal enerji veya ısıl enerji) arasındaki fark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80306" y="693491"/>
            <a:ext cx="8784976" cy="590517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tr-TR" sz="1600" dirty="0">
                <a:solidFill>
                  <a:srgbClr val="92D050"/>
                </a:solidFill>
              </a:rPr>
              <a:t>Sıcaklık</a:t>
            </a:r>
            <a:r>
              <a:rPr lang="tr-TR" sz="1600" dirty="0"/>
              <a:t>, bir sistemin ölçülebilir termal özelliğidir ve </a:t>
            </a:r>
            <a:r>
              <a:rPr lang="tr-TR" sz="1600" dirty="0" err="1"/>
              <a:t>Celsius</a:t>
            </a:r>
            <a:r>
              <a:rPr lang="tr-TR" sz="1600" dirty="0"/>
              <a:t>, Kelvin veya </a:t>
            </a:r>
            <a:r>
              <a:rPr lang="tr-TR" sz="1600" dirty="0" err="1"/>
              <a:t>Fahrenheit</a:t>
            </a:r>
            <a:r>
              <a:rPr lang="tr-TR" sz="1600" dirty="0"/>
              <a:t> cinsinden termometre ile ölçülür. 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1600" dirty="0">
                <a:solidFill>
                  <a:srgbClr val="92D050"/>
                </a:solidFill>
              </a:rPr>
              <a:t>Isı (Termal enerji veya ısıl enerji)</a:t>
            </a:r>
            <a:r>
              <a:rPr lang="tr-TR" sz="1600" dirty="0">
                <a:solidFill>
                  <a:srgbClr val="FFFFFF"/>
                </a:solidFill>
              </a:rPr>
              <a:t>, </a:t>
            </a:r>
            <a:r>
              <a:rPr lang="tr-TR" sz="1600" dirty="0"/>
              <a:t>bir enerji şeklidir ve bir sistemin sıcaklığının sebebidir ve </a:t>
            </a:r>
            <a:r>
              <a:rPr lang="tr-TR" sz="1600" dirty="0" err="1"/>
              <a:t>Joule</a:t>
            </a:r>
            <a:r>
              <a:rPr lang="tr-TR" sz="1600" dirty="0"/>
              <a:t> cinsinden kalorimetre kabı ile ölçülür. Mutlak sıfırın üzerinde bir sıcaklığa sahip olan her sistem pozitif bir ısıya sahiptir. Isı, sistemin moleküllerinin, atomlarının ve elektronlarının rastgele hareketleri sonucu ortaya çıkar.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tr-TR" sz="16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Isı doğrudan ölçülebilen bir miktar olmamasına karşın, sıcaklık ölçülebilir bir miktardır. (Isı bir enerji çeşidi olmasına karşın, sıcaklık bir ölçümdür.)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Isı </a:t>
            </a:r>
            <a:r>
              <a:rPr lang="tr-TR" sz="1600" dirty="0" err="1"/>
              <a:t>Joule</a:t>
            </a:r>
            <a:r>
              <a:rPr lang="tr-TR" sz="1600" dirty="0"/>
              <a:t> cinsinden ölçülürken, sıcaklık </a:t>
            </a:r>
            <a:r>
              <a:rPr lang="tr-TR" sz="1600" dirty="0" err="1"/>
              <a:t>Celsius</a:t>
            </a:r>
            <a:r>
              <a:rPr lang="tr-TR" sz="1600" dirty="0"/>
              <a:t>, Kelvin veya </a:t>
            </a:r>
            <a:r>
              <a:rPr lang="tr-TR" sz="1600" dirty="0" err="1"/>
              <a:t>Fahrenheit</a:t>
            </a:r>
            <a:r>
              <a:rPr lang="tr-TR" sz="1600" dirty="0"/>
              <a:t> cinsinden ölçülür.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Isı kalorimetre kabı ile ölçülürken, sıcaklık termometre ile ölçülür.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Isı madde miktarına bağlı iken, sıcaklık madde miktarına bağlı değildir.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Bir cismin sıcaklığı, sıcaklığı ölçmek için kullanılan birim sisteme bağlı olarak negatif değerler alabilir, ancak bir sistemin ısısı negatif olamaz.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tr-TR" sz="1600" dirty="0"/>
              <a:t>Bir cisim, sistemin sıcaklığını değiştirmeden durum geçişinde ısı kaybedebilir veya kazanabilir.</a:t>
            </a:r>
            <a:endParaRPr lang="uk-UA" sz="1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B13B41-EFC7-41B5-B138-2323E394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86" y="4874722"/>
            <a:ext cx="2557502" cy="17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A6644B9-657B-4B9D-9050-0FEB92EE84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8498" y="549474"/>
            <a:ext cx="7056784" cy="61926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tr-TR" sz="1400" dirty="0"/>
              <a:t>Enerji transferi, daima daha yüksek sıcaklıklı ortamdan daha düşük sıcaklıklı ortama doğru gerçekleşir ve bu iki ortamın sıcaklıkları aynı sıcaklığa erişinceye kadar devam eder. </a:t>
            </a:r>
          </a:p>
          <a:p>
            <a:pPr marL="0" indent="0" algn="ctr">
              <a:spcBef>
                <a:spcPts val="0"/>
              </a:spcBef>
              <a:buNone/>
            </a:pPr>
            <a:endParaRPr lang="tr-TR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>
                <a:solidFill>
                  <a:srgbClr val="FF0000"/>
                </a:solidFill>
              </a:rPr>
              <a:t>Termodinamik</a:t>
            </a:r>
            <a:r>
              <a:rPr lang="tr-TR" sz="1400" dirty="0"/>
              <a:t>, bir sistem denge durumundan diğerine geçerken transfer edilen </a:t>
            </a:r>
            <a:r>
              <a:rPr lang="tr-TR" sz="1400" u="sng" dirty="0"/>
              <a:t>ısı miktarı</a:t>
            </a:r>
            <a:r>
              <a:rPr lang="tr-TR" sz="1400" dirty="0"/>
              <a:t> ile ilgilenir ancak işlemin ne kadar süreceği hakkında bir ipucu vermez. Bir başka deyişle; termodinamik çözümleme, bir denge durumundan diğerine olan değişmelerden yani enerjinin korunumu prensibine uygun belirli bir durum değiştirmeyi gerçekleştirmek için ne kadar ısı transfer edilmesi gerektiğinden bahseder.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sz="1400" dirty="0"/>
              <a:t>Ancak mühendislik uygulamalarında ısı transferinin miktarından ziyade hızı ile ilgilenilir.</a:t>
            </a:r>
          </a:p>
          <a:p>
            <a:pPr marL="0" indent="0" algn="ctr">
              <a:spcBef>
                <a:spcPts val="0"/>
              </a:spcBef>
              <a:buNone/>
            </a:pPr>
            <a:endParaRPr lang="tr-TR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>
                <a:solidFill>
                  <a:srgbClr val="FF0000"/>
                </a:solidFill>
              </a:rPr>
              <a:t>Isı transferi</a:t>
            </a:r>
            <a:r>
              <a:rPr lang="tr-TR" sz="1400" dirty="0"/>
              <a:t>, </a:t>
            </a:r>
            <a:r>
              <a:rPr lang="tr-TR" sz="1400" u="sng" dirty="0"/>
              <a:t>enerji transfer hızlarının</a:t>
            </a:r>
            <a:r>
              <a:rPr lang="tr-TR" sz="1400" dirty="0"/>
              <a:t> bulunması ile ilgilenir. Bir başka deyişle; ısıl dengesi bozulmuş sistemlerden bahseder ve bu yüzden dengenin olmadığı bir olaydır. 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sz="1400" dirty="0"/>
              <a:t>Termodinamiğin kanunları, ısı transferi için gereklidir.</a:t>
            </a:r>
          </a:p>
          <a:p>
            <a:pPr marL="0" indent="0" algn="ctr">
              <a:spcBef>
                <a:spcPts val="0"/>
              </a:spcBef>
              <a:buNone/>
            </a:pPr>
            <a:endParaRPr lang="tr-TR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Birinci kanun, bir sisteme olan enerji transfer hızının o sistemdeki enerji artış hızına eşit olmasını gerektirir.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İkinci kanun, ısının azalan sıcaklık yönünde transferini gerektirir.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Belirli bir yöndeki ısı transferinin hızı, o yöndeki sıcaklık </a:t>
            </a:r>
            <a:r>
              <a:rPr lang="tr-TR" sz="1400" dirty="0" err="1"/>
              <a:t>gradyanının</a:t>
            </a:r>
            <a:r>
              <a:rPr lang="tr-TR" sz="1400" dirty="0"/>
              <a:t> (birim uzunluk başına sıcaklık farkı veya sıcaklıktaki değişim hızı) büyüklüğüne bağlıdır ve bu </a:t>
            </a:r>
            <a:r>
              <a:rPr lang="tr-TR" sz="1400" dirty="0" err="1"/>
              <a:t>gradyan</a:t>
            </a:r>
            <a:r>
              <a:rPr lang="tr-TR" sz="1400" dirty="0"/>
              <a:t> ne kadar büyükse, ısı transfer hızı o kadar fazla olur. Aynı sıcaklıktaki iki ortam arasında ise net ısı transferi olamaz.</a:t>
            </a:r>
            <a:endParaRPr lang="uk-UA" sz="1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DA8F66F-33AA-4BEB-80C9-3047B50955AE}"/>
              </a:ext>
            </a:extLst>
          </p:cNvPr>
          <p:cNvSpPr txBox="1">
            <a:spLocks/>
          </p:cNvSpPr>
          <p:nvPr/>
        </p:nvSpPr>
        <p:spPr bwMode="auto">
          <a:xfrm>
            <a:off x="1908498" y="45418"/>
            <a:ext cx="71287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9pPr>
          </a:lstStyle>
          <a:p>
            <a:r>
              <a:rPr lang="tr-TR" sz="2000" b="1" kern="0" cap="all" dirty="0">
                <a:solidFill>
                  <a:srgbClr val="FF0000"/>
                </a:solidFill>
              </a:rPr>
              <a:t>Termodinamik ve ısı transferi arasındaki ilişki</a:t>
            </a:r>
          </a:p>
        </p:txBody>
      </p:sp>
    </p:spTree>
    <p:extLst>
      <p:ext uri="{BB962C8B-B14F-4D97-AF65-F5344CB8AC3E}">
        <p14:creationId xmlns:p14="http://schemas.microsoft.com/office/powerpoint/2010/main" val="222736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A6644B9-657B-4B9D-9050-0FEB92EE846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4362" y="477466"/>
                <a:ext cx="8352928" cy="626469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tr-TR" sz="1400" dirty="0"/>
                  <a:t>Enerji; termal, mekanik, kinetik, potansiyel, elektrik, manyetik, nükleer enerji gibi birçok biçimde bulunabilir ve bunların toplamı bir </a:t>
                </a:r>
                <a:r>
                  <a:rPr lang="tr-TR" sz="1400" dirty="0">
                    <a:solidFill>
                      <a:srgbClr val="FF0000"/>
                    </a:solidFill>
                  </a:rPr>
                  <a:t>sistemin toplam enerjisini (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E</a:t>
                </a:r>
                <a:r>
                  <a:rPr lang="tr-TR" sz="1400" dirty="0">
                    <a:solidFill>
                      <a:srgbClr val="FF0000"/>
                    </a:solidFill>
                  </a:rPr>
                  <a:t> veya birim kütle esaslı olarak 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e</a:t>
                </a:r>
                <a:r>
                  <a:rPr lang="tr-TR" sz="1400" dirty="0">
                    <a:solidFill>
                      <a:srgbClr val="FF0000"/>
                    </a:solidFill>
                  </a:rPr>
                  <a:t>)</a:t>
                </a:r>
                <a:r>
                  <a:rPr lang="tr-TR" sz="1400" dirty="0"/>
                  <a:t> oluşturur. Bir sistemin moleküler yapısıyla ve moleküler hareketliliğinin derecesiyle bağlantılı olan enerji türleri,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mikroskopik</a:t>
                </a:r>
                <a:r>
                  <a:rPr lang="tr-TR" sz="1400" dirty="0">
                    <a:solidFill>
                      <a:srgbClr val="FF0000"/>
                    </a:solidFill>
                  </a:rPr>
                  <a:t> enerji </a:t>
                </a:r>
                <a:r>
                  <a:rPr lang="tr-TR" sz="1400" dirty="0"/>
                  <a:t>olarak adlandırılır. Enerjinin bütün mikroskobik biçimlerinin toplamına bir </a:t>
                </a:r>
                <a:r>
                  <a:rPr lang="tr-TR" sz="1400" dirty="0">
                    <a:solidFill>
                      <a:srgbClr val="FF0000"/>
                    </a:solidFill>
                  </a:rPr>
                  <a:t>sistemin iç enerjisi  (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U</a:t>
                </a:r>
                <a:r>
                  <a:rPr lang="tr-TR" sz="1400" dirty="0">
                    <a:solidFill>
                      <a:srgbClr val="FF0000"/>
                    </a:solidFill>
                  </a:rPr>
                  <a:t> veya birim kütle esaslı olarak 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u</a:t>
                </a:r>
                <a:r>
                  <a:rPr lang="tr-TR" sz="1400" dirty="0">
                    <a:solidFill>
                      <a:srgbClr val="FF0000"/>
                    </a:solidFill>
                  </a:rPr>
                  <a:t>) </a:t>
                </a:r>
                <a:r>
                  <a:rPr lang="tr-TR" sz="1400" dirty="0"/>
                  <a:t>denir.</a:t>
                </a:r>
              </a:p>
              <a:p>
                <a:pPr marL="0" indent="0" algn="just">
                  <a:buNone/>
                </a:pPr>
                <a:endParaRPr lang="tr-TR" sz="1400" dirty="0"/>
              </a:p>
              <a:p>
                <a:pPr marL="0" indent="0" algn="just">
                  <a:buNone/>
                </a:pPr>
                <a:r>
                  <a:rPr lang="tr-TR" sz="1400" dirty="0">
                    <a:solidFill>
                      <a:srgbClr val="FF0000"/>
                    </a:solidFill>
                  </a:rPr>
                  <a:t>İç enerji (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u</a:t>
                </a:r>
                <a:r>
                  <a:rPr lang="tr-TR" sz="1400" dirty="0">
                    <a:solidFill>
                      <a:srgbClr val="FF0000"/>
                    </a:solidFill>
                  </a:rPr>
                  <a:t>)</a:t>
                </a:r>
                <a:r>
                  <a:rPr lang="tr-TR" sz="1400" dirty="0">
                    <a:solidFill>
                      <a:schemeClr val="tx1"/>
                    </a:solidFill>
                  </a:rPr>
                  <a:t>, </a:t>
                </a:r>
                <a:r>
                  <a:rPr lang="tr-TR" sz="1400" dirty="0"/>
                  <a:t>moleküllerin kinetik ve potansiyel enerjilerinin toplamı olarak görülebilir. Bir sistemin iç enerjisinin moleküllerin kinetik enerjisiyle ile ilgili kısmı </a:t>
                </a:r>
                <a:r>
                  <a:rPr lang="tr-TR" sz="1400" dirty="0">
                    <a:solidFill>
                      <a:srgbClr val="FF0000"/>
                    </a:solidFill>
                  </a:rPr>
                  <a:t>duyulur enerji (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sensible</a:t>
                </a:r>
                <a:r>
                  <a:rPr lang="tr-TR" sz="1400" dirty="0">
                    <a:solidFill>
                      <a:srgbClr val="FF0000"/>
                    </a:solidFill>
                  </a:rPr>
                  <a:t>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energy</a:t>
                </a:r>
                <a:r>
                  <a:rPr lang="tr-TR" sz="1400" dirty="0">
                    <a:solidFill>
                      <a:srgbClr val="FF0000"/>
                    </a:solidFill>
                  </a:rPr>
                  <a:t>) </a:t>
                </a:r>
                <a:r>
                  <a:rPr lang="tr-TR" sz="1400" dirty="0"/>
                  <a:t>veya </a:t>
                </a:r>
                <a:r>
                  <a:rPr lang="tr-TR" sz="1400" dirty="0">
                    <a:solidFill>
                      <a:srgbClr val="FF0000"/>
                    </a:solidFill>
                  </a:rPr>
                  <a:t>duyulur ısı (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sensible</a:t>
                </a:r>
                <a:r>
                  <a:rPr lang="tr-TR" sz="1400" dirty="0">
                    <a:solidFill>
                      <a:srgbClr val="FF0000"/>
                    </a:solidFill>
                  </a:rPr>
                  <a:t>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heat</a:t>
                </a:r>
                <a:r>
                  <a:rPr lang="tr-TR" sz="1400" dirty="0">
                    <a:solidFill>
                      <a:srgbClr val="FF0000"/>
                    </a:solidFill>
                  </a:rPr>
                  <a:t>) </a:t>
                </a:r>
                <a:r>
                  <a:rPr lang="tr-TR" sz="1400" dirty="0"/>
                  <a:t>olarak adlandırılır. Yüksek sıcaklıklardaki moleküller daha yüksek kinetik enerjiye ve dolayısıyla da sistem daha yüksek bir iç enerjiye sahiptir. Bir sistemin faz durumuyla ilgili iç enerjisine </a:t>
                </a:r>
                <a:r>
                  <a:rPr lang="tr-TR" sz="1400" dirty="0">
                    <a:solidFill>
                      <a:srgbClr val="FF0000"/>
                    </a:solidFill>
                  </a:rPr>
                  <a:t>gizli enerji (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latent</a:t>
                </a:r>
                <a:r>
                  <a:rPr lang="tr-TR" sz="1400" dirty="0">
                    <a:solidFill>
                      <a:srgbClr val="FF0000"/>
                    </a:solidFill>
                  </a:rPr>
                  <a:t>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energy</a:t>
                </a:r>
                <a:r>
                  <a:rPr lang="tr-TR" sz="1400" dirty="0">
                    <a:solidFill>
                      <a:srgbClr val="FF0000"/>
                    </a:solidFill>
                  </a:rPr>
                  <a:t>) </a:t>
                </a:r>
                <a:r>
                  <a:rPr lang="tr-TR" sz="1400" dirty="0"/>
                  <a:t>veya </a:t>
                </a:r>
                <a:r>
                  <a:rPr lang="tr-TR" sz="1400" dirty="0">
                    <a:solidFill>
                      <a:srgbClr val="FF0000"/>
                    </a:solidFill>
                  </a:rPr>
                  <a:t>gizli ısı (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latent</a:t>
                </a:r>
                <a:r>
                  <a:rPr lang="tr-TR" sz="1400" dirty="0">
                    <a:solidFill>
                      <a:srgbClr val="FF0000"/>
                    </a:solidFill>
                  </a:rPr>
                  <a:t>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heat</a:t>
                </a:r>
                <a:r>
                  <a:rPr lang="tr-TR" sz="1400" dirty="0">
                    <a:solidFill>
                      <a:srgbClr val="FF0000"/>
                    </a:solidFill>
                  </a:rPr>
                  <a:t>) </a:t>
                </a:r>
                <a:r>
                  <a:rPr lang="tr-TR" sz="1400" dirty="0"/>
                  <a:t>denir.</a:t>
                </a:r>
              </a:p>
              <a:p>
                <a:pPr marL="0" indent="0" algn="just">
                  <a:buNone/>
                </a:pPr>
                <a:endParaRPr lang="tr-TR" sz="1400" dirty="0"/>
              </a:p>
              <a:p>
                <a:pPr marL="0" indent="0" algn="just">
                  <a:buNone/>
                </a:pPr>
                <a:r>
                  <a:rPr lang="tr-TR" sz="1400" dirty="0"/>
                  <a:t>Bir moleküldeki atomik bağlarla ilgili enerji, </a:t>
                </a:r>
                <a:r>
                  <a:rPr lang="tr-TR" sz="1400" dirty="0">
                    <a:solidFill>
                      <a:srgbClr val="FF0000"/>
                    </a:solidFill>
                  </a:rPr>
                  <a:t>kimyasal enerji </a:t>
                </a:r>
                <a:r>
                  <a:rPr lang="tr-TR" sz="1400" dirty="0"/>
                  <a:t>olarak adlandırılır ancak atomun kendi çekirdeğinin içindeki bağlarla ilgili enerjiye, </a:t>
                </a:r>
                <a:r>
                  <a:rPr lang="tr-TR" sz="1400" dirty="0">
                    <a:solidFill>
                      <a:srgbClr val="FF0000"/>
                    </a:solidFill>
                  </a:rPr>
                  <a:t>nükleer enerji </a:t>
                </a:r>
                <a:r>
                  <a:rPr lang="tr-TR" sz="1400" dirty="0"/>
                  <a:t>denir.</a:t>
                </a:r>
              </a:p>
              <a:p>
                <a:pPr marL="0" indent="0" algn="just">
                  <a:buNone/>
                </a:pPr>
                <a:endParaRPr lang="tr-TR" sz="1400" dirty="0"/>
              </a:p>
              <a:p>
                <a:pPr marL="0" indent="0" algn="just">
                  <a:buNone/>
                </a:pPr>
                <a:r>
                  <a:rPr lang="tr-TR" sz="1400" dirty="0"/>
                  <a:t>Akışkan akışı içeren sistemlerin çözümlenmesinde, sık sık </a:t>
                </a:r>
                <a:r>
                  <a:rPr lang="tr-TR" sz="1400" i="1" dirty="0"/>
                  <a:t>u</a:t>
                </a:r>
                <a:r>
                  <a:rPr lang="tr-TR" sz="1400" dirty="0"/>
                  <a:t> ve </a:t>
                </a:r>
                <a14:m>
                  <m:oMath xmlns:m="http://schemas.openxmlformats.org/officeDocument/2006/math"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tr-TR" sz="1400" dirty="0"/>
                  <a:t> özelliklerinin kombinasyonu ile karşılaşılır. Kolaylaştırmak amacıyla bu kombinasyon, </a:t>
                </a:r>
                <a:r>
                  <a:rPr lang="tr-TR" sz="1400" dirty="0" err="1">
                    <a:solidFill>
                      <a:srgbClr val="FF0000"/>
                    </a:solidFill>
                  </a:rPr>
                  <a:t>entalpi</a:t>
                </a:r>
                <a:r>
                  <a:rPr lang="tr-TR" sz="1400" dirty="0">
                    <a:solidFill>
                      <a:srgbClr val="FF0000"/>
                    </a:solidFill>
                  </a:rPr>
                  <a:t> (</a:t>
                </a:r>
                <a:r>
                  <a:rPr lang="tr-TR" sz="1400" i="1" dirty="0">
                    <a:solidFill>
                      <a:srgbClr val="FF0000"/>
                    </a:solidFill>
                  </a:rPr>
                  <a:t>h</a:t>
                </a:r>
                <a:r>
                  <a:rPr lang="tr-TR" sz="1400" dirty="0">
                    <a:solidFill>
                      <a:srgbClr val="FF0000"/>
                    </a:solidFill>
                  </a:rPr>
                  <a:t>)</a:t>
                </a:r>
                <a:r>
                  <a:rPr lang="tr-TR" sz="1400" dirty="0"/>
                  <a:t> olarak tanımlanır: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tr-TR" sz="1800" dirty="0"/>
              </a:p>
              <a:p>
                <a:pPr marL="0" indent="0" algn="just">
                  <a:buNone/>
                </a:pPr>
                <a:r>
                  <a:rPr lang="tr-TR" sz="1400" dirty="0"/>
                  <a:t>Burada </a:t>
                </a:r>
                <a:r>
                  <a:rPr lang="tr-TR" sz="1400" i="1" dirty="0"/>
                  <a:t>P</a:t>
                </a:r>
                <a:r>
                  <a:rPr lang="tr-T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𝒱</a:t>
                </a:r>
                <a:r>
                  <a:rPr lang="tr-TR" sz="1400" i="1" dirty="0"/>
                  <a:t>,</a:t>
                </a:r>
                <a:r>
                  <a:rPr lang="tr-TR" sz="1400" dirty="0"/>
                  <a:t> akışkanın akış enerjisidir yani akışkanı itmek ve akışı sürdürmek için gerekli olan enerjidir. Dolayısıyla; akan akışkanların enerji çözümlenmesinde, akış enerjisini akışkan enerjisinin bir parçası olarak ele almak ve akışkan akımının mikroskobik enerjisini </a:t>
                </a:r>
                <a:r>
                  <a:rPr lang="tr-TR" sz="1400" i="1" dirty="0"/>
                  <a:t>h</a:t>
                </a:r>
                <a:r>
                  <a:rPr lang="tr-TR" sz="1400" dirty="0"/>
                  <a:t> ile göstermek gereklidir.</a:t>
                </a: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A6644B9-657B-4B9D-9050-0FEB92EE8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362" y="477466"/>
                <a:ext cx="8352928" cy="6264696"/>
              </a:xfrm>
              <a:blipFill>
                <a:blip r:embed="rId2"/>
                <a:stretch>
                  <a:fillRect l="-219" t="-97" r="-2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şlık 1">
            <a:extLst>
              <a:ext uri="{FF2B5EF4-FFF2-40B4-BE49-F238E27FC236}">
                <a16:creationId xmlns:a16="http://schemas.microsoft.com/office/drawing/2014/main" id="{DDA8F66F-33AA-4BEB-80C9-3047B50955AE}"/>
              </a:ext>
            </a:extLst>
          </p:cNvPr>
          <p:cNvSpPr txBox="1">
            <a:spLocks/>
          </p:cNvSpPr>
          <p:nvPr/>
        </p:nvSpPr>
        <p:spPr bwMode="auto">
          <a:xfrm>
            <a:off x="2700586" y="120790"/>
            <a:ext cx="6336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9pPr>
          </a:lstStyle>
          <a:p>
            <a:r>
              <a:rPr lang="tr-TR" sz="2000" b="1" kern="0" cap="all" dirty="0">
                <a:solidFill>
                  <a:srgbClr val="FF0000"/>
                </a:solidFill>
              </a:rPr>
              <a:t>Isı ve enerjinin diğer türleri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C9AF922-AA88-41CF-96C6-A72CE2857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009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plate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898</Words>
  <Application>Microsoft Office PowerPoint</Application>
  <PresentationFormat>Özel</PresentationFormat>
  <Paragraphs>53</Paragraphs>
  <Slides>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Courier New</vt:lpstr>
      <vt:lpstr>Futura LT Book</vt:lpstr>
      <vt:lpstr>Wingdings</vt:lpstr>
      <vt:lpstr>template</vt:lpstr>
      <vt:lpstr>Custom Design</vt:lpstr>
      <vt:lpstr>PROF. DR. BİRCE TABAN</vt:lpstr>
      <vt:lpstr>DERSİN İÇERİĞİ</vt:lpstr>
      <vt:lpstr>Sıcaklık ve ısı (termal enerji veya ısıl enerji) arasındaki fark</vt:lpstr>
      <vt:lpstr>PowerPoint Sunusu</vt:lpstr>
      <vt:lpstr>PowerPoint Sunusu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ADMIN</dc:creator>
  <cp:lastModifiedBy>Birce Mercanoglu Taban</cp:lastModifiedBy>
  <cp:revision>81</cp:revision>
  <dcterms:created xsi:type="dcterms:W3CDTF">2015-05-26T05:21:02Z</dcterms:created>
  <dcterms:modified xsi:type="dcterms:W3CDTF">2021-11-16T06:46:00Z</dcterms:modified>
</cp:coreProperties>
</file>