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5" r:id="rId10"/>
    <p:sldId id="262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5" r:id="rId19"/>
    <p:sldId id="272" r:id="rId20"/>
    <p:sldId id="276" r:id="rId21"/>
    <p:sldId id="273" r:id="rId22"/>
    <p:sldId id="277" r:id="rId23"/>
    <p:sldId id="278" r:id="rId24"/>
    <p:sldId id="279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0FFE3-A6F6-48FD-8427-51BD2675E9C6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85D61-D664-4B1B-8938-01E1090846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Insect Identification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Thorax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2.	</a:t>
            </a:r>
            <a:r>
              <a:rPr lang="en-US" b="1" dirty="0"/>
              <a:t>Thorax</a:t>
            </a:r>
            <a:r>
              <a:rPr lang="en-US" dirty="0"/>
              <a:t> – </a:t>
            </a:r>
            <a:r>
              <a:rPr lang="en-US" b="1" i="1" dirty="0"/>
              <a:t>middle section of an insect’s body</a:t>
            </a:r>
          </a:p>
          <a:p>
            <a:pPr>
              <a:buNone/>
            </a:pPr>
            <a:r>
              <a:rPr lang="en-US" dirty="0" smtClean="0"/>
              <a:t>	a</a:t>
            </a:r>
            <a:r>
              <a:rPr lang="en-US" dirty="0"/>
              <a:t>.	</a:t>
            </a:r>
            <a:r>
              <a:rPr lang="en-US" dirty="0" smtClean="0"/>
              <a:t>Contains </a:t>
            </a:r>
            <a:r>
              <a:rPr lang="en-US" dirty="0"/>
              <a:t>the </a:t>
            </a:r>
            <a:r>
              <a:rPr lang="en-US" b="1" dirty="0"/>
              <a:t>nerve centers and muscles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	</a:t>
            </a:r>
            <a:r>
              <a:rPr lang="en-US" dirty="0" smtClean="0"/>
              <a:t>The </a:t>
            </a:r>
            <a:r>
              <a:rPr lang="en-US" b="1" i="1" dirty="0"/>
              <a:t>wings and legs are attached to the thorax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b="1" i="1" dirty="0" smtClean="0"/>
              <a:t>These </a:t>
            </a:r>
            <a:r>
              <a:rPr lang="en-US" b="1" i="1" dirty="0"/>
              <a:t>come in numerous shapes and </a:t>
            </a:r>
            <a:r>
              <a:rPr lang="en-US" b="1" i="1" dirty="0" smtClean="0"/>
              <a:t>	patterns </a:t>
            </a:r>
            <a:r>
              <a:rPr lang="en-US" b="1" i="1" dirty="0"/>
              <a:t>depending on the species and </a:t>
            </a:r>
            <a:r>
              <a:rPr lang="en-US" b="1" i="1" dirty="0" smtClean="0"/>
              <a:t>	function</a:t>
            </a:r>
            <a:r>
              <a:rPr lang="en-US" b="1" i="1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Types of Legs</a:t>
            </a:r>
          </a:p>
        </p:txBody>
      </p:sp>
      <p:pic>
        <p:nvPicPr>
          <p:cNvPr id="14339" name="Picture 4" descr="Types of Leg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6763" y="776288"/>
            <a:ext cx="5097462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Examples of Wings</a:t>
            </a:r>
          </a:p>
        </p:txBody>
      </p:sp>
      <p:pic>
        <p:nvPicPr>
          <p:cNvPr id="15363" name="Picture 3" descr="Examples of Wing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1588" y="768350"/>
            <a:ext cx="4071937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3.	Abdomen – the section </a:t>
            </a:r>
            <a:r>
              <a:rPr lang="en-US" b="1" dirty="0"/>
              <a:t>located at the rear of the insect’s body</a:t>
            </a:r>
          </a:p>
          <a:p>
            <a:pPr>
              <a:buNone/>
            </a:pPr>
            <a:r>
              <a:rPr lang="en-US" dirty="0" smtClean="0"/>
              <a:t>		a. </a:t>
            </a:r>
            <a:r>
              <a:rPr lang="en-US" b="1" dirty="0" smtClean="0"/>
              <a:t>Visible </a:t>
            </a:r>
            <a:r>
              <a:rPr lang="en-US" b="1" dirty="0"/>
              <a:t>or hidden under the wings</a:t>
            </a:r>
          </a:p>
          <a:p>
            <a:pPr>
              <a:buNone/>
            </a:pPr>
            <a:r>
              <a:rPr lang="en-US" dirty="0" smtClean="0"/>
              <a:t>		b. Contains </a:t>
            </a:r>
            <a:r>
              <a:rPr lang="en-US" dirty="0"/>
              <a:t>the insect’s </a:t>
            </a:r>
            <a:r>
              <a:rPr lang="en-US" b="1" dirty="0"/>
              <a:t>internal organs 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</a:t>
            </a:r>
            <a:r>
              <a:rPr lang="en-US" i="1" dirty="0" smtClean="0"/>
              <a:t>(stomach and </a:t>
            </a:r>
            <a:r>
              <a:rPr lang="en-US" i="1" dirty="0"/>
              <a:t>intestines)</a:t>
            </a:r>
          </a:p>
          <a:p>
            <a:pPr>
              <a:buNone/>
            </a:pPr>
            <a:r>
              <a:rPr lang="en-US" dirty="0" smtClean="0"/>
              <a:t>		c. A </a:t>
            </a:r>
            <a:r>
              <a:rPr lang="en-US" dirty="0"/>
              <a:t>place to </a:t>
            </a:r>
            <a:r>
              <a:rPr lang="en-US" i="1" dirty="0"/>
              <a:t>store and carry food </a:t>
            </a:r>
            <a:r>
              <a:rPr lang="en-US" dirty="0"/>
              <a:t>back to the nest</a:t>
            </a:r>
          </a:p>
          <a:p>
            <a:pPr>
              <a:buNone/>
            </a:pPr>
            <a:r>
              <a:rPr lang="en-US" dirty="0" smtClean="0"/>
              <a:t>		d. </a:t>
            </a:r>
            <a:r>
              <a:rPr lang="en-US" b="1" dirty="0" smtClean="0"/>
              <a:t>Sexual </a:t>
            </a:r>
            <a:r>
              <a:rPr lang="en-US" b="1" dirty="0"/>
              <a:t>organs</a:t>
            </a:r>
            <a:r>
              <a:rPr lang="en-US" dirty="0"/>
              <a:t> located here</a:t>
            </a:r>
          </a:p>
          <a:p>
            <a:pPr>
              <a:buNone/>
            </a:pPr>
            <a:r>
              <a:rPr lang="en-US" dirty="0" smtClean="0"/>
              <a:t>		e. Contains </a:t>
            </a:r>
            <a:r>
              <a:rPr lang="en-US" b="1" i="1" dirty="0"/>
              <a:t>glands that secrete fluids for making </a:t>
            </a:r>
            <a:r>
              <a:rPr lang="en-US" b="1" i="1" dirty="0" smtClean="0"/>
              <a:t>	     trails </a:t>
            </a:r>
            <a:r>
              <a:rPr lang="en-US" b="1" i="1" dirty="0"/>
              <a:t>or driving enemies away</a:t>
            </a:r>
          </a:p>
          <a:p>
            <a:pPr>
              <a:buNone/>
            </a:pPr>
            <a:r>
              <a:rPr lang="en-US" dirty="0" smtClean="0"/>
              <a:t>		f. </a:t>
            </a:r>
            <a:r>
              <a:rPr lang="en-US" b="1" i="1" dirty="0" smtClean="0"/>
              <a:t>May </a:t>
            </a:r>
            <a:r>
              <a:rPr lang="en-US" b="1" i="1" dirty="0"/>
              <a:t>have a needle-like projection for piercing </a:t>
            </a:r>
            <a:r>
              <a:rPr lang="en-US" b="1" i="1" dirty="0" smtClean="0"/>
              <a:t>	   or stinging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Stages of Development</a:t>
            </a:r>
          </a:p>
        </p:txBody>
      </p:sp>
      <p:pic>
        <p:nvPicPr>
          <p:cNvPr id="16387" name="Picture 4" descr="Stages of Development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1413" y="922338"/>
            <a:ext cx="6858000" cy="586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</a:t>
            </a:r>
            <a:r>
              <a:rPr lang="en-US" dirty="0"/>
              <a:t>life stages of insects.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1.	The </a:t>
            </a:r>
            <a:r>
              <a:rPr lang="en-US" b="1" dirty="0"/>
              <a:t>embryo stage</a:t>
            </a:r>
          </a:p>
          <a:p>
            <a:pPr>
              <a:buNone/>
            </a:pPr>
            <a:r>
              <a:rPr lang="en-US" dirty="0" smtClean="0"/>
              <a:t>		a. Insects </a:t>
            </a:r>
            <a:r>
              <a:rPr lang="en-US" b="1" dirty="0"/>
              <a:t>begin life as an embryo </a:t>
            </a:r>
            <a:r>
              <a:rPr lang="en-US" dirty="0"/>
              <a:t>within </a:t>
            </a:r>
            <a:r>
              <a:rPr lang="en-US" dirty="0" smtClean="0"/>
              <a:t>	    an egg.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b. The </a:t>
            </a:r>
            <a:r>
              <a:rPr lang="en-US" dirty="0"/>
              <a:t>embryo </a:t>
            </a:r>
            <a:r>
              <a:rPr lang="en-US" b="1" dirty="0"/>
              <a:t>lives on a nutritious yolk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c. </a:t>
            </a:r>
            <a:r>
              <a:rPr lang="en-US" i="1" dirty="0" smtClean="0"/>
              <a:t>Hatching </a:t>
            </a:r>
            <a:r>
              <a:rPr lang="en-US" i="1" dirty="0"/>
              <a:t>may take days, weeks, or </a:t>
            </a:r>
            <a:r>
              <a:rPr lang="en-US" i="1" dirty="0" smtClean="0"/>
              <a:t>	  	    months</a:t>
            </a:r>
            <a:r>
              <a:rPr lang="en-US" i="1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life stages of insects.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2.	The </a:t>
            </a:r>
            <a:r>
              <a:rPr lang="en-US" b="1" dirty="0"/>
              <a:t>immature stage</a:t>
            </a:r>
          </a:p>
          <a:p>
            <a:pPr>
              <a:buNone/>
            </a:pPr>
            <a:r>
              <a:rPr lang="en-US" dirty="0" smtClean="0"/>
              <a:t>		a. </a:t>
            </a:r>
            <a:r>
              <a:rPr lang="en-US" b="1" dirty="0" smtClean="0"/>
              <a:t>After </a:t>
            </a:r>
            <a:r>
              <a:rPr lang="en-US" b="1" dirty="0"/>
              <a:t>hatching</a:t>
            </a:r>
            <a:r>
              <a:rPr lang="en-US" dirty="0"/>
              <a:t>, the insect is called an </a:t>
            </a:r>
            <a:r>
              <a:rPr lang="en-US" b="1" i="1" dirty="0"/>
              <a:t>immature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b. </a:t>
            </a:r>
            <a:r>
              <a:rPr lang="en-US" i="1" dirty="0" smtClean="0"/>
              <a:t>The </a:t>
            </a:r>
            <a:r>
              <a:rPr lang="en-US" i="1" dirty="0"/>
              <a:t>life of an immature is divided into growth </a:t>
            </a:r>
            <a:r>
              <a:rPr lang="en-US" i="1" dirty="0" smtClean="0"/>
              <a:t>stages </a:t>
            </a:r>
            <a:r>
              <a:rPr lang="en-US" i="1" dirty="0"/>
              <a:t>called instars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dirty="0" smtClean="0"/>
              <a:t>		c. Insects </a:t>
            </a:r>
            <a:r>
              <a:rPr lang="en-US" b="1" i="1" dirty="0"/>
              <a:t>progress from one </a:t>
            </a:r>
            <a:r>
              <a:rPr lang="en-US" b="1" i="1" dirty="0" err="1"/>
              <a:t>instar</a:t>
            </a:r>
            <a:r>
              <a:rPr lang="en-US" b="1" i="1" dirty="0"/>
              <a:t> to the next </a:t>
            </a:r>
            <a:r>
              <a:rPr lang="en-US" b="1" i="1" dirty="0" smtClean="0"/>
              <a:t>by</a:t>
            </a:r>
            <a:r>
              <a:rPr lang="en-US" dirty="0" smtClean="0"/>
              <a:t> periodically 		   </a:t>
            </a:r>
            <a:r>
              <a:rPr lang="en-US" b="1" i="1" dirty="0" smtClean="0"/>
              <a:t>making </a:t>
            </a:r>
            <a:r>
              <a:rPr lang="en-US" b="1" i="1" dirty="0"/>
              <a:t>a new outer layer and shedding </a:t>
            </a:r>
            <a:r>
              <a:rPr lang="en-US" b="1" i="1" dirty="0" smtClean="0"/>
              <a:t>the </a:t>
            </a:r>
            <a:r>
              <a:rPr lang="en-US" b="1" i="1" dirty="0"/>
              <a:t>old one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The shedding </a:t>
            </a:r>
            <a:r>
              <a:rPr lang="en-US" b="1" i="1" dirty="0" smtClean="0"/>
              <a:t>process is called molting.</a:t>
            </a:r>
            <a:r>
              <a:rPr lang="en-US" dirty="0" smtClean="0"/>
              <a:t> </a:t>
            </a:r>
            <a:endParaRPr lang="en-US" b="1" i="1" dirty="0" smtClean="0"/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dirty="0" smtClean="0"/>
              <a:t>		d. </a:t>
            </a:r>
            <a:r>
              <a:rPr lang="en-US" i="1" dirty="0" smtClean="0"/>
              <a:t>The </a:t>
            </a:r>
            <a:r>
              <a:rPr lang="en-US" i="1" dirty="0"/>
              <a:t>process continues </a:t>
            </a:r>
            <a:r>
              <a:rPr lang="en-US" dirty="0"/>
              <a:t>– </a:t>
            </a:r>
            <a:r>
              <a:rPr lang="en-US" dirty="0" err="1"/>
              <a:t>instar</a:t>
            </a:r>
            <a:r>
              <a:rPr lang="en-US" dirty="0"/>
              <a:t> growth, molting, </a:t>
            </a:r>
            <a:r>
              <a:rPr lang="en-US" dirty="0" err="1" smtClean="0"/>
              <a:t>instar</a:t>
            </a:r>
            <a:r>
              <a:rPr lang="en-US" dirty="0" smtClean="0"/>
              <a:t> </a:t>
            </a:r>
            <a:r>
              <a:rPr lang="en-US" dirty="0"/>
              <a:t>growth, </a:t>
            </a:r>
            <a:r>
              <a:rPr lang="en-US" dirty="0" smtClean="0"/>
              <a:t>	    molting</a:t>
            </a:r>
            <a:r>
              <a:rPr lang="en-US" dirty="0"/>
              <a:t>, etc. – </a:t>
            </a:r>
            <a:r>
              <a:rPr lang="en-US" b="1" i="1" dirty="0"/>
              <a:t>until the insect </a:t>
            </a:r>
            <a:r>
              <a:rPr lang="en-US" b="1" i="1" dirty="0" smtClean="0"/>
              <a:t>becomes </a:t>
            </a:r>
            <a:r>
              <a:rPr lang="en-US" b="1" i="1" dirty="0"/>
              <a:t>an adult.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b="1" dirty="0" smtClean="0"/>
              <a:t>This </a:t>
            </a:r>
            <a:r>
              <a:rPr lang="en-US" b="1" dirty="0"/>
              <a:t>is </a:t>
            </a:r>
            <a:r>
              <a:rPr lang="en-US" b="1" i="1" dirty="0"/>
              <a:t>called </a:t>
            </a:r>
            <a:r>
              <a:rPr lang="en-US" b="1" i="1" dirty="0" smtClean="0"/>
              <a:t>metamorphosis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e. There </a:t>
            </a:r>
            <a:r>
              <a:rPr lang="en-US" dirty="0"/>
              <a:t>are </a:t>
            </a:r>
            <a:r>
              <a:rPr lang="en-US" b="1" i="1" dirty="0"/>
              <a:t>two systems of development, or </a:t>
            </a:r>
            <a:r>
              <a:rPr lang="en-US" b="1" i="1" dirty="0" smtClean="0"/>
              <a:t>metamorphosis</a:t>
            </a:r>
            <a:r>
              <a:rPr lang="en-US" b="1" i="1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Incomplete metamorphosis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–	Incomplete metamorphosis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sz="2600" dirty="0" smtClean="0"/>
              <a:t>•The </a:t>
            </a:r>
            <a:r>
              <a:rPr lang="en-US" sz="2600" i="1" dirty="0"/>
              <a:t>immature looks like a small adult</a:t>
            </a:r>
            <a:r>
              <a:rPr lang="en-US" sz="2600" dirty="0"/>
              <a:t>.</a:t>
            </a:r>
          </a:p>
          <a:p>
            <a:pPr>
              <a:buNone/>
            </a:pPr>
            <a:r>
              <a:rPr lang="en-US" sz="2600" dirty="0"/>
              <a:t>		</a:t>
            </a:r>
            <a:r>
              <a:rPr lang="en-US" sz="2600" dirty="0" smtClean="0"/>
              <a:t>•The </a:t>
            </a:r>
            <a:r>
              <a:rPr lang="en-US" sz="2600" i="1" dirty="0"/>
              <a:t>immature is called a nymph</a:t>
            </a:r>
            <a:r>
              <a:rPr lang="en-US" sz="2600" dirty="0"/>
              <a:t>.</a:t>
            </a:r>
          </a:p>
          <a:p>
            <a:pPr>
              <a:buNone/>
            </a:pPr>
            <a:r>
              <a:rPr lang="en-US" sz="2600" dirty="0"/>
              <a:t>		</a:t>
            </a:r>
            <a:r>
              <a:rPr lang="en-US" sz="2600" dirty="0" smtClean="0"/>
              <a:t>•</a:t>
            </a:r>
            <a:r>
              <a:rPr lang="en-US" sz="2600" b="1" dirty="0" smtClean="0"/>
              <a:t>Nymphs </a:t>
            </a:r>
            <a:r>
              <a:rPr lang="en-US" sz="2600" b="1" dirty="0"/>
              <a:t>eat the same foods as the adults.</a:t>
            </a:r>
          </a:p>
          <a:p>
            <a:pPr>
              <a:buNone/>
            </a:pPr>
            <a:r>
              <a:rPr lang="en-US" sz="2600" dirty="0"/>
              <a:t>		</a:t>
            </a:r>
            <a:r>
              <a:rPr lang="en-US" sz="2600" dirty="0" smtClean="0"/>
              <a:t>•Changes </a:t>
            </a:r>
            <a:r>
              <a:rPr lang="en-US" sz="2600" dirty="0"/>
              <a:t>in development are mainly an increase in </a:t>
            </a:r>
            <a:r>
              <a:rPr lang="en-US" sz="2600" dirty="0" smtClean="0"/>
              <a:t>	  size</a:t>
            </a:r>
            <a:r>
              <a:rPr lang="en-US" sz="2600" dirty="0"/>
              <a:t>, wing development, and sexual organs.</a:t>
            </a:r>
          </a:p>
          <a:p>
            <a:pPr>
              <a:buNone/>
            </a:pPr>
            <a:r>
              <a:rPr lang="en-US" sz="2600" dirty="0"/>
              <a:t>		</a:t>
            </a:r>
          </a:p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i="1" dirty="0" smtClean="0"/>
              <a:t>Examples </a:t>
            </a:r>
            <a:r>
              <a:rPr lang="en-US" sz="2600" i="1" dirty="0"/>
              <a:t>include </a:t>
            </a:r>
            <a:r>
              <a:rPr lang="en-US" sz="2600" b="1" dirty="0"/>
              <a:t>grasshoppers, </a:t>
            </a:r>
            <a:r>
              <a:rPr lang="en-US" sz="2600" b="1" dirty="0" err="1"/>
              <a:t>thrips</a:t>
            </a:r>
            <a:r>
              <a:rPr lang="en-US" sz="2600" b="1" dirty="0"/>
              <a:t>, stink bugs, leafhoppers, and aphids.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Incomplete Metamorphosis</a:t>
            </a:r>
          </a:p>
        </p:txBody>
      </p:sp>
      <p:pic>
        <p:nvPicPr>
          <p:cNvPr id="17411" name="Picture 3" descr="Incomplete Metamorphosi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2313" y="811213"/>
            <a:ext cx="26289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metamorphosis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–	Complete metamorphosis</a:t>
            </a:r>
          </a:p>
          <a:p>
            <a:r>
              <a:rPr lang="en-US" dirty="0" smtClean="0"/>
              <a:t>The </a:t>
            </a:r>
            <a:r>
              <a:rPr lang="en-US" dirty="0"/>
              <a:t>immature </a:t>
            </a:r>
            <a:r>
              <a:rPr lang="en-US" b="1" dirty="0"/>
              <a:t>does not</a:t>
            </a:r>
            <a:r>
              <a:rPr lang="en-US" dirty="0"/>
              <a:t> look like the adult.</a:t>
            </a:r>
          </a:p>
          <a:p>
            <a:r>
              <a:rPr lang="en-US" b="1" i="1" dirty="0" err="1" smtClean="0"/>
              <a:t>Immatures</a:t>
            </a:r>
            <a:r>
              <a:rPr lang="en-US" b="1" i="1" dirty="0" smtClean="0"/>
              <a:t> </a:t>
            </a:r>
            <a:r>
              <a:rPr lang="en-US" b="1" i="1" dirty="0"/>
              <a:t>are called larvae</a:t>
            </a:r>
            <a:r>
              <a:rPr lang="en-US" dirty="0"/>
              <a:t>.</a:t>
            </a:r>
          </a:p>
          <a:p>
            <a:r>
              <a:rPr lang="en-US" dirty="0" smtClean="0"/>
              <a:t>Larvae </a:t>
            </a:r>
            <a:r>
              <a:rPr lang="en-US" b="1" i="1" dirty="0"/>
              <a:t>do not eat the same foods as the adults.</a:t>
            </a:r>
          </a:p>
          <a:p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b="1" dirty="0"/>
              <a:t>numerous dramatic changes </a:t>
            </a:r>
            <a:r>
              <a:rPr lang="en-US" dirty="0"/>
              <a:t>in development, both on the inside and the outside of the body.</a:t>
            </a:r>
          </a:p>
          <a:p>
            <a:r>
              <a:rPr lang="en-US" dirty="0" smtClean="0"/>
              <a:t>They </a:t>
            </a:r>
            <a:r>
              <a:rPr lang="en-US" i="1" dirty="0"/>
              <a:t>contain one additional growth stage, the pupa</a:t>
            </a:r>
            <a:r>
              <a:rPr lang="en-US" dirty="0"/>
              <a:t>.</a:t>
            </a:r>
          </a:p>
          <a:p>
            <a:r>
              <a:rPr lang="en-US" b="1" i="1" dirty="0" smtClean="0"/>
              <a:t>Some </a:t>
            </a:r>
            <a:r>
              <a:rPr lang="en-US" b="1" i="1" dirty="0"/>
              <a:t>insects surround themselves with a cocoon.</a:t>
            </a:r>
          </a:p>
          <a:p>
            <a:r>
              <a:rPr lang="en-US" dirty="0" smtClean="0"/>
              <a:t>The </a:t>
            </a:r>
            <a:r>
              <a:rPr lang="en-US" dirty="0"/>
              <a:t>insect </a:t>
            </a:r>
            <a:r>
              <a:rPr lang="en-US" i="1" dirty="0"/>
              <a:t>develops greatly while a pupa</a:t>
            </a:r>
            <a:r>
              <a:rPr lang="en-US" dirty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insect </a:t>
            </a:r>
            <a:r>
              <a:rPr lang="en-US" i="1" dirty="0"/>
              <a:t>breaks out of the pupa </a:t>
            </a:r>
            <a:r>
              <a:rPr lang="en-US" dirty="0"/>
              <a:t>(and cocoon) when the adult body is fully formed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>
              <a:buNone/>
            </a:pPr>
            <a:r>
              <a:rPr lang="en-US" b="1" dirty="0" smtClean="0"/>
              <a:t>Examples </a:t>
            </a:r>
            <a:r>
              <a:rPr lang="en-US" b="1" dirty="0"/>
              <a:t>include </a:t>
            </a:r>
            <a:r>
              <a:rPr lang="en-US" dirty="0"/>
              <a:t>lady beetles, weevils, flies, and moths.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	Identify the distinguishing characteristics of an insect.</a:t>
            </a:r>
          </a:p>
          <a:p>
            <a:pPr>
              <a:buNone/>
            </a:pPr>
            <a:r>
              <a:rPr lang="en-US" dirty="0"/>
              <a:t>2.	Identify the three main sections of an insect.</a:t>
            </a:r>
          </a:p>
          <a:p>
            <a:pPr>
              <a:buNone/>
            </a:pPr>
            <a:r>
              <a:rPr lang="en-US" dirty="0"/>
              <a:t>3.	Identify the different life stages of insects.</a:t>
            </a:r>
          </a:p>
          <a:p>
            <a:pPr>
              <a:buNone/>
            </a:pPr>
            <a:r>
              <a:rPr lang="en-US" dirty="0"/>
              <a:t>4.	Describe how insects are classified.</a:t>
            </a:r>
          </a:p>
          <a:p>
            <a:pPr>
              <a:buNone/>
            </a:pPr>
            <a:r>
              <a:rPr lang="en-US" dirty="0"/>
              <a:t>5.	Identify the distinguishing characteristics of insect orders.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Complete Metamorphosis</a:t>
            </a:r>
          </a:p>
        </p:txBody>
      </p:sp>
      <p:pic>
        <p:nvPicPr>
          <p:cNvPr id="18435" name="Picture 4" descr="Complete Metamorphosi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8575" y="811213"/>
            <a:ext cx="398145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life stages of insects.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 startAt="3"/>
            </a:pPr>
            <a:r>
              <a:rPr lang="en-US" dirty="0" smtClean="0"/>
              <a:t>The </a:t>
            </a:r>
            <a:r>
              <a:rPr lang="en-US" dirty="0"/>
              <a:t>adult </a:t>
            </a:r>
            <a:r>
              <a:rPr lang="en-US" dirty="0" smtClean="0"/>
              <a:t>stage</a:t>
            </a:r>
          </a:p>
          <a:p>
            <a:pPr marL="514350" indent="-514350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a</a:t>
            </a:r>
            <a:r>
              <a:rPr lang="en-US" dirty="0"/>
              <a:t>.	</a:t>
            </a:r>
            <a:r>
              <a:rPr lang="en-US" dirty="0" smtClean="0"/>
              <a:t>The </a:t>
            </a:r>
            <a:r>
              <a:rPr lang="en-US" dirty="0"/>
              <a:t>insect </a:t>
            </a:r>
            <a:r>
              <a:rPr lang="en-US" i="1" dirty="0"/>
              <a:t>emerges from the pupa with crumpled wings and a soft body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	</a:t>
            </a:r>
            <a:r>
              <a:rPr lang="en-US" dirty="0" smtClean="0"/>
              <a:t>The </a:t>
            </a:r>
            <a:r>
              <a:rPr lang="en-US" b="1" i="1" dirty="0"/>
              <a:t>adult body dries, hardens, and develops color within minutes to hours</a:t>
            </a:r>
            <a:r>
              <a:rPr lang="en-US" b="1" i="1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c</a:t>
            </a:r>
            <a:r>
              <a:rPr lang="en-US" dirty="0"/>
              <a:t>.	</a:t>
            </a:r>
            <a:r>
              <a:rPr lang="en-US" dirty="0" smtClean="0"/>
              <a:t>Depending </a:t>
            </a:r>
            <a:r>
              <a:rPr lang="en-US" dirty="0"/>
              <a:t>on the species, </a:t>
            </a:r>
            <a:r>
              <a:rPr lang="en-US" i="1" dirty="0"/>
              <a:t>adults may live from 1 hour to 20 years</a:t>
            </a:r>
            <a:r>
              <a:rPr lang="en-US" dirty="0"/>
              <a:t>. In </a:t>
            </a:r>
            <a:r>
              <a:rPr lang="en-US" b="1" i="1" dirty="0"/>
              <a:t>general though, adults only live a few weeks.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</a:t>
            </a:r>
            <a:r>
              <a:rPr lang="en-US" b="1" dirty="0"/>
              <a:t>insects are classified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1.	All animals, including insects, are classified by characteristics that are similar.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animal kingdom is the most general category. </a:t>
            </a:r>
            <a:endParaRPr lang="en-US" dirty="0" smtClean="0"/>
          </a:p>
          <a:p>
            <a:pPr lvl="2"/>
            <a:r>
              <a:rPr lang="en-US" dirty="0" smtClean="0"/>
              <a:t>It </a:t>
            </a:r>
            <a:r>
              <a:rPr lang="en-US" dirty="0"/>
              <a:t>is divided into groups until the insects that are most alike are classified together.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insects are classified.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2.	A scientific name is given to each insect.</a:t>
            </a:r>
          </a:p>
          <a:p>
            <a:pPr>
              <a:buNone/>
            </a:pPr>
            <a:r>
              <a:rPr lang="en-US" dirty="0" smtClean="0"/>
              <a:t>	a</a:t>
            </a:r>
            <a:r>
              <a:rPr lang="en-US" dirty="0"/>
              <a:t>.	</a:t>
            </a:r>
            <a:r>
              <a:rPr lang="en-US" b="1" dirty="0" smtClean="0"/>
              <a:t>Genus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b="1" u="sng" dirty="0"/>
              <a:t>first part of name</a:t>
            </a:r>
            <a:r>
              <a:rPr lang="en-US" dirty="0"/>
              <a:t>, written </a:t>
            </a:r>
            <a:r>
              <a:rPr lang="en-US" dirty="0" smtClean="0"/>
              <a:t>	</a:t>
            </a:r>
            <a:r>
              <a:rPr lang="en-US" b="1" i="1" dirty="0" smtClean="0"/>
              <a:t>capitalized</a:t>
            </a:r>
          </a:p>
          <a:p>
            <a:endParaRPr lang="en-US" b="1" i="1" dirty="0"/>
          </a:p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	</a:t>
            </a:r>
            <a:r>
              <a:rPr lang="en-US" b="1" dirty="0" smtClean="0"/>
              <a:t>Species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b="1" u="sng" dirty="0"/>
              <a:t>second part of name</a:t>
            </a:r>
            <a:r>
              <a:rPr lang="en-US" dirty="0"/>
              <a:t>, written </a:t>
            </a:r>
            <a:r>
              <a:rPr lang="en-US" dirty="0" smtClean="0"/>
              <a:t>	</a:t>
            </a:r>
            <a:r>
              <a:rPr lang="en-US" b="1" i="1" dirty="0" smtClean="0"/>
              <a:t>lower </a:t>
            </a:r>
            <a:r>
              <a:rPr lang="en-US" b="1" i="1" dirty="0"/>
              <a:t>case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insects are classified.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3.	</a:t>
            </a:r>
            <a:r>
              <a:rPr lang="en-US" b="1" i="1" dirty="0"/>
              <a:t>Field guides</a:t>
            </a:r>
            <a:r>
              <a:rPr lang="en-US" dirty="0"/>
              <a:t> or insect keys are references that </a:t>
            </a:r>
            <a:r>
              <a:rPr lang="en-US" b="1" i="1" dirty="0"/>
              <a:t>usually include the following </a:t>
            </a:r>
            <a:r>
              <a:rPr lang="en-US" dirty="0"/>
              <a:t>information:</a:t>
            </a:r>
          </a:p>
          <a:p>
            <a:pPr>
              <a:buNone/>
            </a:pPr>
            <a:r>
              <a:rPr lang="en-US" dirty="0" smtClean="0"/>
              <a:t>	a.	</a:t>
            </a:r>
            <a:r>
              <a:rPr lang="en-US" i="1" dirty="0" smtClean="0"/>
              <a:t>Description </a:t>
            </a:r>
            <a:r>
              <a:rPr lang="en-US" i="1" dirty="0"/>
              <a:t>of the insect</a:t>
            </a:r>
          </a:p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	</a:t>
            </a:r>
            <a:r>
              <a:rPr lang="en-US" i="1" dirty="0" smtClean="0"/>
              <a:t>Distinguishing </a:t>
            </a:r>
            <a:r>
              <a:rPr lang="en-US" i="1" dirty="0"/>
              <a:t>features </a:t>
            </a:r>
            <a:r>
              <a:rPr lang="en-US" dirty="0"/>
              <a:t>of the order</a:t>
            </a:r>
          </a:p>
          <a:p>
            <a:pPr>
              <a:buNone/>
            </a:pPr>
            <a:r>
              <a:rPr lang="en-US" dirty="0" smtClean="0"/>
              <a:t>	c</a:t>
            </a:r>
            <a:r>
              <a:rPr lang="en-US" dirty="0"/>
              <a:t>.	</a:t>
            </a:r>
            <a:r>
              <a:rPr lang="en-US" i="1" dirty="0" smtClean="0"/>
              <a:t>How </a:t>
            </a:r>
            <a:r>
              <a:rPr lang="en-US" i="1" dirty="0"/>
              <a:t>different insects are related to one </a:t>
            </a:r>
            <a:r>
              <a:rPr lang="en-US" i="1" dirty="0" smtClean="0"/>
              <a:t>another</a:t>
            </a:r>
            <a:endParaRPr lang="en-US" i="1" dirty="0"/>
          </a:p>
          <a:p>
            <a:pPr>
              <a:buNone/>
            </a:pPr>
            <a:r>
              <a:rPr lang="en-US" dirty="0" smtClean="0"/>
              <a:t>	d</a:t>
            </a:r>
            <a:r>
              <a:rPr lang="en-US" dirty="0"/>
              <a:t>.	</a:t>
            </a:r>
            <a:r>
              <a:rPr lang="en-US" i="1" dirty="0" smtClean="0"/>
              <a:t>The </a:t>
            </a:r>
            <a:r>
              <a:rPr lang="en-US" i="1" dirty="0"/>
              <a:t>lifestyle and environment </a:t>
            </a:r>
            <a:r>
              <a:rPr lang="en-US" dirty="0"/>
              <a:t>of the </a:t>
            </a:r>
            <a:r>
              <a:rPr lang="en-US" dirty="0" smtClean="0"/>
              <a:t>insect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/>
              <a:t>Field Guides are used because nobody </a:t>
            </a:r>
            <a:r>
              <a:rPr lang="en-US" b="1" dirty="0"/>
              <a:t>can memorize all the information on insect classification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Currently there are 29 orders of insects entomologist agree upon. </a:t>
            </a:r>
            <a:endParaRPr 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Insect Classification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2122488" y="1250950"/>
            <a:ext cx="4873625" cy="494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82563">
              <a:spcAft>
                <a:spcPts val="300"/>
              </a:spcAft>
            </a:pPr>
            <a:r>
              <a:rPr lang="en-US" b="1"/>
              <a:t>Phylum</a:t>
            </a:r>
            <a:r>
              <a:rPr lang="en-US"/>
              <a:t> – </a:t>
            </a:r>
            <a:r>
              <a:rPr lang="en-US" i="1"/>
              <a:t>Arthropoda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</a:t>
            </a:r>
            <a:r>
              <a:rPr lang="en-US" b="1"/>
              <a:t>Class</a:t>
            </a:r>
            <a:r>
              <a:rPr lang="en-US"/>
              <a:t> – </a:t>
            </a:r>
            <a:r>
              <a:rPr lang="en-US" i="1"/>
              <a:t>Insecta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</a:t>
            </a:r>
            <a:r>
              <a:rPr lang="en-US" b="1"/>
              <a:t>Subclass</a:t>
            </a:r>
            <a:r>
              <a:rPr lang="en-US"/>
              <a:t> – </a:t>
            </a:r>
            <a:r>
              <a:rPr lang="en-US" i="1"/>
              <a:t>Pterygota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</a:t>
            </a:r>
            <a:r>
              <a:rPr lang="en-US" b="1"/>
              <a:t>Infraclass</a:t>
            </a:r>
            <a:r>
              <a:rPr lang="en-US"/>
              <a:t> – </a:t>
            </a:r>
            <a:r>
              <a:rPr lang="en-US" i="1"/>
              <a:t>Neoptera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</a:t>
            </a:r>
            <a:r>
              <a:rPr lang="en-US" b="1"/>
              <a:t>Series</a:t>
            </a:r>
            <a:r>
              <a:rPr lang="en-US"/>
              <a:t> – </a:t>
            </a:r>
            <a:r>
              <a:rPr lang="en-US" i="1"/>
              <a:t>Exopterygota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</a:t>
            </a:r>
            <a:r>
              <a:rPr lang="en-US" b="1"/>
              <a:t>Superorder</a:t>
            </a:r>
            <a:r>
              <a:rPr lang="en-US"/>
              <a:t> – </a:t>
            </a:r>
            <a:r>
              <a:rPr lang="en-US" i="1"/>
              <a:t>Orthopterodea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	</a:t>
            </a:r>
            <a:r>
              <a:rPr lang="en-US" b="1"/>
              <a:t>Order</a:t>
            </a:r>
            <a:r>
              <a:rPr lang="en-US"/>
              <a:t> – </a:t>
            </a:r>
            <a:r>
              <a:rPr lang="en-US" i="1"/>
              <a:t>Orthoptera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		</a:t>
            </a:r>
            <a:r>
              <a:rPr lang="en-US" b="1"/>
              <a:t>Suborder</a:t>
            </a:r>
            <a:r>
              <a:rPr lang="en-US"/>
              <a:t> – </a:t>
            </a:r>
            <a:r>
              <a:rPr lang="en-US" i="1"/>
              <a:t>Caelifera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			</a:t>
            </a:r>
            <a:r>
              <a:rPr lang="en-US" b="1"/>
              <a:t>Family</a:t>
            </a:r>
            <a:r>
              <a:rPr lang="en-US"/>
              <a:t> – </a:t>
            </a:r>
            <a:r>
              <a:rPr lang="en-US" i="1"/>
              <a:t>Acrididae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				</a:t>
            </a:r>
            <a:r>
              <a:rPr lang="en-US" b="1"/>
              <a:t>Subfamily</a:t>
            </a:r>
            <a:r>
              <a:rPr lang="en-US"/>
              <a:t> – </a:t>
            </a:r>
            <a:r>
              <a:rPr lang="en-US" i="1"/>
              <a:t>Romaleinae</a:t>
            </a:r>
          </a:p>
          <a:p>
            <a:pPr defTabSz="182563">
              <a:spcAft>
                <a:spcPts val="300"/>
              </a:spcAft>
            </a:pPr>
            <a:r>
              <a:rPr lang="en-US"/>
              <a:t>										</a:t>
            </a:r>
            <a:r>
              <a:rPr lang="en-US" b="1"/>
              <a:t>Genus</a:t>
            </a:r>
            <a:r>
              <a:rPr lang="en-US"/>
              <a:t> – </a:t>
            </a:r>
            <a:r>
              <a:rPr lang="en-US" i="1"/>
              <a:t>Romalea</a:t>
            </a:r>
          </a:p>
          <a:p>
            <a:pPr defTabSz="182563"/>
            <a:r>
              <a:rPr lang="en-US"/>
              <a:t>											</a:t>
            </a:r>
            <a:r>
              <a:rPr lang="en-US" b="1"/>
              <a:t>Species</a:t>
            </a:r>
            <a:r>
              <a:rPr lang="en-US"/>
              <a:t> – </a:t>
            </a:r>
            <a:r>
              <a:rPr lang="en-US" i="1"/>
              <a:t>microptera</a:t>
            </a:r>
          </a:p>
          <a:p>
            <a:pPr defTabSz="182563"/>
            <a:endParaRPr lang="en-US"/>
          </a:p>
          <a:p>
            <a:pPr defTabSz="182563"/>
            <a:r>
              <a:rPr lang="en-US"/>
              <a:t>Example</a:t>
            </a:r>
          </a:p>
          <a:p>
            <a:pPr defTabSz="182563"/>
            <a:r>
              <a:rPr lang="en-US" b="1"/>
              <a:t>Scientific name:</a:t>
            </a:r>
            <a:r>
              <a:rPr lang="en-US"/>
              <a:t>  </a:t>
            </a:r>
            <a:r>
              <a:rPr lang="en-US" i="1"/>
              <a:t>Romalea microptera</a:t>
            </a:r>
          </a:p>
          <a:p>
            <a:pPr defTabSz="182563"/>
            <a:r>
              <a:rPr lang="en-US" b="1"/>
              <a:t>Common name:</a:t>
            </a:r>
            <a:r>
              <a:rPr lang="en-US"/>
              <a:t>  </a:t>
            </a:r>
            <a:r>
              <a:rPr lang="en-US" i="1"/>
              <a:t>Eastern lubber grasshopper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The </a:t>
            </a:r>
            <a:r>
              <a:rPr lang="en-US" sz="3600" b="1" dirty="0"/>
              <a:t>distinguishing characteristics of an insect</a:t>
            </a:r>
            <a:r>
              <a:rPr lang="en-US" sz="3600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An insect is defined as </a:t>
            </a:r>
            <a:r>
              <a:rPr lang="en-US" b="1" dirty="0"/>
              <a:t>a small animal without a backbone that has the following external characteristics as an adult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	A hardened external skeleton</a:t>
            </a:r>
          </a:p>
          <a:p>
            <a:pPr>
              <a:buNone/>
            </a:pPr>
            <a:r>
              <a:rPr lang="en-US" dirty="0"/>
              <a:t>2.	Three distinct body regions: head, thorax, and abdomen</a:t>
            </a:r>
          </a:p>
          <a:p>
            <a:pPr>
              <a:buNone/>
            </a:pPr>
            <a:r>
              <a:rPr lang="en-US" dirty="0"/>
              <a:t>3.	One pair of segmented antennae</a:t>
            </a:r>
          </a:p>
          <a:p>
            <a:pPr>
              <a:buNone/>
            </a:pPr>
            <a:r>
              <a:rPr lang="en-US" dirty="0"/>
              <a:t>4.	Three pairs of segmented legs on the thorax segment</a:t>
            </a:r>
          </a:p>
          <a:p>
            <a:pPr>
              <a:buNone/>
            </a:pPr>
            <a:r>
              <a:rPr lang="en-US" dirty="0"/>
              <a:t>5.	One pair of compound eyes; some insects have no eyes</a:t>
            </a:r>
          </a:p>
          <a:p>
            <a:pPr>
              <a:buNone/>
            </a:pPr>
            <a:r>
              <a:rPr lang="en-US" dirty="0"/>
              <a:t>6.	One or two pairs of wings; some adults are wingless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Three Main Sections of an Insect</a:t>
            </a:r>
          </a:p>
        </p:txBody>
      </p:sp>
      <p:pic>
        <p:nvPicPr>
          <p:cNvPr id="11267" name="Picture 3" descr="Three Main Sections of an Insect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77963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three main sections of an insect.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	</a:t>
            </a:r>
            <a:r>
              <a:rPr lang="en-US" b="1" dirty="0" smtClean="0"/>
              <a:t>Head</a:t>
            </a:r>
            <a:r>
              <a:rPr lang="en-US" dirty="0" smtClean="0"/>
              <a:t> </a:t>
            </a:r>
            <a:r>
              <a:rPr lang="en-US" dirty="0"/>
              <a:t>– the hardened region at the front of the body including the eyes, antennae, and mouth parts</a:t>
            </a:r>
          </a:p>
          <a:p>
            <a:pPr>
              <a:buNone/>
            </a:pPr>
            <a:r>
              <a:rPr lang="en-US" dirty="0" smtClean="0"/>
              <a:t>	a</a:t>
            </a:r>
            <a:r>
              <a:rPr lang="en-US" dirty="0"/>
              <a:t>.	</a:t>
            </a:r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b="1" dirty="0"/>
              <a:t>two types of eyes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</a:t>
            </a:r>
            <a:r>
              <a:rPr lang="en-US" b="1" dirty="0" smtClean="0"/>
              <a:t>Simple </a:t>
            </a:r>
            <a:r>
              <a:rPr lang="en-US" b="1" dirty="0"/>
              <a:t>eyes</a:t>
            </a:r>
            <a:r>
              <a:rPr lang="en-US" dirty="0"/>
              <a:t>: small, located on </a:t>
            </a:r>
            <a:r>
              <a:rPr lang="en-US" b="1" dirty="0"/>
              <a:t>the top of the </a:t>
            </a:r>
            <a:r>
              <a:rPr lang="en-US" b="1" dirty="0" smtClean="0"/>
              <a:t>	head </a:t>
            </a:r>
            <a:r>
              <a:rPr lang="en-US" b="1" dirty="0"/>
              <a:t>of the adult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</a:t>
            </a:r>
            <a:r>
              <a:rPr lang="en-US" b="1" dirty="0" smtClean="0"/>
              <a:t>Compound </a:t>
            </a:r>
            <a:r>
              <a:rPr lang="en-US" b="1" dirty="0"/>
              <a:t>eyes</a:t>
            </a:r>
            <a:r>
              <a:rPr lang="en-US" dirty="0"/>
              <a:t>: large, </a:t>
            </a:r>
            <a:r>
              <a:rPr lang="en-US" b="1" dirty="0"/>
              <a:t>located on the head </a:t>
            </a:r>
            <a:r>
              <a:rPr lang="en-US" b="1" dirty="0" smtClean="0"/>
              <a:t>	of </a:t>
            </a:r>
            <a:r>
              <a:rPr lang="en-US" b="1" dirty="0"/>
              <a:t>the adult</a:t>
            </a:r>
            <a:r>
              <a:rPr lang="en-US" dirty="0"/>
              <a:t>; made up of a </a:t>
            </a:r>
            <a:r>
              <a:rPr lang="en-US" i="1" dirty="0"/>
              <a:t>few to several </a:t>
            </a:r>
            <a:r>
              <a:rPr lang="en-US" i="1" dirty="0" smtClean="0"/>
              <a:t>	thousand </a:t>
            </a:r>
            <a:r>
              <a:rPr lang="en-US" i="1" dirty="0"/>
              <a:t>individual eye units, which generally </a:t>
            </a:r>
            <a:r>
              <a:rPr lang="en-US" i="1" dirty="0" smtClean="0"/>
              <a:t>	see </a:t>
            </a:r>
            <a:r>
              <a:rPr lang="en-US" i="1" dirty="0"/>
              <a:t>only light and dark areas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Antennae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b</a:t>
            </a:r>
            <a:r>
              <a:rPr lang="en-US" dirty="0"/>
              <a:t>.	</a:t>
            </a:r>
            <a:r>
              <a:rPr lang="en-US" dirty="0" smtClean="0"/>
              <a:t>Insects </a:t>
            </a:r>
            <a:r>
              <a:rPr lang="en-US" dirty="0"/>
              <a:t>have </a:t>
            </a:r>
            <a:r>
              <a:rPr lang="en-US" b="1" dirty="0"/>
              <a:t>one pair of antennae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–Long</a:t>
            </a:r>
            <a:r>
              <a:rPr lang="en-US" dirty="0"/>
              <a:t>, jointed feelers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–Grow </a:t>
            </a:r>
            <a:r>
              <a:rPr lang="en-US" dirty="0"/>
              <a:t>from the insect’s head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–Flexible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–Come </a:t>
            </a:r>
            <a:r>
              <a:rPr lang="en-US" dirty="0"/>
              <a:t>in a variety of shapes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–</a:t>
            </a:r>
            <a:r>
              <a:rPr lang="en-US" b="1" i="1" dirty="0" smtClean="0"/>
              <a:t>Function </a:t>
            </a:r>
            <a:r>
              <a:rPr lang="en-US" b="1" i="1" dirty="0"/>
              <a:t>as sensors to detect the </a:t>
            </a:r>
            <a:r>
              <a:rPr lang="en-US" b="1" i="1" dirty="0" smtClean="0"/>
              <a:t>		odor</a:t>
            </a:r>
            <a:r>
              <a:rPr lang="en-US" b="1" i="1" dirty="0"/>
              <a:t>, sound, taste, and touch </a:t>
            </a:r>
            <a:r>
              <a:rPr lang="en-US" b="1" i="1" dirty="0" smtClean="0"/>
              <a:t>			of </a:t>
            </a:r>
            <a:r>
              <a:rPr lang="en-US" b="1" i="1" dirty="0"/>
              <a:t>the </a:t>
            </a:r>
            <a:r>
              <a:rPr lang="en-US" b="1" i="1" dirty="0" smtClean="0"/>
              <a:t>environment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Types of Antenna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8288" y="690563"/>
            <a:ext cx="3521075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Types of Antennae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</a:t>
            </a:r>
            <a:r>
              <a:rPr lang="en-US" b="1" dirty="0" smtClean="0"/>
              <a:t>outh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c. There </a:t>
            </a:r>
            <a:r>
              <a:rPr lang="en-US" dirty="0"/>
              <a:t>are different types of </a:t>
            </a:r>
            <a:r>
              <a:rPr lang="en-US" b="1" dirty="0"/>
              <a:t>mouth parts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/>
              <a:t>–</a:t>
            </a:r>
            <a:r>
              <a:rPr lang="en-US" dirty="0"/>
              <a:t>	</a:t>
            </a:r>
            <a:r>
              <a:rPr lang="en-US" i="1" dirty="0"/>
              <a:t>Chewing</a:t>
            </a:r>
          </a:p>
          <a:p>
            <a:pPr>
              <a:buNone/>
            </a:pPr>
            <a:r>
              <a:rPr lang="en-US" i="1" dirty="0" smtClean="0"/>
              <a:t>		–</a:t>
            </a:r>
            <a:r>
              <a:rPr lang="en-US" i="1" dirty="0"/>
              <a:t>	Piercing-sucking</a:t>
            </a:r>
          </a:p>
          <a:p>
            <a:pPr>
              <a:buNone/>
            </a:pPr>
            <a:r>
              <a:rPr lang="en-US" dirty="0"/>
              <a:t>		–	</a:t>
            </a:r>
            <a:r>
              <a:rPr lang="en-US" b="1" dirty="0"/>
              <a:t>Some insects will have a </a:t>
            </a:r>
            <a:r>
              <a:rPr lang="en-US" b="1" dirty="0" smtClean="0"/>
              <a:t>				modification or </a:t>
            </a:r>
            <a:r>
              <a:rPr lang="en-US" b="1" dirty="0"/>
              <a:t>adaptation of these.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0" y="319088"/>
            <a:ext cx="9144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Types of Mouth Parts</a:t>
            </a:r>
          </a:p>
        </p:txBody>
      </p:sp>
      <p:pic>
        <p:nvPicPr>
          <p:cNvPr id="13315" name="Picture 3" descr="Types of Mouth Part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9213" y="828675"/>
            <a:ext cx="39751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138</Words>
  <Application>Microsoft Office PowerPoint</Application>
  <PresentationFormat>Ekran Gösterisi (4:3)</PresentationFormat>
  <Paragraphs>138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Office Theme</vt:lpstr>
      <vt:lpstr>Insect Identification</vt:lpstr>
      <vt:lpstr>Learning Objectives</vt:lpstr>
      <vt:lpstr>The distinguishing characteristics of an insect.</vt:lpstr>
      <vt:lpstr>Slayt 4</vt:lpstr>
      <vt:lpstr>The three main sections of an insect. </vt:lpstr>
      <vt:lpstr>Antennae</vt:lpstr>
      <vt:lpstr>Slayt 7</vt:lpstr>
      <vt:lpstr>Mouth parts</vt:lpstr>
      <vt:lpstr>Slayt 9</vt:lpstr>
      <vt:lpstr>Thorax</vt:lpstr>
      <vt:lpstr>Slayt 11</vt:lpstr>
      <vt:lpstr>Slayt 12</vt:lpstr>
      <vt:lpstr>Abdomen</vt:lpstr>
      <vt:lpstr>Slayt 14</vt:lpstr>
      <vt:lpstr>Different life stages of insects.</vt:lpstr>
      <vt:lpstr>Different life stages of insects.</vt:lpstr>
      <vt:lpstr>Incomplete metamorphosis</vt:lpstr>
      <vt:lpstr>Slayt 18</vt:lpstr>
      <vt:lpstr>Complete metamorphosis</vt:lpstr>
      <vt:lpstr>Slayt 20</vt:lpstr>
      <vt:lpstr>Different life stages of insects.</vt:lpstr>
      <vt:lpstr>How insects are classified.</vt:lpstr>
      <vt:lpstr>How insects are classified.</vt:lpstr>
      <vt:lpstr>How insects are classified.</vt:lpstr>
      <vt:lpstr>Slayt 25</vt:lpstr>
    </vt:vector>
  </TitlesOfParts>
  <Company>Mid Buchanan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Insect Identification</dc:title>
  <dc:creator>mstephenson</dc:creator>
  <cp:lastModifiedBy>Cem Özkan</cp:lastModifiedBy>
  <cp:revision>6</cp:revision>
  <dcterms:created xsi:type="dcterms:W3CDTF">2013-10-10T17:42:42Z</dcterms:created>
  <dcterms:modified xsi:type="dcterms:W3CDTF">2022-09-17T12:50:55Z</dcterms:modified>
</cp:coreProperties>
</file>