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3"/>
  </p:notesMasterIdLst>
  <p:sldIdLst>
    <p:sldId id="349" r:id="rId2"/>
    <p:sldId id="289" r:id="rId3"/>
    <p:sldId id="423" r:id="rId4"/>
    <p:sldId id="373" r:id="rId5"/>
    <p:sldId id="424" r:id="rId6"/>
    <p:sldId id="412" r:id="rId7"/>
    <p:sldId id="304" r:id="rId8"/>
    <p:sldId id="350" r:id="rId9"/>
    <p:sldId id="422" r:id="rId10"/>
    <p:sldId id="421" r:id="rId11"/>
    <p:sldId id="377" r:id="rId12"/>
    <p:sldId id="426" r:id="rId13"/>
    <p:sldId id="427" r:id="rId14"/>
    <p:sldId id="428" r:id="rId15"/>
    <p:sldId id="429" r:id="rId16"/>
    <p:sldId id="430" r:id="rId17"/>
    <p:sldId id="330" r:id="rId18"/>
    <p:sldId id="434" r:id="rId19"/>
    <p:sldId id="364" r:id="rId20"/>
    <p:sldId id="435" r:id="rId21"/>
    <p:sldId id="436" r:id="rId22"/>
    <p:sldId id="333" r:id="rId23"/>
    <p:sldId id="431" r:id="rId24"/>
    <p:sldId id="433" r:id="rId25"/>
    <p:sldId id="432" r:id="rId26"/>
    <p:sldId id="399" r:id="rId27"/>
    <p:sldId id="400" r:id="rId28"/>
    <p:sldId id="437" r:id="rId29"/>
    <p:sldId id="438" r:id="rId30"/>
    <p:sldId id="420" r:id="rId31"/>
    <p:sldId id="346" r:id="rId32"/>
  </p:sldIdLst>
  <p:sldSz cx="9144000" cy="6858000" type="screen4x3"/>
  <p:notesSz cx="6858000" cy="9144000"/>
  <p:custDataLst>
    <p:tags r:id="rId35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126"/>
    <a:srgbClr val="A18560"/>
    <a:srgbClr val="920000"/>
    <a:srgbClr val="660A12"/>
    <a:srgbClr val="DFEFF1"/>
    <a:srgbClr val="33339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10" autoAdjust="0"/>
    <p:restoredTop sz="99055" autoAdjust="0"/>
  </p:normalViewPr>
  <p:slideViewPr>
    <p:cSldViewPr snapToGrid="0">
      <p:cViewPr varScale="1">
        <p:scale>
          <a:sx n="92" d="100"/>
          <a:sy n="92" d="100"/>
        </p:scale>
        <p:origin x="-112" y="-392"/>
      </p:cViewPr>
      <p:guideLst>
        <p:guide orient="horz" pos="217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tags" Target="tags/tag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64E82A9B-6ADF-45B7-8E73-277022513F0D}" type="datetimeFigureOut">
              <a:rPr lang="zh-CN" altLang="en-US"/>
              <a:pPr>
                <a:defRPr/>
              </a:pPr>
              <a:t>15/10/20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7763B8FF-4B36-4E78-9D48-B86E8150A3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8916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C2BCF-34A1-4184-8263-CA5F1C982360}" type="slidenum">
              <a:rPr lang="zh-CN" altLang="en-US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8916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C2BCF-34A1-4184-8263-CA5F1C982360}" type="slidenum">
              <a:rPr lang="zh-CN" altLang="en-US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8916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C2BCF-34A1-4184-8263-CA5F1C982360}" type="slidenum">
              <a:rPr lang="zh-CN" altLang="en-US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主题背景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981200" y="0"/>
            <a:ext cx="3505200" cy="6858000"/>
            <a:chOff x="0" y="0"/>
            <a:chExt cx="2208" cy="432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776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1344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96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414713" y="2265363"/>
            <a:ext cx="39338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418138" y="4845050"/>
            <a:ext cx="3506787" cy="703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99BFB-D161-43FB-8CE5-9992582DA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77E1-5E08-4273-B661-829E10E8A5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EE96-D01F-4F29-96E2-79906E4DE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、文本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88757-C540-4048-96CD-8347C70FB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C1EE-4AB6-40A0-8E4A-47437C0D0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4407-FD57-4379-889E-8B2DB6C28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9F20-86F8-4175-AB78-D33EF03915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85218-623F-44CB-A1AF-69D5527A0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5B1A-6708-423D-9F99-902915A561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EA4D-621A-4F38-B51F-BEDD39629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3CA43-95F0-4BB2-81B2-7397C78E4B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C96A-2E2E-473F-A0AA-3B14AEC7C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378575"/>
            <a:ext cx="9144000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027" name="Picture 3" descr="花纹1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3013" y="5126038"/>
            <a:ext cx="1550987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58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en-US" altLang="zh-CN" smtClean="0"/>
          </a:p>
          <a:p>
            <a:pPr lvl="1"/>
            <a:r>
              <a:rPr lang="zh-CN" altLang="en-US" smtClean="0"/>
              <a:t>第二级</a:t>
            </a:r>
            <a:endParaRPr lang="en-US" altLang="zh-CN" smtClean="0"/>
          </a:p>
          <a:p>
            <a:pPr lvl="2"/>
            <a:r>
              <a:rPr lang="zh-CN" altLang="en-US" smtClean="0"/>
              <a:t>第三级</a:t>
            </a:r>
            <a:endParaRPr lang="en-US" altLang="zh-CN" smtClean="0"/>
          </a:p>
          <a:p>
            <a:pPr lvl="3"/>
            <a:r>
              <a:rPr lang="zh-CN" altLang="en-US" smtClean="0"/>
              <a:t>第四级</a:t>
            </a:r>
            <a:endParaRPr lang="en-US" altLang="zh-CN" smtClean="0"/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280D89-B8E9-4CF0-B45F-F0143F472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10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816600" y="138113"/>
            <a:ext cx="2771775" cy="679450"/>
          </a:xfrm>
          <a:prstGeom prst="roundRect">
            <a:avLst>
              <a:gd name="adj" fmla="val 13292"/>
            </a:avLst>
          </a:prstGeom>
          <a:solidFill>
            <a:schemeClr val="bg1"/>
          </a:solidFill>
          <a:ln w="57150" cmpd="dbl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652" y="3028950"/>
            <a:ext cx="4590189" cy="1470025"/>
          </a:xfrm>
        </p:spPr>
        <p:txBody>
          <a:bodyPr/>
          <a:lstStyle/>
          <a:p>
            <a:pPr>
              <a:defRPr/>
            </a:pP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第二十一课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 </a:t>
            </a:r>
            <a:b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我们的队员是从不同国家来的</a:t>
            </a:r>
          </a:p>
        </p:txBody>
      </p:sp>
      <p:sp>
        <p:nvSpPr>
          <p:cNvPr id="9" name="Rectangle 4"/>
          <p:cNvSpPr>
            <a:spLocks noGrp="1" noChangeArrowheads="1"/>
          </p:cNvSpPr>
          <p:nvPr/>
        </p:nvSpPr>
        <p:spPr bwMode="auto">
          <a:xfrm>
            <a:off x="5618163" y="219075"/>
            <a:ext cx="31384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dirty="0">
                <a:latin typeface="华文隶书"/>
                <a:ea typeface="华文隶书"/>
                <a:cs typeface="华文隶书"/>
              </a:rPr>
              <a:t>新实用汉语课本</a:t>
            </a:r>
            <a:r>
              <a:rPr lang="en-US" altLang="zh-CN" dirty="0">
                <a:latin typeface="华文隶书"/>
                <a:ea typeface="华文隶书"/>
                <a:cs typeface="华文隶书"/>
              </a:rPr>
              <a:t> 2  </a:t>
            </a:r>
          </a:p>
          <a:p>
            <a:pPr algn="ctr">
              <a:buFontTx/>
              <a:buNone/>
              <a:defRPr/>
            </a:pPr>
            <a:r>
              <a:rPr lang="en-US" altLang="zh-CN" dirty="0">
                <a:latin typeface="华文隶书"/>
                <a:ea typeface="华文隶书"/>
                <a:cs typeface="华文隶书"/>
              </a:rPr>
              <a:t>New Practical Chinese Reader</a:t>
            </a:r>
            <a:endParaRPr lang="zh-CN" altLang="en-US" dirty="0">
              <a:latin typeface="华文隶书"/>
              <a:ea typeface="华文隶书"/>
              <a:cs typeface="华文隶书"/>
            </a:endParaRPr>
          </a:p>
        </p:txBody>
      </p:sp>
      <p:grpSp>
        <p:nvGrpSpPr>
          <p:cNvPr id="15364" name="Group 21"/>
          <p:cNvGrpSpPr>
            <a:grpSpLocks/>
          </p:cNvGrpSpPr>
          <p:nvPr/>
        </p:nvGrpSpPr>
        <p:grpSpPr bwMode="auto">
          <a:xfrm>
            <a:off x="6148388" y="244475"/>
            <a:ext cx="2147887" cy="290513"/>
            <a:chOff x="0" y="0"/>
            <a:chExt cx="2932" cy="452"/>
          </a:xfrm>
        </p:grpSpPr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54" y="373"/>
              <a:ext cx="2568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pic>
          <p:nvPicPr>
            <p:cNvPr id="15366" name="Picture 23" descr="小花纹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3816" flipH="1">
              <a:off x="2650" y="0"/>
              <a:ext cx="28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7" name="Group 24"/>
            <p:cNvGrpSpPr>
              <a:grpSpLocks/>
            </p:cNvGrpSpPr>
            <p:nvPr/>
          </p:nvGrpSpPr>
          <p:grpSpPr bwMode="auto">
            <a:xfrm>
              <a:off x="0" y="246"/>
              <a:ext cx="199" cy="206"/>
              <a:chOff x="0" y="0"/>
              <a:chExt cx="341" cy="341"/>
            </a:xfrm>
          </p:grpSpPr>
          <p:sp>
            <p:nvSpPr>
              <p:cNvPr id="14" name="Oval 25"/>
              <p:cNvSpPr>
                <a:spLocks noChangeArrowheads="1"/>
              </p:cNvSpPr>
              <p:nvPr/>
            </p:nvSpPr>
            <p:spPr bwMode="auto">
              <a:xfrm>
                <a:off x="0" y="2"/>
                <a:ext cx="342" cy="33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5" name="Oval 26"/>
              <p:cNvSpPr>
                <a:spLocks noChangeArrowheads="1"/>
              </p:cNvSpPr>
              <p:nvPr/>
            </p:nvSpPr>
            <p:spPr bwMode="auto">
              <a:xfrm>
                <a:off x="37" y="38"/>
                <a:ext cx="264" cy="26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6" name="Oval 27"/>
              <p:cNvSpPr>
                <a:spLocks noChangeArrowheads="1"/>
              </p:cNvSpPr>
              <p:nvPr/>
            </p:nvSpPr>
            <p:spPr bwMode="auto">
              <a:xfrm>
                <a:off x="74" y="75"/>
                <a:ext cx="189" cy="1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111" y="112"/>
                <a:ext cx="115" cy="11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51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4" y="2115895"/>
            <a:ext cx="3473916" cy="83505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2" y="3094278"/>
            <a:ext cx="7532313" cy="88342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2292287"/>
            <a:ext cx="7358062" cy="77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你们留学生队呢？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32058" y="3329884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我们的队员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从不同国家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，我们不常练习。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57076" y="4063789"/>
            <a:ext cx="8165159" cy="110585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042155" y="4248191"/>
            <a:ext cx="6975475" cy="772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上半场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0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比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0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。下半场他们帮助我们进了一个球，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1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比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0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赢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9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685" y="2248588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30" y="3292620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674" y="4208881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AutoShape 2"/>
          <p:cNvSpPr>
            <a:spLocks noChangeArrowheads="1"/>
          </p:cNvSpPr>
          <p:nvPr/>
        </p:nvSpPr>
        <p:spPr bwMode="auto">
          <a:xfrm>
            <a:off x="792706" y="770618"/>
            <a:ext cx="7545435" cy="123150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1510008" y="943510"/>
            <a:ext cx="653823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大学生队</a:t>
            </a:r>
            <a:r>
              <a:rPr kumimoji="0" lang="en-US" altLang="zh-CN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10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号踢得很好。左边的</a:t>
            </a:r>
            <a:r>
              <a:rPr kumimoji="0" lang="en-US" altLang="zh-CN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5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号，右边的</a:t>
            </a:r>
            <a:r>
              <a:rPr kumimoji="0" lang="en-US" altLang="zh-CN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12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号跑得都很快。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pic>
        <p:nvPicPr>
          <p:cNvPr id="3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61" y="974410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411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 bwMode="auto">
          <a:xfrm>
            <a:off x="196850" y="684213"/>
            <a:ext cx="8764588" cy="6008687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zh-CN" altLang="en-US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56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语 言 点</a:t>
            </a:r>
            <a:r>
              <a:rPr lang="zh-CN" altLang="en-US" sz="3200" b="1">
                <a:latin typeface="微软雅黑" charset="0"/>
                <a:ea typeface="微软雅黑" charset="0"/>
                <a:cs typeface="微软雅黑" charset="0"/>
                <a:sym typeface="Calibri" charset="0"/>
              </a:rPr>
              <a:t>  </a:t>
            </a:r>
            <a:r>
              <a:rPr lang="zh-CN" altLang="en-US" sz="32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Key Points</a:t>
            </a:r>
          </a:p>
        </p:txBody>
      </p:sp>
      <p:sp>
        <p:nvSpPr>
          <p:cNvPr id="14" name="TextBox 10"/>
          <p:cNvSpPr>
            <a:spLocks noChangeArrowheads="1"/>
          </p:cNvSpPr>
          <p:nvPr/>
        </p:nvSpPr>
        <p:spPr bwMode="auto">
          <a:xfrm>
            <a:off x="655637" y="1308350"/>
            <a:ext cx="4852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charset="0"/>
              <a:buChar char="Ø"/>
            </a:pPr>
            <a:r>
              <a:rPr lang="zh-TW" altLang="en-US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是</a:t>
            </a:r>
            <a:r>
              <a:rPr lang="en-US" altLang="zh-TW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en-US" altLang="zh-TW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zh-TW" altLang="en-US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的</a:t>
            </a:r>
            <a:endParaRPr lang="zh-CN" altLang="en-US" sz="3200" b="1" dirty="0">
              <a:solidFill>
                <a:srgbClr val="FF3300"/>
              </a:solidFill>
              <a:latin typeface="华文楷体" charset="0"/>
              <a:ea typeface="华文楷体" charset="0"/>
              <a:cs typeface="华文楷体" charset="0"/>
              <a:sym typeface="Britannic Bold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53580" y="2908468"/>
            <a:ext cx="1316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读一读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3166591" y="3341000"/>
            <a:ext cx="3777258" cy="2869832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你是怎么知道的？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我们不是打车来的。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A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：你们是怎么赢的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？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B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：我们是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1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比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0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赢的。</a:t>
            </a:r>
          </a:p>
        </p:txBody>
      </p:sp>
      <p:sp>
        <p:nvSpPr>
          <p:cNvPr id="10" name="圆角矩形 3"/>
          <p:cNvSpPr>
            <a:spLocks noChangeArrowheads="1"/>
          </p:cNvSpPr>
          <p:nvPr/>
        </p:nvSpPr>
        <p:spPr bwMode="auto">
          <a:xfrm>
            <a:off x="2225675" y="2142191"/>
            <a:ext cx="45100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452688" y="2173941"/>
            <a:ext cx="458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（怎么）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+V……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的</a:t>
            </a:r>
            <a:endParaRPr lang="zh-TW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1410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 bwMode="auto">
          <a:xfrm>
            <a:off x="196850" y="684213"/>
            <a:ext cx="8764588" cy="6008687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zh-CN" altLang="en-US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56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语 言 点</a:t>
            </a:r>
            <a:r>
              <a:rPr lang="zh-CN" altLang="en-US" sz="3200" b="1">
                <a:latin typeface="微软雅黑" charset="0"/>
                <a:ea typeface="微软雅黑" charset="0"/>
                <a:cs typeface="微软雅黑" charset="0"/>
                <a:sym typeface="Calibri" charset="0"/>
              </a:rPr>
              <a:t>  </a:t>
            </a:r>
            <a:r>
              <a:rPr lang="zh-CN" altLang="en-US" sz="32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Key Points</a:t>
            </a:r>
          </a:p>
        </p:txBody>
      </p:sp>
      <p:sp>
        <p:nvSpPr>
          <p:cNvPr id="14" name="TextBox 10"/>
          <p:cNvSpPr>
            <a:spLocks noChangeArrowheads="1"/>
          </p:cNvSpPr>
          <p:nvPr/>
        </p:nvSpPr>
        <p:spPr bwMode="auto">
          <a:xfrm>
            <a:off x="655637" y="1308350"/>
            <a:ext cx="4852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charset="0"/>
              <a:buChar char="Ø"/>
            </a:pPr>
            <a:r>
              <a:rPr lang="zh-TW" altLang="en-US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是</a:t>
            </a:r>
            <a:r>
              <a:rPr lang="en-US" altLang="zh-TW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en-US" altLang="zh-TW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zh-TW" altLang="en-US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的</a:t>
            </a:r>
            <a:endParaRPr lang="zh-CN" altLang="en-US" sz="3200" b="1" dirty="0">
              <a:solidFill>
                <a:srgbClr val="FF3300"/>
              </a:solidFill>
              <a:latin typeface="华文楷体" charset="0"/>
              <a:ea typeface="华文楷体" charset="0"/>
              <a:cs typeface="华文楷体" charset="0"/>
              <a:sym typeface="Britannic Bold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822605" y="3143170"/>
            <a:ext cx="1316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读一读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2904299" y="3810383"/>
            <a:ext cx="4412282" cy="2000082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我是听你的同学说的。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你们留学生队是跟谁比赛的？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这件事是谁告诉你的？</a:t>
            </a:r>
          </a:p>
        </p:txBody>
      </p:sp>
      <p:sp>
        <p:nvSpPr>
          <p:cNvPr id="10" name="圆角矩形 3"/>
          <p:cNvSpPr>
            <a:spLocks noChangeArrowheads="1"/>
          </p:cNvSpPr>
          <p:nvPr/>
        </p:nvSpPr>
        <p:spPr bwMode="auto">
          <a:xfrm>
            <a:off x="2225675" y="2142191"/>
            <a:ext cx="3061590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452688" y="2173941"/>
            <a:ext cx="458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…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谁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…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的</a:t>
            </a:r>
            <a:endParaRPr lang="zh-TW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5428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 bwMode="auto">
          <a:xfrm>
            <a:off x="196850" y="684213"/>
            <a:ext cx="8764588" cy="6008687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zh-CN" altLang="en-US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56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语 言 点</a:t>
            </a:r>
            <a:r>
              <a:rPr lang="zh-CN" altLang="en-US" sz="3200" b="1">
                <a:latin typeface="微软雅黑" charset="0"/>
                <a:ea typeface="微软雅黑" charset="0"/>
                <a:cs typeface="微软雅黑" charset="0"/>
                <a:sym typeface="Calibri" charset="0"/>
              </a:rPr>
              <a:t>  </a:t>
            </a:r>
            <a:r>
              <a:rPr lang="zh-CN" altLang="en-US" sz="32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Key Points</a:t>
            </a:r>
          </a:p>
        </p:txBody>
      </p:sp>
      <p:sp>
        <p:nvSpPr>
          <p:cNvPr id="14" name="TextBox 10"/>
          <p:cNvSpPr>
            <a:spLocks noChangeArrowheads="1"/>
          </p:cNvSpPr>
          <p:nvPr/>
        </p:nvSpPr>
        <p:spPr bwMode="auto">
          <a:xfrm>
            <a:off x="655637" y="1308350"/>
            <a:ext cx="4852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charset="0"/>
              <a:buChar char="Ø"/>
            </a:pPr>
            <a:r>
              <a:rPr lang="zh-TW" altLang="en-US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是</a:t>
            </a:r>
            <a:r>
              <a:rPr lang="en-US" altLang="zh-TW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en-US" altLang="zh-TW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zh-TW" altLang="en-US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的</a:t>
            </a:r>
            <a:endParaRPr lang="zh-CN" altLang="en-US" sz="3200" b="1" dirty="0">
              <a:solidFill>
                <a:srgbClr val="FF3300"/>
              </a:solidFill>
              <a:latin typeface="华文楷体" charset="0"/>
              <a:ea typeface="华文楷体" charset="0"/>
              <a:cs typeface="华文楷体" charset="0"/>
              <a:sym typeface="Britannic Bold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53580" y="2908468"/>
            <a:ext cx="1316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读一读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1905072" y="4169332"/>
            <a:ext cx="5038777" cy="160146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我今天是来问你们问题的。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他是去看朋友的，不是去看病的。</a:t>
            </a:r>
          </a:p>
        </p:txBody>
      </p:sp>
      <p:sp>
        <p:nvSpPr>
          <p:cNvPr id="10" name="圆角矩形 3"/>
          <p:cNvSpPr>
            <a:spLocks noChangeArrowheads="1"/>
          </p:cNvSpPr>
          <p:nvPr/>
        </p:nvSpPr>
        <p:spPr bwMode="auto">
          <a:xfrm>
            <a:off x="2225675" y="2142191"/>
            <a:ext cx="45100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452688" y="2173941"/>
            <a:ext cx="458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是来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去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+do </a:t>
            </a:r>
            <a:r>
              <a:rPr lang="en-US" altLang="zh-TW" sz="2800" b="1" dirty="0" err="1" smtClean="0"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CN" sz="2800" b="1" dirty="0" smtClean="0">
                <a:latin typeface="华文楷体" pitchFamily="2" charset="-122"/>
                <a:ea typeface="华文楷体" pitchFamily="2" charset="-122"/>
              </a:rPr>
              <a:t>.</a:t>
            </a:r>
            <a:r>
              <a:rPr lang="en-US" altLang="zh-TW" sz="2800" b="1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的</a:t>
            </a:r>
            <a:endParaRPr lang="zh-TW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958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 bwMode="auto">
          <a:xfrm>
            <a:off x="196850" y="684213"/>
            <a:ext cx="8764588" cy="6008687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zh-CN" altLang="en-US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56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语 言 点</a:t>
            </a:r>
            <a:r>
              <a:rPr lang="zh-CN" altLang="en-US" sz="3200" b="1">
                <a:latin typeface="微软雅黑" charset="0"/>
                <a:ea typeface="微软雅黑" charset="0"/>
                <a:cs typeface="微软雅黑" charset="0"/>
                <a:sym typeface="Calibri" charset="0"/>
              </a:rPr>
              <a:t>  </a:t>
            </a:r>
            <a:r>
              <a:rPr lang="zh-CN" altLang="en-US" sz="32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Key Points</a:t>
            </a:r>
          </a:p>
        </p:txBody>
      </p:sp>
      <p:sp>
        <p:nvSpPr>
          <p:cNvPr id="14" name="TextBox 10"/>
          <p:cNvSpPr>
            <a:spLocks noChangeArrowheads="1"/>
          </p:cNvSpPr>
          <p:nvPr/>
        </p:nvSpPr>
        <p:spPr bwMode="auto">
          <a:xfrm>
            <a:off x="655637" y="1308350"/>
            <a:ext cx="4852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charset="0"/>
              <a:buChar char="Ø"/>
            </a:pPr>
            <a:r>
              <a:rPr lang="zh-TW" altLang="en-US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是</a:t>
            </a:r>
            <a:r>
              <a:rPr lang="en-US" altLang="zh-TW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en-US" altLang="zh-TW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zh-TW" altLang="en-US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的</a:t>
            </a:r>
            <a:endParaRPr lang="zh-CN" altLang="en-US" sz="3200" b="1" dirty="0">
              <a:solidFill>
                <a:srgbClr val="FF3300"/>
              </a:solidFill>
              <a:latin typeface="华文楷体" charset="0"/>
              <a:ea typeface="华文楷体" charset="0"/>
              <a:cs typeface="华文楷体" charset="0"/>
              <a:sym typeface="Britannic Bold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53580" y="2908468"/>
            <a:ext cx="1316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读一读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1905072" y="4169332"/>
            <a:ext cx="5038777" cy="2126084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我们是在学校比赛的。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大学生队的教练是从国家队来的。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我们的队员是从不同国家来的。</a:t>
            </a:r>
          </a:p>
        </p:txBody>
      </p:sp>
      <p:sp>
        <p:nvSpPr>
          <p:cNvPr id="10" name="圆角矩形 3"/>
          <p:cNvSpPr>
            <a:spLocks noChangeArrowheads="1"/>
          </p:cNvSpPr>
          <p:nvPr/>
        </p:nvSpPr>
        <p:spPr bwMode="auto">
          <a:xfrm>
            <a:off x="2225675" y="2142191"/>
            <a:ext cx="45100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452688" y="2173941"/>
            <a:ext cx="458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在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从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哪儿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的</a:t>
            </a:r>
            <a:endParaRPr lang="zh-TW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410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/>
          <p:nvPr/>
        </p:nvSpPr>
        <p:spPr bwMode="auto">
          <a:xfrm>
            <a:off x="196850" y="684213"/>
            <a:ext cx="8764588" cy="6008687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zh-CN" altLang="en-US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56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语 言 点</a:t>
            </a:r>
            <a:r>
              <a:rPr lang="zh-CN" altLang="en-US" sz="3200" b="1">
                <a:latin typeface="微软雅黑" charset="0"/>
                <a:ea typeface="微软雅黑" charset="0"/>
                <a:cs typeface="微软雅黑" charset="0"/>
                <a:sym typeface="Calibri" charset="0"/>
              </a:rPr>
              <a:t>  </a:t>
            </a:r>
            <a:r>
              <a:rPr lang="zh-CN" altLang="en-US" sz="3200" b="1">
                <a:latin typeface="华文隶书" charset="0"/>
                <a:ea typeface="华文隶书" charset="0"/>
                <a:cs typeface="华文隶书" charset="0"/>
                <a:sym typeface="Calibri" charset="0"/>
              </a:rPr>
              <a:t>Key Points</a:t>
            </a:r>
          </a:p>
        </p:txBody>
      </p:sp>
      <p:sp>
        <p:nvSpPr>
          <p:cNvPr id="14" name="TextBox 10"/>
          <p:cNvSpPr>
            <a:spLocks noChangeArrowheads="1"/>
          </p:cNvSpPr>
          <p:nvPr/>
        </p:nvSpPr>
        <p:spPr bwMode="auto">
          <a:xfrm>
            <a:off x="655637" y="1308350"/>
            <a:ext cx="4852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charset="0"/>
              <a:buChar char="Ø"/>
            </a:pPr>
            <a:r>
              <a:rPr lang="zh-TW" altLang="en-US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是</a:t>
            </a:r>
            <a:r>
              <a:rPr lang="en-US" altLang="zh-TW" sz="2800" b="1" dirty="0" smtClean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en-US" altLang="zh-TW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…</a:t>
            </a:r>
            <a:r>
              <a:rPr lang="zh-TW" altLang="en-US" sz="2800" b="1" dirty="0">
                <a:solidFill>
                  <a:srgbClr val="FF3300"/>
                </a:solidFill>
                <a:latin typeface="华文楷体" charset="0"/>
                <a:ea typeface="华文楷体" charset="0"/>
                <a:cs typeface="华文楷体" charset="0"/>
                <a:sym typeface="Britannic Bold" charset="0"/>
              </a:rPr>
              <a:t>的</a:t>
            </a:r>
            <a:endParaRPr lang="zh-CN" altLang="en-US" sz="3200" b="1" dirty="0">
              <a:solidFill>
                <a:srgbClr val="FF3300"/>
              </a:solidFill>
              <a:latin typeface="华文楷体" charset="0"/>
              <a:ea typeface="华文楷体" charset="0"/>
              <a:cs typeface="华文楷体" charset="0"/>
              <a:sym typeface="Britannic Bold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53580" y="2908468"/>
            <a:ext cx="13160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读一读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1905072" y="4169332"/>
            <a:ext cx="5038777" cy="160146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我今天是来问你们问题的。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华文仿宋" pitchFamily="2" charset="-122"/>
                <a:ea typeface="华文仿宋" pitchFamily="2" charset="-122"/>
              </a:rPr>
              <a:t>他是去看朋友的，不是去看病的。</a:t>
            </a:r>
          </a:p>
        </p:txBody>
      </p:sp>
      <p:sp>
        <p:nvSpPr>
          <p:cNvPr id="10" name="圆角矩形 3"/>
          <p:cNvSpPr>
            <a:spLocks noChangeArrowheads="1"/>
          </p:cNvSpPr>
          <p:nvPr/>
        </p:nvSpPr>
        <p:spPr bwMode="auto">
          <a:xfrm>
            <a:off x="2225675" y="2142191"/>
            <a:ext cx="487002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452688" y="2173941"/>
            <a:ext cx="458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S+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什么时候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几点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的</a:t>
            </a:r>
            <a:endParaRPr lang="zh-TW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2891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课堂活动</a:t>
            </a:r>
            <a:r>
              <a:rPr lang="en-US" altLang="zh-CN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6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Activity</a:t>
            </a:r>
            <a:endParaRPr lang="zh-CN" altLang="en-US" sz="4400" b="1" dirty="0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7" name="弧 4"/>
          <p:cNvSpPr>
            <a:spLocks/>
          </p:cNvSpPr>
          <p:nvPr/>
        </p:nvSpPr>
        <p:spPr bwMode="auto">
          <a:xfrm>
            <a:off x="0" y="1193800"/>
            <a:ext cx="2393950" cy="4787900"/>
          </a:xfrm>
          <a:custGeom>
            <a:avLst/>
            <a:gdLst>
              <a:gd name="T0" fmla="*/ 0 w 21600"/>
              <a:gd name="T1" fmla="*/ 0 h 43188"/>
              <a:gd name="T2" fmla="*/ 78136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8" name="Picture 5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075" y="1771650"/>
            <a:ext cx="2505075" cy="334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弧 6"/>
          <p:cNvSpPr>
            <a:spLocks/>
          </p:cNvSpPr>
          <p:nvPr/>
        </p:nvSpPr>
        <p:spPr bwMode="auto">
          <a:xfrm flipH="1">
            <a:off x="6661150" y="1119188"/>
            <a:ext cx="2493963" cy="4787900"/>
          </a:xfrm>
          <a:custGeom>
            <a:avLst/>
            <a:gdLst>
              <a:gd name="T0" fmla="*/ 0 w 21600"/>
              <a:gd name="T1" fmla="*/ 0 h 43188"/>
              <a:gd name="T2" fmla="*/ 81400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0" name="Picture 7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69113" y="1865313"/>
            <a:ext cx="26797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5365" y="2524125"/>
            <a:ext cx="7785946" cy="1643063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kumimoji="0" lang="zh-CN" altLang="en-US" sz="4800" dirty="0" smtClean="0">
                <a:latin typeface="华文楷体" pitchFamily="2" charset="-122"/>
                <a:ea typeface="华文楷体" pitchFamily="2" charset="-122"/>
              </a:rPr>
              <a:t>如果你是记者，</a:t>
            </a:r>
            <a:endParaRPr kumimoji="0" lang="en-US" altLang="zh-CN" sz="4800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kumimoji="0" lang="zh-CN" altLang="en-US" sz="4800" dirty="0" smtClean="0">
                <a:latin typeface="华文楷体" pitchFamily="2" charset="-122"/>
                <a:ea typeface="华文楷体" pitchFamily="2" charset="-122"/>
              </a:rPr>
              <a:t>问问你的同学过去的事儿。</a:t>
            </a:r>
            <a:endParaRPr kumimoji="0" lang="zh-CN" altLang="en-US" sz="4800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7868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3"/>
            <a:ext cx="3934388" cy="150720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44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东边</a:t>
            </a:r>
            <a:r>
              <a:rPr lang="zh-CN" altLang="zh-CN" sz="2400" b="1" dirty="0">
                <a:latin typeface="华文楷体"/>
                <a:ea typeface="华文楷体"/>
                <a:cs typeface="华文楷体"/>
              </a:rPr>
              <a:t>←</a:t>
            </a:r>
            <a:r>
              <a:rPr lang="zh-CN" altLang="zh-CN" sz="2400" b="1" dirty="0" smtClean="0">
                <a:latin typeface="华文楷体"/>
                <a:ea typeface="华文楷体"/>
                <a:cs typeface="华文楷体"/>
              </a:rPr>
              <a:t>→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西边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东边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的商场     商场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东边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3276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dōn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lí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yu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hu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āyu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ánxi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oq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ū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chēzhàn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qiánbi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233488"/>
            <a:ext cx="3694039" cy="63809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21189" y="2022894"/>
            <a:ext cx="3899326" cy="130075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925346" y="3581942"/>
            <a:ext cx="3918925" cy="195415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156943" y="3698129"/>
            <a:ext cx="3987057" cy="185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A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离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B</a:t>
            </a:r>
            <a:r>
              <a:rPr lang="zh-CN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…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…远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近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这儿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离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学校不太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远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超市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离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小区很近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东边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离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花园小区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车站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拐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3"/>
            <a:ext cx="3934388" cy="150720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44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前边</a:t>
            </a:r>
            <a:r>
              <a:rPr lang="zh-CN" altLang="zh-CN" sz="2400" b="1" dirty="0">
                <a:latin typeface="华文楷体"/>
                <a:ea typeface="华文楷体"/>
                <a:cs typeface="华文楷体"/>
              </a:rPr>
              <a:t>←</a:t>
            </a:r>
            <a:r>
              <a:rPr lang="zh-CN" altLang="zh-CN" sz="2400" b="1" dirty="0" smtClean="0">
                <a:latin typeface="华文楷体"/>
                <a:ea typeface="华文楷体"/>
                <a:cs typeface="华文楷体"/>
              </a:rPr>
              <a:t>→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后边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前边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车站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车站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前边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3276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dōn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lí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yu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hu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āyu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ánxi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oq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ū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chēzhàn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qiánbi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22757" y="4196944"/>
            <a:ext cx="3694039" cy="129774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21189" y="5667609"/>
            <a:ext cx="3347540" cy="58639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925346" y="3581942"/>
            <a:ext cx="3918925" cy="195415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156943" y="3698129"/>
            <a:ext cx="3987057" cy="185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往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+direction+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拐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往东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拐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往右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拐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东边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离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花园小区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车站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拐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6679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329113" y="838200"/>
            <a:ext cx="4050442" cy="170202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/>
        </p:nvSpPr>
        <p:spPr bwMode="auto">
          <a:xfrm>
            <a:off x="4502150" y="758826"/>
            <a:ext cx="4457210" cy="1353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上边</a:t>
            </a:r>
            <a:r>
              <a:rPr lang="zh-CN" altLang="zh-CN" sz="2400" b="1" dirty="0">
                <a:latin typeface="华文楷体" pitchFamily="2" charset="-122"/>
                <a:ea typeface="华文楷体" pitchFamily="2" charset="-122"/>
              </a:rPr>
              <a:t>←</a:t>
            </a:r>
            <a:r>
              <a:rPr lang="zh-CN" altLang="zh-CN" sz="2400" b="1" dirty="0" smtClean="0">
                <a:latin typeface="华文楷体" pitchFamily="2" charset="-122"/>
                <a:ea typeface="华文楷体" pitchFamily="2" charset="-122"/>
              </a:rPr>
              <a:t>→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下边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楼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的生词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的文章</a:t>
            </a:r>
            <a:r>
              <a:rPr lang="zh-CN" altLang="zh-CN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98463" y="1290639"/>
            <a:ext cx="3594100" cy="131864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253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/>
        </p:nvSpPr>
        <p:spPr bwMode="auto">
          <a:xfrm>
            <a:off x="2043122" y="1181100"/>
            <a:ext cx="235584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xià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ūdiàn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pín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fān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èishēn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jiān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kètīn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>
                <a:latin typeface="GB Pinyinok-B"/>
                <a:cs typeface="GB Pinyinok-B"/>
              </a:rPr>
              <a:t>ě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i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dirty="0" smtClean="0">
                <a:latin typeface="GB Pinyinok-B" pitchFamily="2" charset="-122"/>
                <a:ea typeface="GB Pinyinok-B" pitchFamily="2" charset="-122"/>
              </a:rPr>
              <a:t>     </a:t>
            </a: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38102" y="3506656"/>
            <a:ext cx="3838804" cy="6099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4950543" y="3106291"/>
            <a:ext cx="2766379" cy="139437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3" name="Rectangle 3"/>
          <p:cNvSpPr>
            <a:spLocks noGrp="1" noChangeArrowheads="1"/>
          </p:cNvSpPr>
          <p:nvPr/>
        </p:nvSpPr>
        <p:spPr bwMode="auto">
          <a:xfrm>
            <a:off x="5061786" y="3132280"/>
            <a:ext cx="2914650" cy="134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多少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平方米</a:t>
            </a:r>
            <a:endParaRPr lang="en-US" altLang="zh-CN" sz="24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56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平方米</a:t>
            </a:r>
            <a:endParaRPr lang="en-US" altLang="zh-CN" sz="24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518487" y="1143638"/>
            <a:ext cx="1455610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下边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上边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书店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平方米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卫生间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客厅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北边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8099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bldLvl="0" autoUpdateAnimBg="0"/>
      <p:bldP spid="6147" grpId="1" bldLvl="0" autoUpdateAnimBg="0"/>
      <p:bldP spid="6151" grpId="0" animBg="1"/>
      <p:bldP spid="11" grpId="0" animBg="1"/>
      <p:bldP spid="12" grpId="0" animBg="1"/>
      <p:bldP spid="13" grpId="0" bldLvl="0" autoUpdateAnimBg="0"/>
      <p:bldP spid="13" grpId="1" bldLvl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194300" y="908050"/>
            <a:ext cx="3340100" cy="411723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422900" y="984249"/>
            <a:ext cx="2881313" cy="263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年轻的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队员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老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队员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不同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时间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不同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的学生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不同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国家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国家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队     我们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国家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3" y="1233487"/>
            <a:ext cx="3815337" cy="216209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du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ìyuán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bùtón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uójiā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úqiú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ǐs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队员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不同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国家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赢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场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足球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比赛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481292" y="4203649"/>
            <a:ext cx="4005289" cy="209176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253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/>
        </p:nvSpPr>
        <p:spPr bwMode="auto">
          <a:xfrm>
            <a:off x="2043122" y="1181100"/>
            <a:ext cx="235584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xià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sh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ūdiàn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pín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fān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èishēn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jiān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kètīn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>
                <a:latin typeface="GB Pinyinok-B"/>
                <a:cs typeface="GB Pinyinok-B"/>
              </a:rPr>
              <a:t>ě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i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dirty="0" smtClean="0">
                <a:latin typeface="GB Pinyinok-B" pitchFamily="2" charset="-122"/>
                <a:ea typeface="GB Pinyinok-B" pitchFamily="2" charset="-122"/>
              </a:rPr>
              <a:t>     </a:t>
            </a: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4274104" y="1674769"/>
            <a:ext cx="3706322" cy="192355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3" name="Rectangle 3"/>
          <p:cNvSpPr>
            <a:spLocks noGrp="1" noChangeArrowheads="1"/>
          </p:cNvSpPr>
          <p:nvPr/>
        </p:nvSpPr>
        <p:spPr bwMode="auto">
          <a:xfrm>
            <a:off x="4330127" y="1682676"/>
            <a:ext cx="3828549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北边</a:t>
            </a:r>
            <a:r>
              <a:rPr lang="zh-CN" altLang="zh-CN" sz="2400" b="1" dirty="0">
                <a:latin typeface="华文楷体"/>
                <a:ea typeface="华文楷体"/>
                <a:cs typeface="华文楷体"/>
              </a:rPr>
              <a:t>←</a:t>
            </a:r>
            <a:r>
              <a:rPr lang="zh-CN" altLang="zh-CN" sz="2400" b="1" dirty="0" smtClean="0">
                <a:latin typeface="华文楷体"/>
                <a:ea typeface="华文楷体"/>
                <a:cs typeface="华文楷体"/>
              </a:rPr>
              <a:t>→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南边</a:t>
            </a:r>
            <a:endParaRPr lang="en-US" altLang="zh-CN" sz="2400" b="1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卫生间在客厅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北边</a:t>
            </a:r>
            <a:endParaRPr lang="en-US" altLang="zh-CN" sz="24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客厅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南边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是卫生间</a:t>
            </a:r>
            <a:endParaRPr lang="en-US" altLang="zh-CN" sz="2400" b="1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518487" y="1143638"/>
            <a:ext cx="1455610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下边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上边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书店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平方米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卫生间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客厅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北边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013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12" grpId="0" animBg="1"/>
      <p:bldP spid="13" grpId="0" bldLvl="0" autoUpdateAnimBg="0"/>
      <p:bldP spid="13" grpId="1" bldLvl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2976236" y="3916879"/>
            <a:ext cx="4050442" cy="211622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  <a:ex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/>
        </p:nvSpPr>
        <p:spPr bwMode="auto">
          <a:xfrm>
            <a:off x="3149273" y="3837505"/>
            <a:ext cx="4457210" cy="1353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外边</a:t>
            </a:r>
            <a:r>
              <a:rPr lang="zh-CN" altLang="zh-CN" sz="2400" b="1" dirty="0">
                <a:latin typeface="华文楷体" pitchFamily="2" charset="-122"/>
                <a:ea typeface="华文楷体" pitchFamily="2" charset="-122"/>
              </a:rPr>
              <a:t>←</a:t>
            </a:r>
            <a:r>
              <a:rPr lang="zh-CN" altLang="zh-CN" sz="2400" b="1" dirty="0" smtClean="0">
                <a:latin typeface="华文楷体" pitchFamily="2" charset="-122"/>
                <a:ea typeface="华文楷体" pitchFamily="2" charset="-122"/>
              </a:rPr>
              <a:t>→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里边</a:t>
            </a:r>
            <a:endParaRPr lang="en-US" altLang="zh-CN" sz="24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2400" b="1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间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卧室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一</a:t>
            </a:r>
            <a:r>
              <a:rPr lang="zh-CN" altLang="en-US" sz="2400" b="1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个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阳台</a:t>
            </a:r>
            <a:endParaRPr lang="en-US" altLang="zh-CN" sz="24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卧室外边有一个阳台</a:t>
            </a:r>
            <a:endParaRPr lang="en-US" altLang="zh-CN" sz="24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98463" y="1290639"/>
            <a:ext cx="3594100" cy="209176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2533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/>
        </p:nvSpPr>
        <p:spPr bwMode="auto">
          <a:xfrm>
            <a:off x="2043122" y="1181100"/>
            <a:ext cx="235584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wòshì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w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ài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ɑ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y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án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tái</a:t>
            </a:r>
            <a:endParaRPr lang="en-US" altLang="zh-CN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dirty="0" smtClean="0">
                <a:latin typeface="GB Pinyinok-B" pitchFamily="2" charset="-122"/>
                <a:ea typeface="GB Pinyinok-B" pitchFamily="2" charset="-122"/>
              </a:rPr>
              <a:t>     </a:t>
            </a: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63844" y="1192589"/>
            <a:ext cx="1299814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卧室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外边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阳台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3871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bldLvl="0" autoUpdateAnimBg="0"/>
      <p:bldP spid="6147" grpId="1" bldLvl="0" autoUpdateAnimBg="0"/>
      <p:bldP spid="615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东边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离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花园小区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车站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拐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3748826" y="1074608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下边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上边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书店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平方米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卫生间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客厅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北边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29929" y="1140279"/>
            <a:ext cx="1554162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334278" y="1013114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卧室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外边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阳台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965624"/>
            <a:ext cx="8418512" cy="11190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07073" y="2133146"/>
            <a:ext cx="8379555" cy="113881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1097193"/>
            <a:ext cx="7358062" cy="77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我还要问问你们：你们去看大为租的房子了没有？房子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哪儿？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02160" y="2322747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去了，房子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学校东边，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离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学校不太远。那儿叫花园小区，大为住八号楼。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19318" y="3368599"/>
            <a:ext cx="8429889" cy="87738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739775" y="4317348"/>
            <a:ext cx="7860658" cy="114972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936869" y="3575686"/>
            <a:ext cx="7293478" cy="593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怎么去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24854" y="4487945"/>
            <a:ext cx="6975475" cy="703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坐公共汽车去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。车站就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小区前边。下车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以后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先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右拐，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再往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前走三分钟，就到八号楼了。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9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221" y="1152357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800" y="3526017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68" y="4470200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180792" y="5534816"/>
            <a:ext cx="3242815" cy="86872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925367" y="5747320"/>
            <a:ext cx="7293478" cy="87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那儿怎么样？</a:t>
            </a:r>
            <a:endParaRPr lang="zh-CN" altLang="en-US" sz="2400" dirty="0"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1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274" y="5776311"/>
            <a:ext cx="588962" cy="54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22" y="2275112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4206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4" y="2502463"/>
            <a:ext cx="2918286" cy="83505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2" y="4309206"/>
            <a:ext cx="6484109" cy="88342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2678855"/>
            <a:ext cx="7358062" cy="77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房子不大吧？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32058" y="4544812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进门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以后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，左边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卫生间，右边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客厅。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57076" y="5278717"/>
            <a:ext cx="3169897" cy="85103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042155" y="5463119"/>
            <a:ext cx="6975475" cy="54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厨房在哪儿？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9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685" y="2635156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30" y="4507548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674" y="5423809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AutoShape 2"/>
          <p:cNvSpPr>
            <a:spLocks noChangeArrowheads="1"/>
          </p:cNvSpPr>
          <p:nvPr/>
        </p:nvSpPr>
        <p:spPr bwMode="auto">
          <a:xfrm>
            <a:off x="814487" y="770618"/>
            <a:ext cx="7672101" cy="167299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1689466" y="984927"/>
            <a:ext cx="64968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很好。八号楼下边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是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一个小公园，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左边有一个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商店，商店旁边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是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书店。右边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是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银行和邮局。大为的房子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在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八号楼九层，上边还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有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六层。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pic>
        <p:nvPicPr>
          <p:cNvPr id="3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85" y="974410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2"/>
          <p:cNvSpPr>
            <a:spLocks noChangeArrowheads="1"/>
          </p:cNvSpPr>
          <p:nvPr/>
        </p:nvSpPr>
        <p:spPr bwMode="auto">
          <a:xfrm>
            <a:off x="136488" y="3405426"/>
            <a:ext cx="4460533" cy="89953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854039" y="3590910"/>
            <a:ext cx="7293478" cy="98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那套房子一共有</a:t>
            </a:r>
            <a:r>
              <a:rPr lang="en-US" altLang="zh-CN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56</a:t>
            </a: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平方米。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08" y="3553225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5064875" y="2623445"/>
            <a:ext cx="3356095" cy="1159328"/>
          </a:xfrm>
          <a:prstGeom prst="cloudCallout">
            <a:avLst>
              <a:gd name="adj1" fmla="val -63337"/>
              <a:gd name="adj2" fmla="val -78594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Talking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about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direction</a:t>
            </a:r>
          </a:p>
          <a:p>
            <a:r>
              <a:rPr lang="en-US" altLang="zh-CN" sz="2000" dirty="0" smtClean="0"/>
              <a:t>and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location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24340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allAtOnce" bldLvl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3" y="2103073"/>
            <a:ext cx="7726546" cy="12655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32058" y="2293857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记者先生，你问了很多问题，你也要写一篇文章介绍马大为租的房子吧？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57076" y="3517987"/>
            <a:ext cx="5447701" cy="8493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042155" y="3702390"/>
            <a:ext cx="6975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问问题是记者的职业习惯啊。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20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30" y="2286475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674" y="3663079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197955" y="728691"/>
            <a:ext cx="8374869" cy="124552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915257" y="901583"/>
            <a:ext cx="7461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厨房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在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客厅北边，卧室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在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客厅东边。卧室外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边有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一个大阳台。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pic>
        <p:nvPicPr>
          <p:cNvPr id="3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37" y="908344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7502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5" name="圆角矩形 14"/>
          <p:cNvSpPr>
            <a:spLocks noChangeArrowheads="1"/>
          </p:cNvSpPr>
          <p:nvPr/>
        </p:nvSpPr>
        <p:spPr bwMode="auto">
          <a:xfrm>
            <a:off x="651723" y="5467071"/>
            <a:ext cx="7549031" cy="10438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79" y="2261421"/>
            <a:ext cx="7549031" cy="559812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63272" y="3638084"/>
            <a:ext cx="7549031" cy="104205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699" name="TextBox 10"/>
          <p:cNvSpPr>
            <a:spLocks noChangeArrowheads="1"/>
          </p:cNvSpPr>
          <p:nvPr/>
        </p:nvSpPr>
        <p:spPr bwMode="auto">
          <a:xfrm>
            <a:off x="655638" y="1061270"/>
            <a:ext cx="625583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以后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499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⑴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时间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+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以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十分钟以后     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一星期以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 两个月以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endParaRPr lang="zh-CN" altLang="en-US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⑵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V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.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了以后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懂了以后 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 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赢了以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     </a:t>
            </a:r>
            <a:endParaRPr lang="en-US" altLang="zh-TW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填了表以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取了钱以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</a:t>
            </a:r>
            <a:endParaRPr lang="en-US" altLang="zh-TW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endParaRPr lang="zh-CN" altLang="en-US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⑶do </a:t>
            </a:r>
            <a:r>
              <a:rPr lang="en-US" altLang="zh-CN" sz="2800" b="1" dirty="0" err="1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sth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.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以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考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试以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    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下课以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     </a:t>
            </a:r>
            <a:endParaRPr lang="en-US" altLang="zh-TW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20000"/>
              </a:lnSpc>
              <a:buSzPct val="100000"/>
            </a:pP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准备好以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      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做完作业以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</a:t>
            </a:r>
            <a:endParaRPr lang="zh-CN" altLang="en-US" sz="2800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725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8675" name="TextBox 10"/>
          <p:cNvSpPr>
            <a:spLocks noChangeArrowheads="1"/>
          </p:cNvSpPr>
          <p:nvPr/>
        </p:nvSpPr>
        <p:spPr bwMode="auto">
          <a:xfrm>
            <a:off x="655638" y="1195388"/>
            <a:ext cx="5826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S+“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在”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L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ocation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867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801609" y="1875756"/>
            <a:ext cx="6149976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车站就在小区前边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厨房在客厅北边，卧室在客厅东边。</a:t>
            </a:r>
            <a:endParaRPr lang="zh-CN" altLang="en-US" sz="2800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5270500" y="3413350"/>
            <a:ext cx="2801938" cy="255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阳台          东边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饭馆          上边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客厅          前边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卧室          左边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138738" y="3259363"/>
            <a:ext cx="2718900" cy="2409825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3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15153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4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3473675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073150" y="3373811"/>
            <a:ext cx="27133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卫生间在里边吗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136650" y="4066755"/>
            <a:ext cx="3877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卫生间不在里边，在外边。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9013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8675" name="TextBox 10"/>
          <p:cNvSpPr>
            <a:spLocks noChangeArrowheads="1"/>
          </p:cNvSpPr>
          <p:nvPr/>
        </p:nvSpPr>
        <p:spPr bwMode="auto">
          <a:xfrm>
            <a:off x="655638" y="1195388"/>
            <a:ext cx="6509089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L+“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有”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……O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uncertain 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things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867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801609" y="1875756"/>
            <a:ext cx="6149976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左边有一个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商店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卧室外边有一个大阳台。</a:t>
            </a:r>
            <a:endParaRPr lang="zh-CN" altLang="en-US" sz="2800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5270500" y="3413350"/>
            <a:ext cx="2801938" cy="255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银行旁边    邮局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商店左边     书店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商场东边      医院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图书馆北边   饭馆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138738" y="3259363"/>
            <a:ext cx="2718900" cy="2409825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3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15153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4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3473675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073150" y="3373811"/>
            <a:ext cx="29546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宿舍楼前边有什么？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136650" y="4066755"/>
            <a:ext cx="29546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楼前边有一个花园。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0160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8675" name="TextBox 10"/>
          <p:cNvSpPr>
            <a:spLocks noChangeArrowheads="1"/>
          </p:cNvSpPr>
          <p:nvPr/>
        </p:nvSpPr>
        <p:spPr bwMode="auto">
          <a:xfrm>
            <a:off x="655638" y="1195388"/>
            <a:ext cx="765489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L+“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是”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+O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certain or uncertain things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8678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801608" y="1875756"/>
            <a:ext cx="6832483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商店旁边是书店。右边是银行和邮局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 marL="342900" indent="-342900">
              <a:buSzPct val="100000"/>
              <a:buFont typeface="Wingdings" charset="0"/>
              <a:buChar char="v"/>
            </a:pP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进门以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后，左边是卫生间，右边是客厅。</a:t>
            </a:r>
            <a:endParaRPr lang="zh-CN" altLang="en-US" sz="2800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5270500" y="3413350"/>
            <a:ext cx="2801938" cy="255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前边     足球场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旁边      咖啡馆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东边       电影院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北边      花园小区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138738" y="3259363"/>
            <a:ext cx="2718900" cy="2409825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3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15153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4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3473675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073150" y="3373811"/>
            <a:ext cx="32624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学校东边是什么地方？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136650" y="4066755"/>
            <a:ext cx="29546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学校东边是美术馆。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138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3965667" y="1059914"/>
            <a:ext cx="2674475" cy="149414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235681" y="1053278"/>
            <a:ext cx="2881313" cy="263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赢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赢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了国家队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3" y="3492852"/>
            <a:ext cx="3235532" cy="63506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du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ìyuán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bùtón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uójiā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úqiú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ǐs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队员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不同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国家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赢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场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足球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比赛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5277675" y="2857786"/>
            <a:ext cx="3405588" cy="376950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/>
        </p:nvSpPr>
        <p:spPr bwMode="auto">
          <a:xfrm>
            <a:off x="5506275" y="2779532"/>
            <a:ext cx="3163182" cy="263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场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电影</a:t>
            </a: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上半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场 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下半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场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足球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队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足球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队员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足球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比赛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一场比赛    赢了比赛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98514" y="4229332"/>
            <a:ext cx="3815337" cy="216209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111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bldLvl="0" autoUpdateAnimBg="0"/>
      <p:bldP spid="9" grpId="1" bldLvl="0" autoUpdateAnimBg="0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看图说话</a:t>
            </a:r>
            <a:r>
              <a:rPr lang="en-US" altLang="zh-CN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Talking</a:t>
            </a:r>
            <a:endParaRPr lang="zh-CN" altLang="en-US" sz="4400" b="1" dirty="0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7" name="弧 4"/>
          <p:cNvSpPr>
            <a:spLocks/>
          </p:cNvSpPr>
          <p:nvPr/>
        </p:nvSpPr>
        <p:spPr bwMode="auto">
          <a:xfrm>
            <a:off x="0" y="1193800"/>
            <a:ext cx="2393950" cy="4787900"/>
          </a:xfrm>
          <a:custGeom>
            <a:avLst/>
            <a:gdLst>
              <a:gd name="T0" fmla="*/ 0 w 21600"/>
              <a:gd name="T1" fmla="*/ 0 h 43188"/>
              <a:gd name="T2" fmla="*/ 78136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8" name="Picture 5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075" y="1771650"/>
            <a:ext cx="2505075" cy="334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弧 6"/>
          <p:cNvSpPr>
            <a:spLocks/>
          </p:cNvSpPr>
          <p:nvPr/>
        </p:nvSpPr>
        <p:spPr bwMode="auto">
          <a:xfrm flipH="1">
            <a:off x="6661150" y="1119188"/>
            <a:ext cx="2493963" cy="4787900"/>
          </a:xfrm>
          <a:custGeom>
            <a:avLst/>
            <a:gdLst>
              <a:gd name="T0" fmla="*/ 0 w 21600"/>
              <a:gd name="T1" fmla="*/ 0 h 43188"/>
              <a:gd name="T2" fmla="*/ 81400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0" name="Picture 7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69113" y="1865313"/>
            <a:ext cx="26797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" name="内容占位符 2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8" t="2805" r="26587"/>
          <a:stretch/>
        </p:blipFill>
        <p:spPr>
          <a:xfrm rot="16200000">
            <a:off x="3400175" y="-307760"/>
            <a:ext cx="2747341" cy="7228468"/>
          </a:xfrm>
        </p:spPr>
      </p:pic>
    </p:spTree>
    <p:extLst>
      <p:ext uri="{BB962C8B-B14F-4D97-AF65-F5344CB8AC3E}">
        <p14:creationId xmlns:p14="http://schemas.microsoft.com/office/powerpoint/2010/main" val="1310397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257550" y="1276350"/>
            <a:ext cx="14906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！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775200" y="908050"/>
            <a:ext cx="3107380" cy="277808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67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男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同学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   女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同学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新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同学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    老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同学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记者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外国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记者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62752" y="1397009"/>
            <a:ext cx="3900672" cy="139224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84164" y="4246164"/>
            <a:ext cx="3898936" cy="63638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5222028" y="4245642"/>
            <a:ext cx="3084513" cy="204977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5423317" y="4326561"/>
            <a:ext cx="2881313" cy="148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汉语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水平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足球队的</a:t>
            </a: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水平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专业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水平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不高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74961" y="1246312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同学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大学生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学校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水平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教练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去年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kāichē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jiāoqū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huòzhě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yīnyuèhuì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huàzhuānɡ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zhèn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shì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楷体" charset="-122"/>
              <a:ea typeface="楷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727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animBg="1"/>
      <p:bldP spid="10" grpId="0" bldLvl="0" autoUpdateAnimBg="0"/>
      <p:bldP spid="10" grpId="1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84164" y="4991688"/>
            <a:ext cx="3898936" cy="63638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5222028" y="4245642"/>
            <a:ext cx="3084513" cy="204977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5423317" y="4326561"/>
            <a:ext cx="2881313" cy="148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教练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大学生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队的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教练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教练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水平很高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kāichē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jiāoqū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huòzhě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yīnyuèhuì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huàzhuānɡ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zhèn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shì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spcBef>
                <a:spcPct val="20000"/>
              </a:spcBef>
              <a:buFontTx/>
              <a:buNone/>
            </a:pP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74961" y="1246312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同学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大学生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学校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水平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教练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去年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469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bldLvl="0" autoUpdateAnimBg="0"/>
      <p:bldP spid="10" grpId="1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466971" y="739403"/>
            <a:ext cx="2562925" cy="2727966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95571" y="815601"/>
            <a:ext cx="2881313" cy="263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来了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以后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开学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以后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提高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水平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提高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得很快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3" y="1192069"/>
            <a:ext cx="3332166" cy="153088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4908302" y="3624700"/>
            <a:ext cx="3747352" cy="302770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5024753" y="3506172"/>
            <a:ext cx="3699923" cy="243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踢足球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踢足球踢得很好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左边</a:t>
            </a:r>
            <a:r>
              <a:rPr lang="zh-CN" altLang="zh-CN" sz="24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←</a:t>
            </a:r>
            <a:r>
              <a:rPr lang="zh-CN" altLang="zh-CN" sz="24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→</a:t>
            </a:r>
            <a:r>
              <a:rPr lang="zh-CN" altLang="en-US" sz="24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</a:rPr>
              <a:t>右边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左边的队员  右边的队员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学校左边   学校右边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西方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2022244" y="1126314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y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òu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í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āo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tī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ǒbi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ā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y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òubiān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439547" y="2822566"/>
            <a:ext cx="3632889" cy="207950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51247" y="1190265"/>
            <a:ext cx="140567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以后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提高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踢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左边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右边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435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bldLvl="0" autoUpdateAnimBg="0"/>
      <p:bldP spid="10" grpId="1" bldLvl="0" autoUpdateAnimBg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队员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不同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国家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赢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场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足球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比赛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284082" y="116347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同学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大学生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学校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水平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教练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去年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214607" y="109362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以后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提高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踢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左边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右边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965624"/>
            <a:ext cx="8418512" cy="11190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3" y="2133147"/>
            <a:ext cx="4559257" cy="88342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1097193"/>
            <a:ext cx="7358062" cy="77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听说上星期你们留学生队赢了一场足球比赛。我想写一篇文章，介绍一下留学生足球队的事儿。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50988" y="2377970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太好了。你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怎么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知道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36488" y="3022207"/>
            <a:ext cx="8429889" cy="122377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739775" y="4234512"/>
            <a:ext cx="5969391" cy="8493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54039" y="3207691"/>
            <a:ext cx="7293478" cy="1226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听你的同学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说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别忘了我是记者，我今天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来问你们问题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。你们留学生队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跟谁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比赛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24854" y="4418915"/>
            <a:ext cx="6975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我们队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跟中国大学生队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比赛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9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221" y="1152357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54" y="2384098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970" y="3263703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68" y="4387364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180792" y="5093024"/>
            <a:ext cx="4399653" cy="86872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925367" y="5305528"/>
            <a:ext cx="7293478" cy="87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在哪儿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比赛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？</a:t>
            </a:r>
            <a:endParaRPr lang="zh-CN" altLang="en-US" sz="2400" dirty="0"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1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274" y="5334519"/>
            <a:ext cx="588962" cy="54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AutoShape 12"/>
          <p:cNvSpPr>
            <a:spLocks noChangeArrowheads="1"/>
          </p:cNvSpPr>
          <p:nvPr/>
        </p:nvSpPr>
        <p:spPr bwMode="auto">
          <a:xfrm>
            <a:off x="4561655" y="5421578"/>
            <a:ext cx="4333857" cy="1202748"/>
          </a:xfrm>
          <a:prstGeom prst="cloudCallout">
            <a:avLst>
              <a:gd name="adj1" fmla="val -56440"/>
              <a:gd name="adj2" fmla="val -38959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Talking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about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the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time</a:t>
            </a:r>
            <a:r>
              <a:rPr lang="zh-CN" altLang="en-US" sz="2000" dirty="0" smtClean="0"/>
              <a:t> </a:t>
            </a:r>
            <a:endParaRPr lang="en-US" altLang="zh-CN" sz="2000" dirty="0" smtClean="0"/>
          </a:p>
          <a:p>
            <a:r>
              <a:rPr lang="en-US" altLang="zh-CN" sz="2000" dirty="0" smtClean="0"/>
              <a:t>and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location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of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past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event</a:t>
            </a:r>
            <a:r>
              <a:rPr lang="zh-CN" altLang="zh-CN" sz="2000" dirty="0"/>
              <a:t>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5879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bldLvl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1607901"/>
            <a:ext cx="5757019" cy="83505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3" y="2586284"/>
            <a:ext cx="4883536" cy="88342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1739470"/>
            <a:ext cx="7358062" cy="77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中国大学生队的水平比你们高吧？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32058" y="2777067"/>
            <a:ext cx="6691312" cy="5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他们的水平比我们高多了。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36488" y="3515874"/>
            <a:ext cx="6903995" cy="89953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57076" y="4512019"/>
            <a:ext cx="5969391" cy="8493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54039" y="3701358"/>
            <a:ext cx="7293478" cy="98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宋华说，大学生队的教练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从国家队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042155" y="4696422"/>
            <a:ext cx="6975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什么时候从国家队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下来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29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08" y="3663673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685" y="1740594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30" y="2769685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58" y="5837906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180792" y="5453520"/>
            <a:ext cx="8380502" cy="115050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925367" y="5589221"/>
            <a:ext cx="7293478" cy="87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是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去年从国家队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下来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。这位教练来了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以后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，大学生队的水平提高得很快。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5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37" y="5683721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674" y="4657111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197955" y="728691"/>
            <a:ext cx="4207131" cy="82386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915257" y="901583"/>
            <a:ext cx="7461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是</a:t>
            </a:r>
            <a:r>
              <a:rPr kumimoji="0" lang="zh-CN" altLang="en-US" dirty="0" smtClean="0">
                <a:solidFill>
                  <a:srgbClr val="3366FF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在我们学校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比赛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的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pic>
        <p:nvPicPr>
          <p:cNvPr id="3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37" y="908344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13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0705b627b44364e33fb5e040229934c321c649"/>
  <p:tag name="ISPRING_RESOURCE_PATHS_HASH_2" val="c49f9e8c1e3aa8d3d2f7cbaf640f8fe2b9250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4134</TotalTime>
  <Pages>0</Pages>
  <Words>985</Words>
  <Characters>0</Characters>
  <Application>Microsoft Macintosh PowerPoint</Application>
  <DocSecurity>0</DocSecurity>
  <PresentationFormat>全屏显示(4:3)</PresentationFormat>
  <Lines>0</Lines>
  <Paragraphs>371</Paragraphs>
  <Slides>31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2" baseType="lpstr">
      <vt:lpstr>默认设计模板</vt:lpstr>
      <vt:lpstr>第二十一课   我们的队员是从不同国家来的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Li</cp:lastModifiedBy>
  <cp:revision>220</cp:revision>
  <dcterms:created xsi:type="dcterms:W3CDTF">2015-09-28T12:25:20Z</dcterms:created>
  <dcterms:modified xsi:type="dcterms:W3CDTF">2015-10-20T22:53:15Z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2052-9.1.0.5132</vt:lpwstr>
  </property>
</Properties>
</file>