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69" r:id="rId2"/>
    <p:sldId id="277" r:id="rId3"/>
    <p:sldId id="274" r:id="rId4"/>
    <p:sldId id="279" r:id="rId5"/>
    <p:sldId id="270" r:id="rId6"/>
    <p:sldId id="275" r:id="rId7"/>
    <p:sldId id="271" r:id="rId8"/>
    <p:sldId id="276" r:id="rId9"/>
    <p:sldId id="272" r:id="rId10"/>
    <p:sldId id="278" r:id="rId11"/>
    <p:sldId id="273" r:id="rId1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4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FBE"/>
    <a:srgbClr val="38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04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03" y="72"/>
      </p:cViewPr>
      <p:guideLst>
        <p:guide orient="horz" pos="3367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2" y="1749795"/>
            <a:ext cx="12851447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9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ACDD-4BD9-48EB-846F-D179CFCE2B47}" type="datetimeFigureOut">
              <a:rPr lang="tr-TR" smtClean="0"/>
              <a:t>24.11.2017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9F85-9AC7-4179-B2C6-F066CF3FE2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10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ACDD-4BD9-48EB-846F-D179CFCE2B47}" type="datetimeFigureOut">
              <a:rPr lang="tr-TR" smtClean="0"/>
              <a:t>24.11.2017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9F85-9AC7-4179-B2C6-F066CF3FE2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25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7" y="569241"/>
            <a:ext cx="3260110" cy="9060817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7" y="569241"/>
            <a:ext cx="9591338" cy="9060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ACDD-4BD9-48EB-846F-D179CFCE2B47}" type="datetimeFigureOut">
              <a:rPr lang="tr-TR" smtClean="0"/>
              <a:t>24.11.2017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9F85-9AC7-4179-B2C6-F066CF3FE2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621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ACDD-4BD9-48EB-846F-D179CFCE2B47}" type="datetimeFigureOut">
              <a:rPr lang="tr-TR" smtClean="0"/>
              <a:t>24.11.2017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9F85-9AC7-4179-B2C6-F066CF3FE2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91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3" y="2665532"/>
            <a:ext cx="13040438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3" y="7155103"/>
            <a:ext cx="13040438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ACDD-4BD9-48EB-846F-D179CFCE2B47}" type="datetimeFigureOut">
              <a:rPr lang="tr-TR" smtClean="0"/>
              <a:t>24.11.2017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9F85-9AC7-4179-B2C6-F066CF3FE2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01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6" y="2846201"/>
            <a:ext cx="6425724" cy="678385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1"/>
            <a:ext cx="6425724" cy="678385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ACDD-4BD9-48EB-846F-D179CFCE2B47}" type="datetimeFigureOut">
              <a:rPr lang="tr-TR" smtClean="0"/>
              <a:t>24.11.2017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9F85-9AC7-4179-B2C6-F066CF3FE2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756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7" y="569242"/>
            <a:ext cx="13040438" cy="2066590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4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3"/>
            <a:ext cx="6396194" cy="574437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3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3" y="3905483"/>
            <a:ext cx="6427693" cy="574437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ACDD-4BD9-48EB-846F-D179CFCE2B47}" type="datetimeFigureOut">
              <a:rPr lang="tr-TR" smtClean="0"/>
              <a:t>24.11.2017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9F85-9AC7-4179-B2C6-F066CF3FE2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049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ACDD-4BD9-48EB-846F-D179CFCE2B47}" type="datetimeFigureOut">
              <a:rPr lang="tr-TR" smtClean="0"/>
              <a:t>24.11.2017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9F85-9AC7-4179-B2C6-F066CF3FE2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299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ACDD-4BD9-48EB-846F-D179CFCE2B47}" type="datetimeFigureOut">
              <a:rPr lang="tr-TR" smtClean="0"/>
              <a:t>24.11.2017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9F85-9AC7-4179-B2C6-F066CF3FE2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8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5" y="1539426"/>
            <a:ext cx="7654170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ACDD-4BD9-48EB-846F-D179CFCE2B47}" type="datetimeFigureOut">
              <a:rPr lang="tr-TR" smtClean="0"/>
              <a:t>24.11.2017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9F85-9AC7-4179-B2C6-F066CF3FE2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45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5" y="1539426"/>
            <a:ext cx="7654170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ACDD-4BD9-48EB-846F-D179CFCE2B47}" type="datetimeFigureOut">
              <a:rPr lang="tr-TR" smtClean="0"/>
              <a:t>24.11.2017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9F85-9AC7-4179-B2C6-F066CF3FE2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713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7" y="569242"/>
            <a:ext cx="13040438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7" y="2846201"/>
            <a:ext cx="13040438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1ACDD-4BD9-48EB-846F-D179CFCE2B47}" type="datetimeFigureOut">
              <a:rPr lang="tr-TR" smtClean="0"/>
              <a:t>24.11.2017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7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D9F85-9AC7-4179-B2C6-F066CF3FE2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09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323806" y="1567542"/>
            <a:ext cx="6007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200" b="1" dirty="0"/>
              <a:t>DÜNYA ve TÜRKİYE İKLİMİ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0330835" y="2651761"/>
            <a:ext cx="35638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b="1" dirty="0"/>
              <a:t>Yrd. Doç. Dr. Erkan Yılmaz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097281" y="6244046"/>
            <a:ext cx="7315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b="1" dirty="0"/>
              <a:t>DÜNYA İKLİMİ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200" b="1" dirty="0"/>
              <a:t>Thornthwaite İklim Sınıflandırması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200" b="1" dirty="0">
                <a:solidFill>
                  <a:srgbClr val="FF0000"/>
                </a:solidFill>
              </a:rPr>
              <a:t>Yağış Etkinlik İndisi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200" b="1" dirty="0">
                <a:solidFill>
                  <a:srgbClr val="FF0000"/>
                </a:solidFill>
              </a:rPr>
              <a:t>Sıcaklık Tesiri İndisi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200" b="1" dirty="0">
                <a:solidFill>
                  <a:srgbClr val="FF0000"/>
                </a:solidFill>
              </a:rPr>
              <a:t>Kuraklık-Nemlilik İndisi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200" b="1" dirty="0">
                <a:solidFill>
                  <a:srgbClr val="FF0000"/>
                </a:solidFill>
              </a:rPr>
              <a:t>PE Oranı İndisi</a:t>
            </a:r>
          </a:p>
        </p:txBody>
      </p:sp>
    </p:spTree>
    <p:extLst>
      <p:ext uri="{BB962C8B-B14F-4D97-AF65-F5344CB8AC3E}">
        <p14:creationId xmlns:p14="http://schemas.microsoft.com/office/powerpoint/2010/main" val="3623302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3400" y="546281"/>
            <a:ext cx="1346835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hangingPunct="0"/>
            <a:r>
              <a:rPr lang="tr-TR" sz="2600" b="1" dirty="0">
                <a:solidFill>
                  <a:srgbClr val="FF0000"/>
                </a:solidFill>
              </a:rPr>
              <a:t>PE Oranı (</a:t>
            </a:r>
            <a:r>
              <a:rPr lang="tr-TR" sz="2600" b="1" dirty="0" err="1">
                <a:solidFill>
                  <a:srgbClr val="FF0000"/>
                </a:solidFill>
              </a:rPr>
              <a:t>Denizellik-Karasallık</a:t>
            </a:r>
            <a:r>
              <a:rPr lang="tr-TR" sz="2600" b="1" dirty="0">
                <a:solidFill>
                  <a:srgbClr val="FF0000"/>
                </a:solidFill>
              </a:rPr>
              <a:t>) İndisi</a:t>
            </a:r>
          </a:p>
          <a:p>
            <a:pPr hangingPunct="0"/>
            <a:endParaRPr lang="tr-TR" dirty="0"/>
          </a:p>
          <a:p>
            <a:pPr hangingPunct="0"/>
            <a:r>
              <a:rPr lang="en-US" dirty="0" err="1"/>
              <a:t>Thornthwaite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sınıflandırmasının</a:t>
            </a:r>
            <a:r>
              <a:rPr lang="en-US" dirty="0"/>
              <a:t> </a:t>
            </a:r>
            <a:r>
              <a:rPr lang="en-US" dirty="0" err="1"/>
              <a:t>dördüncü</a:t>
            </a:r>
            <a:r>
              <a:rPr lang="en-US" dirty="0"/>
              <a:t> </a:t>
            </a:r>
            <a:r>
              <a:rPr lang="en-US" dirty="0" err="1"/>
              <a:t>aşamasında</a:t>
            </a:r>
            <a:r>
              <a:rPr lang="en-US" dirty="0"/>
              <a:t> </a:t>
            </a:r>
            <a:r>
              <a:rPr lang="en-US" dirty="0" err="1"/>
              <a:t>denizellik-karasallık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(PE </a:t>
            </a:r>
            <a:r>
              <a:rPr lang="en-US" dirty="0" err="1"/>
              <a:t>oranı</a:t>
            </a:r>
            <a:r>
              <a:rPr lang="en-US" dirty="0"/>
              <a:t>) </a:t>
            </a:r>
            <a:r>
              <a:rPr lang="en-US" dirty="0" err="1"/>
              <a:t>belirlenir</a:t>
            </a:r>
            <a:r>
              <a:rPr lang="en-US" dirty="0"/>
              <a:t>. Bu da,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sıcak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ayın</a:t>
            </a:r>
            <a:r>
              <a:rPr lang="en-US" dirty="0"/>
              <a:t>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evapotranspirasyonunun</a:t>
            </a:r>
            <a:r>
              <a:rPr lang="en-US" dirty="0"/>
              <a:t>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evapotranspirasyona</a:t>
            </a:r>
            <a:r>
              <a:rPr lang="en-US" dirty="0"/>
              <a:t> </a:t>
            </a:r>
            <a:r>
              <a:rPr lang="en-US" dirty="0" err="1"/>
              <a:t>oranlanmasıyla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 </a:t>
            </a:r>
            <a:r>
              <a:rPr lang="en-US" dirty="0" err="1"/>
              <a:t>Yaz</a:t>
            </a:r>
            <a:r>
              <a:rPr lang="en-US" dirty="0"/>
              <a:t> </a:t>
            </a:r>
            <a:r>
              <a:rPr lang="en-US" dirty="0" err="1"/>
              <a:t>aylarına</a:t>
            </a:r>
            <a:r>
              <a:rPr lang="en-US" dirty="0"/>
              <a:t> </a:t>
            </a:r>
            <a:r>
              <a:rPr lang="en-US" dirty="0" err="1"/>
              <a:t>düşen</a:t>
            </a:r>
            <a:r>
              <a:rPr lang="en-US" dirty="0"/>
              <a:t> </a:t>
            </a:r>
            <a:r>
              <a:rPr lang="en-US" dirty="0" err="1"/>
              <a:t>evapotranspirasyon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/>
              <a:t>arttıkça</a:t>
            </a:r>
            <a:r>
              <a:rPr lang="en-US" dirty="0"/>
              <a:t>, </a:t>
            </a:r>
            <a:r>
              <a:rPr lang="en-US" dirty="0" err="1"/>
              <a:t>denizel</a:t>
            </a:r>
            <a:r>
              <a:rPr lang="en-US" dirty="0"/>
              <a:t> </a:t>
            </a:r>
            <a:r>
              <a:rPr lang="en-US" dirty="0" err="1"/>
              <a:t>koşullardan</a:t>
            </a:r>
            <a:r>
              <a:rPr lang="en-US" dirty="0"/>
              <a:t> </a:t>
            </a:r>
            <a:r>
              <a:rPr lang="en-US" dirty="0" err="1"/>
              <a:t>kurak</a:t>
            </a:r>
            <a:r>
              <a:rPr lang="en-US" dirty="0"/>
              <a:t> </a:t>
            </a:r>
            <a:r>
              <a:rPr lang="en-US" dirty="0" err="1"/>
              <a:t>koşullara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gidiş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</a:t>
            </a: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endParaRPr lang="tr-TR" dirty="0"/>
          </a:p>
          <a:p>
            <a:pPr hangingPunct="0"/>
            <a:r>
              <a:rPr lang="en-US" dirty="0" err="1"/>
              <a:t>Eşitlik</a:t>
            </a:r>
            <a:r>
              <a:rPr lang="en-US" dirty="0"/>
              <a:t> 4’te </a:t>
            </a:r>
            <a:r>
              <a:rPr lang="en-US" dirty="0">
                <a:latin typeface="Bodoni MT" panose="02070603080606020203" pitchFamily="18" charset="0"/>
              </a:rPr>
              <a:t>Make1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aylık</a:t>
            </a:r>
            <a:r>
              <a:rPr lang="en-US" dirty="0"/>
              <a:t>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evapotranspirasyonu</a:t>
            </a:r>
            <a:r>
              <a:rPr lang="en-US" dirty="0"/>
              <a:t>, </a:t>
            </a:r>
            <a:r>
              <a:rPr lang="en-US" dirty="0">
                <a:latin typeface="Bodoni MT" panose="02070603080606020203" pitchFamily="18" charset="0"/>
              </a:rPr>
              <a:t>Make2</a:t>
            </a:r>
            <a:r>
              <a:rPr lang="en-US" dirty="0"/>
              <a:t>, 2.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aylık</a:t>
            </a:r>
            <a:r>
              <a:rPr lang="en-US" dirty="0"/>
              <a:t>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evapotranspirasyonu</a:t>
            </a:r>
            <a:r>
              <a:rPr lang="en-US" dirty="0"/>
              <a:t>, </a:t>
            </a:r>
            <a:r>
              <a:rPr lang="en-US" dirty="0">
                <a:latin typeface="Bodoni MT" panose="02070603080606020203" pitchFamily="18" charset="0"/>
              </a:rPr>
              <a:t>Make3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3.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aylık</a:t>
            </a:r>
            <a:r>
              <a:rPr lang="en-US" dirty="0"/>
              <a:t>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evapotranspirasyonu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etmektedir</a:t>
            </a:r>
            <a:r>
              <a:rPr lang="en-US" dirty="0"/>
              <a:t>.</a:t>
            </a:r>
            <a:endParaRPr lang="tr-TR" dirty="0"/>
          </a:p>
          <a:p>
            <a:pPr hangingPunct="0"/>
            <a:r>
              <a:rPr lang="en-US" dirty="0">
                <a:latin typeface="Bodoni MT" panose="02070603080606020203" pitchFamily="18" charset="0"/>
              </a:rPr>
              <a:t>PE </a:t>
            </a:r>
            <a:r>
              <a:rPr lang="tr-TR" dirty="0" err="1">
                <a:latin typeface="Bodoni MT" panose="02070603080606020203" pitchFamily="18" charset="0"/>
              </a:rPr>
              <a:t>O</a:t>
            </a:r>
            <a:r>
              <a:rPr lang="en-US" dirty="0">
                <a:latin typeface="Bodoni MT" panose="02070603080606020203" pitchFamily="18" charset="0"/>
              </a:rPr>
              <a:t>ranı </a:t>
            </a:r>
            <a:r>
              <a:rPr lang="en-US" dirty="0" err="1"/>
              <a:t>eşitlik</a:t>
            </a:r>
            <a:r>
              <a:rPr lang="en-US" dirty="0"/>
              <a:t> 4 </a:t>
            </a:r>
            <a:r>
              <a:rPr lang="en-US" dirty="0" err="1"/>
              <a:t>kullanılarak</a:t>
            </a:r>
            <a:r>
              <a:rPr lang="en-US" dirty="0"/>
              <a:t> </a:t>
            </a:r>
            <a:r>
              <a:rPr lang="en-US" dirty="0" err="1"/>
              <a:t>hesap</a:t>
            </a:r>
            <a:r>
              <a:rPr lang="en-US" dirty="0"/>
              <a:t> </a:t>
            </a:r>
            <a:r>
              <a:rPr lang="en-US" dirty="0" err="1"/>
              <a:t>edilmekte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Çizelge</a:t>
            </a:r>
            <a:r>
              <a:rPr lang="en-US" dirty="0"/>
              <a:t> 5’e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değerlendirilmektedir</a:t>
            </a:r>
            <a:r>
              <a:rPr lang="en-US" dirty="0"/>
              <a:t>. </a:t>
            </a:r>
            <a:r>
              <a:rPr lang="en-US" dirty="0" err="1"/>
              <a:t>Ankara’da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sıcak</a:t>
            </a:r>
            <a:r>
              <a:rPr lang="en-US" dirty="0"/>
              <a:t> 3 </a:t>
            </a:r>
            <a:r>
              <a:rPr lang="en-US" dirty="0" err="1"/>
              <a:t>ayın</a:t>
            </a:r>
            <a:r>
              <a:rPr lang="en-US" dirty="0"/>
              <a:t>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evapotranspirasyon</a:t>
            </a:r>
            <a:r>
              <a:rPr lang="en-US" dirty="0"/>
              <a:t> </a:t>
            </a:r>
            <a:r>
              <a:rPr lang="en-US" dirty="0" err="1"/>
              <a:t>değeri</a:t>
            </a:r>
            <a:r>
              <a:rPr lang="en-US" dirty="0"/>
              <a:t> </a:t>
            </a:r>
            <a:r>
              <a:rPr lang="en-US" dirty="0" err="1"/>
              <a:t>toplamlarının</a:t>
            </a:r>
            <a:r>
              <a:rPr lang="en-US" dirty="0"/>
              <a:t>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potansiyel</a:t>
            </a:r>
            <a:r>
              <a:rPr lang="en-US" dirty="0"/>
              <a:t> </a:t>
            </a:r>
            <a:r>
              <a:rPr lang="en-US" dirty="0" err="1"/>
              <a:t>evapotranspirasyona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55,4 </a:t>
            </a:r>
            <a:r>
              <a:rPr lang="en-US" dirty="0" err="1"/>
              <a:t>olduğundan</a:t>
            </a:r>
            <a:r>
              <a:rPr lang="en-US" dirty="0"/>
              <a:t> Ankara “b’3 - </a:t>
            </a:r>
            <a:r>
              <a:rPr lang="en-US" dirty="0" err="1"/>
              <a:t>yarı</a:t>
            </a:r>
            <a:r>
              <a:rPr lang="en-US" dirty="0"/>
              <a:t> </a:t>
            </a:r>
            <a:r>
              <a:rPr lang="en-US" dirty="0" err="1"/>
              <a:t>denizel</a:t>
            </a:r>
            <a:r>
              <a:rPr lang="en-US" dirty="0"/>
              <a:t>”</a:t>
            </a:r>
            <a:r>
              <a:rPr lang="en-US" b="1" dirty="0"/>
              <a:t>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şartlarına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" y="2107405"/>
            <a:ext cx="9856788" cy="6424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443824"/>
              </p:ext>
            </p:extLst>
          </p:nvPr>
        </p:nvGraphicFramePr>
        <p:xfrm>
          <a:off x="1162050" y="5104388"/>
          <a:ext cx="9274811" cy="3703320"/>
        </p:xfrm>
        <a:graphic>
          <a:graphicData uri="http://schemas.openxmlformats.org/drawingml/2006/table">
            <a:tbl>
              <a:tblPr firstRow="1" firstCol="1" bandRow="1"/>
              <a:tblGrid>
                <a:gridCol w="3090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1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1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46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Sembol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 4</a:t>
                      </a:r>
                      <a:endParaRPr lang="tr-TR" sz="18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 PE oranı %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Tali İklim Tipi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6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a'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&lt;48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Tam Denizel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6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b'4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48-51,9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Denizel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46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b'3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51,9-56,3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Yarı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Denizel</a:t>
                      </a:r>
                      <a:endParaRPr lang="tr-TR" sz="18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46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b'2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56,3-61,6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Hafif Denizel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46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b'1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61,6-68,0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Hafif Karasal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46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c'2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68,0-76,3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Yarı Karasal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46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c'1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76,3-88,0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Karasal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46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c'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&gt;88,0</a:t>
                      </a:r>
                      <a:endParaRPr lang="tr-TR" sz="1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Şiddetli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Karasal</a:t>
                      </a:r>
                      <a:endParaRPr lang="tr-TR" sz="18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" y="8796658"/>
            <a:ext cx="13304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r"/>
              </a:tabLst>
            </a:pP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En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sonda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tüm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değerler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birleştirilerek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tümleşik</a:t>
            </a:r>
            <a:r>
              <a:rPr kumimoji="0" lang="en-US" altLang="tr-T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iklim</a:t>
            </a:r>
            <a:r>
              <a:rPr kumimoji="0" lang="en-US" altLang="tr-T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sınıfı</a:t>
            </a:r>
            <a:r>
              <a:rPr kumimoji="0" lang="en-US" altLang="tr-T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indisi</a:t>
            </a:r>
            <a:r>
              <a:rPr kumimoji="0" lang="en-US" altLang="tr-T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elde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edilir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. Ankara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yağış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etkinlik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indisinden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“D”,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sıcaklık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tesiri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indisinden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“B’1”,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nemlilik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indisinden</a:t>
            </a:r>
            <a:r>
              <a:rPr kumimoji="0" lang="en-US" altLang="tr-T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“d”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ve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denizellik-karasallık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oranından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(PE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oranı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) </a:t>
            </a:r>
            <a:r>
              <a:rPr kumimoji="0" lang="en-US" altLang="tr-T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b’3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olduğundan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tümleşik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iklim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indisi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DB’1db’3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olarak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ifade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edilir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. Bu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ifadenin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açıklaması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ise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“Ankara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yarı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kurak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, 1.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dereceden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mezotermal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,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su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fazlası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olmayan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ya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da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az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olan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,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yarı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denizel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şartlara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sahip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bir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iklime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sahiptir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”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şeklinde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olur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Garamond" pitchFamily="18" charset="0"/>
              </a:rPr>
              <a:t>.</a:t>
            </a:r>
            <a:endParaRPr kumimoji="0" lang="en-US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020762" y="4735056"/>
            <a:ext cx="5785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r-TR" altLang="tr-TR" sz="14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Ç</a:t>
            </a:r>
            <a:r>
              <a:rPr lang="tr-TR" altLang="tr-TR" sz="1400" dirty="0" bmk="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izelge 5</a:t>
            </a:r>
            <a:r>
              <a:rPr lang="tr-TR" altLang="tr-TR" sz="14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: </a:t>
            </a:r>
            <a:r>
              <a:rPr lang="tr-TR" altLang="tr-TR" sz="1400" dirty="0" err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Thornthwaite</a:t>
            </a:r>
            <a:r>
              <a:rPr lang="tr-TR" altLang="tr-TR" sz="14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 Oran İndisine göre (</a:t>
            </a:r>
            <a:r>
              <a:rPr lang="tr-TR" altLang="tr-TR" sz="1400" dirty="0" err="1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Denizellik-karasallık</a:t>
            </a:r>
            <a:r>
              <a:rPr lang="tr-TR" altLang="tr-TR" sz="1400" dirty="0">
                <a:solidFill>
                  <a:srgbClr val="000000"/>
                </a:solidFill>
                <a:latin typeface="Garamond" pitchFamily="18" charset="0"/>
                <a:cs typeface="Arial" pitchFamily="34" charset="0"/>
              </a:rPr>
              <a:t>) Tanımlamalar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073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387706" y="1"/>
            <a:ext cx="26230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200" b="1" dirty="0">
                <a:solidFill>
                  <a:srgbClr val="FF0000"/>
                </a:solidFill>
              </a:rPr>
              <a:t>PE Oranı İndisi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70" y="2890430"/>
            <a:ext cx="13984198" cy="753357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907029" y="7834928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Şili ●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7364081" y="5642741"/>
            <a:ext cx="184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Büyük Sahra Çölü</a:t>
            </a:r>
          </a:p>
        </p:txBody>
      </p:sp>
      <p:sp>
        <p:nvSpPr>
          <p:cNvPr id="6" name="Metin kutusu 5"/>
          <p:cNvSpPr txBox="1"/>
          <p:nvPr/>
        </p:nvSpPr>
        <p:spPr>
          <a:xfrm rot="2948264">
            <a:off x="8763598" y="5303052"/>
            <a:ext cx="101694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Arap Çölü</a:t>
            </a: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 rot="17637073">
            <a:off x="10273012" y="5659180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err="1"/>
              <a:t>Dekkan</a:t>
            </a:r>
            <a:r>
              <a:rPr lang="tr-TR" sz="1000" b="1" dirty="0"/>
              <a:t> </a:t>
            </a:r>
            <a:r>
              <a:rPr lang="tr-TR" sz="1000" b="1" dirty="0" err="1"/>
              <a:t>Plat</a:t>
            </a:r>
            <a:r>
              <a:rPr lang="tr-TR" sz="1000" b="1" dirty="0"/>
              <a:t>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2002909" y="7214753"/>
            <a:ext cx="7985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1" dirty="0"/>
              <a:t>Büyük </a:t>
            </a:r>
            <a:br>
              <a:rPr lang="tr-TR" sz="1200" b="1" dirty="0"/>
            </a:br>
            <a:r>
              <a:rPr lang="tr-TR" sz="1200" b="1" dirty="0"/>
              <a:t>Kum Çölü</a:t>
            </a:r>
          </a:p>
          <a:p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11926709" y="7603135"/>
            <a:ext cx="1003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1" dirty="0"/>
              <a:t>Büyük </a:t>
            </a:r>
            <a:br>
              <a:rPr lang="tr-TR" sz="1200" b="1" dirty="0"/>
            </a:br>
            <a:r>
              <a:rPr lang="tr-TR" sz="1200" b="1" dirty="0"/>
              <a:t>Victoria Çölü</a:t>
            </a:r>
          </a:p>
        </p:txBody>
      </p:sp>
      <p:sp>
        <p:nvSpPr>
          <p:cNvPr id="10" name="Metin kutusu 9"/>
          <p:cNvSpPr txBox="1"/>
          <p:nvPr/>
        </p:nvSpPr>
        <p:spPr>
          <a:xfrm rot="1150027">
            <a:off x="10157230" y="5105793"/>
            <a:ext cx="1198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err="1">
                <a:solidFill>
                  <a:schemeClr val="bg1"/>
                </a:solidFill>
              </a:rPr>
              <a:t>Himalayalar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534846" y="5010364"/>
            <a:ext cx="836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>
                <a:solidFill>
                  <a:schemeClr val="bg1"/>
                </a:solidFill>
              </a:rPr>
              <a:t>Tibet </a:t>
            </a:r>
            <a:r>
              <a:rPr lang="tr-TR" sz="1200" b="1" dirty="0" err="1">
                <a:solidFill>
                  <a:schemeClr val="bg1"/>
                </a:solidFill>
              </a:rPr>
              <a:t>Plat</a:t>
            </a:r>
            <a:r>
              <a:rPr lang="tr-TR" sz="1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1380226" y="5134273"/>
            <a:ext cx="772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Çin Ovası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5120145" y="6811807"/>
            <a:ext cx="1361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/>
              <a:t>Brezilya Platosu</a:t>
            </a:r>
          </a:p>
        </p:txBody>
      </p:sp>
      <p:sp>
        <p:nvSpPr>
          <p:cNvPr id="14" name="Metin kutusu 13"/>
          <p:cNvSpPr txBox="1"/>
          <p:nvPr/>
        </p:nvSpPr>
        <p:spPr>
          <a:xfrm rot="4152026">
            <a:off x="4667183" y="721128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/>
              <a:t>And</a:t>
            </a:r>
            <a:r>
              <a:rPr lang="tr-TR" b="1" dirty="0"/>
              <a:t> Dağları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4206404" y="7383286"/>
            <a:ext cx="119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err="1"/>
              <a:t>Atakama</a:t>
            </a:r>
            <a:r>
              <a:rPr lang="tr-TR" sz="1200" b="1" dirty="0"/>
              <a:t> Çölü </a:t>
            </a:r>
            <a:r>
              <a:rPr lang="tr-TR" sz="1200" dirty="0"/>
              <a:t>●</a:t>
            </a:r>
          </a:p>
          <a:p>
            <a:endParaRPr lang="tr-TR" sz="1200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8008807" y="6691961"/>
            <a:ext cx="1100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1" dirty="0"/>
              <a:t>Kongo Havzası</a:t>
            </a:r>
          </a:p>
        </p:txBody>
      </p:sp>
      <p:sp>
        <p:nvSpPr>
          <p:cNvPr id="17" name="Metin kutusu 16"/>
          <p:cNvSpPr txBox="1"/>
          <p:nvPr/>
        </p:nvSpPr>
        <p:spPr>
          <a:xfrm rot="2642186">
            <a:off x="9123725" y="5154190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err="1"/>
              <a:t>Zagros</a:t>
            </a:r>
            <a:r>
              <a:rPr lang="tr-TR" sz="1000" b="1" dirty="0"/>
              <a:t> Dağları</a:t>
            </a:r>
          </a:p>
        </p:txBody>
      </p:sp>
      <p:sp>
        <p:nvSpPr>
          <p:cNvPr id="18" name="Metin kutusu 17"/>
          <p:cNvSpPr txBox="1"/>
          <p:nvPr/>
        </p:nvSpPr>
        <p:spPr>
          <a:xfrm rot="4099765">
            <a:off x="3178323" y="5160645"/>
            <a:ext cx="158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Kayalık Dağları</a:t>
            </a:r>
          </a:p>
        </p:txBody>
      </p:sp>
      <p:sp>
        <p:nvSpPr>
          <p:cNvPr id="19" name="Metin kutusu 18"/>
          <p:cNvSpPr txBox="1"/>
          <p:nvPr/>
        </p:nvSpPr>
        <p:spPr>
          <a:xfrm rot="19200285">
            <a:off x="4336499" y="4780275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/>
              <a:t>Appalaş</a:t>
            </a:r>
            <a:r>
              <a:rPr lang="tr-TR" sz="1400" b="1" dirty="0"/>
              <a:t> Dağları</a:t>
            </a:r>
          </a:p>
        </p:txBody>
      </p:sp>
      <p:sp>
        <p:nvSpPr>
          <p:cNvPr id="20" name="Metin kutusu 19"/>
          <p:cNvSpPr txBox="1"/>
          <p:nvPr/>
        </p:nvSpPr>
        <p:spPr>
          <a:xfrm rot="20922583">
            <a:off x="8597052" y="4015027"/>
            <a:ext cx="942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chemeClr val="bg1"/>
                </a:solidFill>
              </a:rPr>
              <a:t>Rusya Ovası</a:t>
            </a:r>
          </a:p>
        </p:txBody>
      </p:sp>
      <p:sp>
        <p:nvSpPr>
          <p:cNvPr id="21" name="Metin kutusu 20"/>
          <p:cNvSpPr txBox="1"/>
          <p:nvPr/>
        </p:nvSpPr>
        <p:spPr>
          <a:xfrm rot="1406336">
            <a:off x="8818247" y="4607522"/>
            <a:ext cx="766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Kafkaslar</a:t>
            </a:r>
          </a:p>
        </p:txBody>
      </p:sp>
      <p:sp>
        <p:nvSpPr>
          <p:cNvPr id="22" name="Metin kutusu 21"/>
          <p:cNvSpPr txBox="1"/>
          <p:nvPr/>
        </p:nvSpPr>
        <p:spPr>
          <a:xfrm rot="239575">
            <a:off x="7777655" y="4513586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Alpler</a:t>
            </a:r>
          </a:p>
        </p:txBody>
      </p:sp>
      <p:sp>
        <p:nvSpPr>
          <p:cNvPr id="23" name="Metin kutusu 22"/>
          <p:cNvSpPr txBox="1"/>
          <p:nvPr/>
        </p:nvSpPr>
        <p:spPr>
          <a:xfrm rot="3898832">
            <a:off x="7974273" y="7528882"/>
            <a:ext cx="803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 err="1"/>
              <a:t>Namib</a:t>
            </a:r>
            <a:r>
              <a:rPr lang="tr-TR" sz="1000" dirty="0"/>
              <a:t> Çölü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8894804" y="6584239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/>
              <a:t>● </a:t>
            </a:r>
            <a:r>
              <a:rPr lang="tr-TR" sz="1000" dirty="0" err="1"/>
              <a:t>Klimanjaro</a:t>
            </a:r>
            <a:r>
              <a:rPr lang="tr-TR" sz="1000" dirty="0"/>
              <a:t> Dağ.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3288779" y="3661949"/>
            <a:ext cx="1195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err="1">
                <a:solidFill>
                  <a:schemeClr val="bg1"/>
                </a:solidFill>
              </a:rPr>
              <a:t>Brooks</a:t>
            </a:r>
            <a:r>
              <a:rPr lang="tr-TR" sz="1600" b="1" dirty="0">
                <a:solidFill>
                  <a:schemeClr val="bg1"/>
                </a:solidFill>
              </a:rPr>
              <a:t> Dağı</a:t>
            </a:r>
          </a:p>
        </p:txBody>
      </p:sp>
      <p:sp>
        <p:nvSpPr>
          <p:cNvPr id="26" name="Metin kutusu 25"/>
          <p:cNvSpPr txBox="1"/>
          <p:nvPr/>
        </p:nvSpPr>
        <p:spPr>
          <a:xfrm rot="3237083">
            <a:off x="3158010" y="4161623"/>
            <a:ext cx="1188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err="1">
                <a:solidFill>
                  <a:schemeClr val="bg1"/>
                </a:solidFill>
              </a:rPr>
              <a:t>Mackenzie</a:t>
            </a:r>
            <a:r>
              <a:rPr lang="tr-TR" sz="1200" b="1" dirty="0">
                <a:solidFill>
                  <a:schemeClr val="bg1"/>
                </a:solidFill>
              </a:rPr>
              <a:t> Dağ.</a:t>
            </a:r>
          </a:p>
          <a:p>
            <a:endParaRPr lang="tr-TR" sz="1200" dirty="0"/>
          </a:p>
        </p:txBody>
      </p:sp>
      <p:sp>
        <p:nvSpPr>
          <p:cNvPr id="27" name="Metin kutusu 26"/>
          <p:cNvSpPr txBox="1"/>
          <p:nvPr/>
        </p:nvSpPr>
        <p:spPr>
          <a:xfrm rot="765910">
            <a:off x="4895847" y="6437993"/>
            <a:ext cx="1178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Guyana Platosu</a:t>
            </a:r>
          </a:p>
          <a:p>
            <a:endParaRPr lang="tr-TR" sz="1200" b="1" dirty="0"/>
          </a:p>
        </p:txBody>
      </p:sp>
      <p:sp>
        <p:nvSpPr>
          <p:cNvPr id="28" name="Metin kutusu 27"/>
          <p:cNvSpPr txBox="1"/>
          <p:nvPr/>
        </p:nvSpPr>
        <p:spPr>
          <a:xfrm rot="4495587">
            <a:off x="5005928" y="8276666"/>
            <a:ext cx="8467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err="1"/>
              <a:t>Patagonya</a:t>
            </a:r>
            <a:r>
              <a:rPr lang="tr-TR" sz="800" b="1" dirty="0"/>
              <a:t> Dağ.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8909139" y="6116606"/>
            <a:ext cx="7457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/>
              <a:t>● </a:t>
            </a:r>
            <a:r>
              <a:rPr lang="tr-TR" sz="800" b="1" dirty="0" err="1"/>
              <a:t>Daşan</a:t>
            </a:r>
            <a:r>
              <a:rPr lang="tr-TR" sz="800" b="1" dirty="0"/>
              <a:t> Dağ.</a:t>
            </a:r>
          </a:p>
        </p:txBody>
      </p:sp>
      <p:sp>
        <p:nvSpPr>
          <p:cNvPr id="30" name="Metin kutusu 29"/>
          <p:cNvSpPr txBox="1"/>
          <p:nvPr/>
        </p:nvSpPr>
        <p:spPr>
          <a:xfrm rot="20778874">
            <a:off x="7290051" y="5155727"/>
            <a:ext cx="748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 Atlas Dağları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8618116" y="4934539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Toros D.</a:t>
            </a:r>
          </a:p>
          <a:p>
            <a:endParaRPr lang="tr-TR" sz="800" dirty="0"/>
          </a:p>
        </p:txBody>
      </p:sp>
      <p:sp>
        <p:nvSpPr>
          <p:cNvPr id="32" name="Metin kutusu 31"/>
          <p:cNvSpPr txBox="1"/>
          <p:nvPr/>
        </p:nvSpPr>
        <p:spPr>
          <a:xfrm rot="16468803">
            <a:off x="9111823" y="4040520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>
                <a:solidFill>
                  <a:schemeClr val="bg1"/>
                </a:solidFill>
              </a:rPr>
              <a:t>Ural Dağları</a:t>
            </a:r>
          </a:p>
        </p:txBody>
      </p:sp>
      <p:sp>
        <p:nvSpPr>
          <p:cNvPr id="33" name="Metin kutusu 32"/>
          <p:cNvSpPr txBox="1"/>
          <p:nvPr/>
        </p:nvSpPr>
        <p:spPr>
          <a:xfrm rot="19475467">
            <a:off x="7798264" y="3841589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err="1">
                <a:solidFill>
                  <a:schemeClr val="bg1"/>
                </a:solidFill>
              </a:rPr>
              <a:t>İskandinav</a:t>
            </a:r>
            <a:r>
              <a:rPr lang="tr-TR" sz="1000" b="1" dirty="0" err="1">
                <a:solidFill>
                  <a:schemeClr val="bg1"/>
                </a:solidFill>
              </a:rPr>
              <a:t>Dağ</a:t>
            </a:r>
            <a:r>
              <a:rPr lang="tr-TR" sz="1000" dirty="0"/>
              <a:t>.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10774779" y="4690520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err="1"/>
              <a:t>Gobi</a:t>
            </a:r>
            <a:r>
              <a:rPr lang="tr-TR" sz="1000" b="1" dirty="0"/>
              <a:t> Çölü</a:t>
            </a:r>
          </a:p>
        </p:txBody>
      </p:sp>
      <p:sp>
        <p:nvSpPr>
          <p:cNvPr id="35" name="Metin kutusu 34"/>
          <p:cNvSpPr txBox="1"/>
          <p:nvPr/>
        </p:nvSpPr>
        <p:spPr>
          <a:xfrm rot="19744485">
            <a:off x="10142707" y="4750573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>
                <a:solidFill>
                  <a:schemeClr val="bg1"/>
                </a:solidFill>
              </a:rPr>
              <a:t>Tanrı Dağ.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11146994" y="5400781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/>
              <a:t>Güney</a:t>
            </a:r>
          </a:p>
          <a:p>
            <a:pPr algn="ctr"/>
            <a:r>
              <a:rPr lang="tr-TR" sz="1000" b="1" dirty="0"/>
              <a:t> Çin Platosu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10649688" y="3742745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800" b="1" dirty="0">
                <a:solidFill>
                  <a:schemeClr val="bg1"/>
                </a:solidFill>
              </a:rPr>
              <a:t>Orta Sibirya</a:t>
            </a:r>
            <a:br>
              <a:rPr lang="tr-TR" sz="800" b="1" dirty="0">
                <a:solidFill>
                  <a:schemeClr val="bg1"/>
                </a:solidFill>
              </a:rPr>
            </a:br>
            <a:r>
              <a:rPr lang="tr-TR" sz="800" b="1" dirty="0">
                <a:solidFill>
                  <a:schemeClr val="bg1"/>
                </a:solidFill>
              </a:rPr>
              <a:t>Platosu</a:t>
            </a:r>
          </a:p>
        </p:txBody>
      </p:sp>
      <p:sp>
        <p:nvSpPr>
          <p:cNvPr id="38" name="Metin kutusu 37"/>
          <p:cNvSpPr txBox="1"/>
          <p:nvPr/>
        </p:nvSpPr>
        <p:spPr>
          <a:xfrm rot="2230880">
            <a:off x="11214930" y="3789732"/>
            <a:ext cx="6575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err="1">
                <a:solidFill>
                  <a:schemeClr val="bg1"/>
                </a:solidFill>
              </a:rPr>
              <a:t>Çerski</a:t>
            </a:r>
            <a:r>
              <a:rPr lang="tr-TR" sz="800" b="1" dirty="0">
                <a:solidFill>
                  <a:schemeClr val="bg1"/>
                </a:solidFill>
              </a:rPr>
              <a:t> Dağ.</a:t>
            </a:r>
          </a:p>
        </p:txBody>
      </p:sp>
      <p:sp>
        <p:nvSpPr>
          <p:cNvPr id="39" name="Metin kutusu 38"/>
          <p:cNvSpPr txBox="1"/>
          <p:nvPr/>
        </p:nvSpPr>
        <p:spPr>
          <a:xfrm rot="4847808">
            <a:off x="12474351" y="7578477"/>
            <a:ext cx="1037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Avustralya Sıra Dağ.</a:t>
            </a:r>
          </a:p>
        </p:txBody>
      </p:sp>
    </p:spTree>
    <p:extLst>
      <p:ext uri="{BB962C8B-B14F-4D97-AF65-F5344CB8AC3E}">
        <p14:creationId xmlns:p14="http://schemas.microsoft.com/office/powerpoint/2010/main" val="183525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09650" y="2381250"/>
            <a:ext cx="130111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    </a:t>
            </a:r>
            <a:r>
              <a:rPr lang="tr-TR" sz="3200" b="1" dirty="0" err="1"/>
              <a:t>Thornthwaite</a:t>
            </a:r>
            <a:r>
              <a:rPr lang="tr-TR" sz="3200" b="1" dirty="0"/>
              <a:t> İklim Sınıflandırması</a:t>
            </a:r>
          </a:p>
          <a:p>
            <a:r>
              <a:rPr lang="tr-TR" sz="3200" dirty="0"/>
              <a:t>	</a:t>
            </a:r>
            <a:br>
              <a:rPr lang="tr-TR" sz="3200" dirty="0"/>
            </a:br>
            <a:r>
              <a:rPr lang="tr-TR" sz="3200" dirty="0"/>
              <a:t>	</a:t>
            </a:r>
            <a:r>
              <a:rPr lang="en-US" sz="3200" dirty="0" err="1"/>
              <a:t>Thornthwaite</a:t>
            </a:r>
            <a:r>
              <a:rPr lang="en-US" sz="3200" dirty="0"/>
              <a:t> (1948), Amerika </a:t>
            </a:r>
            <a:r>
              <a:rPr lang="en-US" sz="3200" dirty="0" err="1"/>
              <a:t>Birleşik</a:t>
            </a:r>
            <a:r>
              <a:rPr lang="en-US" sz="3200" dirty="0"/>
              <a:t> </a:t>
            </a:r>
            <a:r>
              <a:rPr lang="en-US" sz="3200" dirty="0" err="1"/>
              <a:t>Devletleri’nde</a:t>
            </a:r>
            <a:r>
              <a:rPr lang="en-US" sz="3200" dirty="0"/>
              <a:t> </a:t>
            </a:r>
            <a:r>
              <a:rPr lang="en-US" sz="3200" dirty="0" err="1"/>
              <a:t>istasyonlardan</a:t>
            </a:r>
            <a:r>
              <a:rPr lang="en-US" sz="3200" dirty="0"/>
              <a:t> </a:t>
            </a:r>
            <a:r>
              <a:rPr lang="en-US" sz="3200" dirty="0" err="1"/>
              <a:t>elde</a:t>
            </a:r>
            <a:r>
              <a:rPr lang="en-US" sz="3200" dirty="0"/>
              <a:t> </a:t>
            </a:r>
            <a:r>
              <a:rPr lang="en-US" sz="3200" dirty="0" err="1"/>
              <a:t>edilen</a:t>
            </a:r>
            <a:r>
              <a:rPr lang="en-US" sz="3200" dirty="0"/>
              <a:t> </a:t>
            </a:r>
            <a:r>
              <a:rPr lang="en-US" sz="3200" dirty="0" err="1"/>
              <a:t>değerlere</a:t>
            </a:r>
            <a:r>
              <a:rPr lang="en-US" sz="3200" dirty="0"/>
              <a:t> </a:t>
            </a:r>
            <a:r>
              <a:rPr lang="en-US" sz="3200" dirty="0" err="1"/>
              <a:t>göre</a:t>
            </a:r>
            <a:r>
              <a:rPr lang="en-US" sz="3200" dirty="0"/>
              <a:t> </a:t>
            </a:r>
            <a:r>
              <a:rPr lang="en-US" sz="3200" dirty="0" err="1"/>
              <a:t>iklim</a:t>
            </a:r>
            <a:r>
              <a:rPr lang="en-US" sz="3200" dirty="0"/>
              <a:t> </a:t>
            </a:r>
            <a:r>
              <a:rPr lang="en-US" sz="3200" dirty="0" err="1"/>
              <a:t>tasnifi</a:t>
            </a:r>
            <a:r>
              <a:rPr lang="en-US" sz="3200" dirty="0"/>
              <a:t> </a:t>
            </a:r>
            <a:r>
              <a:rPr lang="en-US" sz="3200" dirty="0" err="1"/>
              <a:t>yapmış</a:t>
            </a:r>
            <a:r>
              <a:rPr lang="en-US" sz="3200" dirty="0"/>
              <a:t>,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iklim</a:t>
            </a:r>
            <a:r>
              <a:rPr lang="en-US" sz="3200" dirty="0"/>
              <a:t> </a:t>
            </a:r>
            <a:r>
              <a:rPr lang="en-US" sz="3200" dirty="0" err="1"/>
              <a:t>tasnifi</a:t>
            </a:r>
            <a:r>
              <a:rPr lang="en-US" sz="3200" dirty="0"/>
              <a:t> </a:t>
            </a:r>
            <a:r>
              <a:rPr lang="en-US" sz="3200" dirty="0" err="1"/>
              <a:t>birçok</a:t>
            </a:r>
            <a:r>
              <a:rPr lang="en-US" sz="3200" dirty="0"/>
              <a:t> </a:t>
            </a:r>
            <a:r>
              <a:rPr lang="en-US" sz="3200" dirty="0" err="1"/>
              <a:t>iklimsel</a:t>
            </a:r>
            <a:r>
              <a:rPr lang="en-US" sz="3200" dirty="0"/>
              <a:t> </a:t>
            </a:r>
            <a:r>
              <a:rPr lang="en-US" sz="3200" dirty="0" err="1"/>
              <a:t>değişkeni</a:t>
            </a:r>
            <a:r>
              <a:rPr lang="en-US" sz="3200" dirty="0"/>
              <a:t> de </a:t>
            </a:r>
            <a:r>
              <a:rPr lang="en-US" sz="3200" dirty="0" err="1"/>
              <a:t>içermiştir</a:t>
            </a:r>
            <a:r>
              <a:rPr lang="en-US" sz="3200" dirty="0"/>
              <a:t>. </a:t>
            </a:r>
            <a:r>
              <a:rPr lang="en-US" sz="3200" dirty="0" err="1"/>
              <a:t>Thornthwaite</a:t>
            </a:r>
            <a:r>
              <a:rPr lang="en-US" sz="3200" dirty="0"/>
              <a:t> </a:t>
            </a:r>
            <a:r>
              <a:rPr lang="en-US" sz="3200" dirty="0" err="1"/>
              <a:t>iklim</a:t>
            </a:r>
            <a:r>
              <a:rPr lang="en-US" sz="3200" dirty="0"/>
              <a:t> </a:t>
            </a:r>
            <a:r>
              <a:rPr lang="en-US" sz="3200" dirty="0" err="1"/>
              <a:t>sınıflandırması</a:t>
            </a:r>
            <a:r>
              <a:rPr lang="en-US" sz="3200" dirty="0"/>
              <a:t> </a:t>
            </a:r>
            <a:r>
              <a:rPr lang="en-US" sz="3200" dirty="0" err="1"/>
              <a:t>yapılabilmesi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öncelikli</a:t>
            </a:r>
            <a:r>
              <a:rPr lang="en-US" sz="3200" dirty="0"/>
              <a:t> </a:t>
            </a:r>
            <a:r>
              <a:rPr lang="en-US" sz="3200" dirty="0" err="1"/>
              <a:t>olarak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alanın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bütçesine</a:t>
            </a:r>
            <a:r>
              <a:rPr lang="en-US" sz="3200" dirty="0"/>
              <a:t> </a:t>
            </a:r>
            <a:r>
              <a:rPr lang="en-US" sz="3200" dirty="0" err="1"/>
              <a:t>ait</a:t>
            </a:r>
            <a:r>
              <a:rPr lang="en-US" sz="3200" dirty="0"/>
              <a:t> </a:t>
            </a:r>
            <a:r>
              <a:rPr lang="en-US" sz="3200" dirty="0" err="1"/>
              <a:t>elemanlar</a:t>
            </a:r>
            <a:r>
              <a:rPr lang="en-US" sz="3200" dirty="0"/>
              <a:t> </a:t>
            </a:r>
            <a:r>
              <a:rPr lang="en-US" sz="3200" dirty="0" err="1"/>
              <a:t>hesaplanmakta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tablo</a:t>
            </a:r>
            <a:r>
              <a:rPr lang="en-US" sz="3200" dirty="0"/>
              <a:t> </a:t>
            </a:r>
            <a:r>
              <a:rPr lang="en-US" sz="3200" dirty="0" err="1"/>
              <a:t>üretilmektedir</a:t>
            </a:r>
            <a:r>
              <a:rPr lang="en-US" sz="3200" dirty="0"/>
              <a:t> (</a:t>
            </a:r>
            <a:r>
              <a:rPr lang="en-US" sz="3200" dirty="0" err="1"/>
              <a:t>Akman</a:t>
            </a:r>
            <a:r>
              <a:rPr lang="en-US" sz="3200" dirty="0"/>
              <a:t>, 1990; </a:t>
            </a:r>
            <a:r>
              <a:rPr lang="en-US" sz="3200" dirty="0" err="1"/>
              <a:t>Ardel</a:t>
            </a:r>
            <a:r>
              <a:rPr lang="en-US" sz="3200" dirty="0"/>
              <a:t>, </a:t>
            </a:r>
            <a:r>
              <a:rPr lang="en-US" sz="3200" dirty="0" err="1"/>
              <a:t>Kunter</a:t>
            </a:r>
            <a:r>
              <a:rPr lang="en-US" sz="3200" dirty="0"/>
              <a:t>,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Dönmez</a:t>
            </a:r>
            <a:r>
              <a:rPr lang="en-US" sz="3200" dirty="0"/>
              <a:t>, 1969; </a:t>
            </a:r>
            <a:r>
              <a:rPr lang="en-US" sz="3200" dirty="0" err="1"/>
              <a:t>Thornthwaite</a:t>
            </a:r>
            <a:r>
              <a:rPr lang="en-US" sz="3200" dirty="0"/>
              <a:t>, 1948). </a:t>
            </a:r>
            <a:r>
              <a:rPr lang="en-US" sz="3200" dirty="0" err="1"/>
              <a:t>Üretilen</a:t>
            </a:r>
            <a:r>
              <a:rPr lang="en-US" sz="3200" dirty="0"/>
              <a:t> </a:t>
            </a:r>
            <a:r>
              <a:rPr lang="en-US" sz="3200" dirty="0" err="1"/>
              <a:t>tablodan</a:t>
            </a:r>
            <a:r>
              <a:rPr lang="en-US" sz="3200" dirty="0"/>
              <a:t> </a:t>
            </a:r>
            <a:r>
              <a:rPr lang="en-US" sz="3200" dirty="0" err="1"/>
              <a:t>yıllık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fazlası</a:t>
            </a:r>
            <a:r>
              <a:rPr lang="en-US" sz="3200" dirty="0"/>
              <a:t> (s), </a:t>
            </a:r>
            <a:r>
              <a:rPr lang="en-US" sz="3200" dirty="0" err="1"/>
              <a:t>yıllık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noksanı</a:t>
            </a:r>
            <a:r>
              <a:rPr lang="en-US" sz="3200" dirty="0"/>
              <a:t> (d), </a:t>
            </a:r>
            <a:r>
              <a:rPr lang="en-US" sz="3200" dirty="0" err="1"/>
              <a:t>yıllık</a:t>
            </a:r>
            <a:r>
              <a:rPr lang="en-US" sz="3200" dirty="0"/>
              <a:t> </a:t>
            </a:r>
            <a:r>
              <a:rPr lang="en-US" sz="3200" dirty="0" err="1"/>
              <a:t>potansiyel</a:t>
            </a:r>
            <a:r>
              <a:rPr lang="en-US" sz="3200" dirty="0"/>
              <a:t> </a:t>
            </a:r>
            <a:r>
              <a:rPr lang="en-US" sz="3200" dirty="0" err="1"/>
              <a:t>evapotranspirasyon</a:t>
            </a:r>
            <a:r>
              <a:rPr lang="en-US" sz="3200" dirty="0"/>
              <a:t> (n), </a:t>
            </a:r>
            <a:r>
              <a:rPr lang="en-US" sz="3200" dirty="0" err="1"/>
              <a:t>nemlilik</a:t>
            </a:r>
            <a:r>
              <a:rPr lang="en-US" sz="3200" dirty="0"/>
              <a:t> </a:t>
            </a:r>
            <a:r>
              <a:rPr lang="en-US" sz="3200" dirty="0" err="1"/>
              <a:t>indisi</a:t>
            </a:r>
            <a:r>
              <a:rPr lang="en-US" sz="3200" dirty="0"/>
              <a:t> (</a:t>
            </a:r>
            <a:r>
              <a:rPr lang="en-US" sz="3200" dirty="0" err="1"/>
              <a:t>Ih</a:t>
            </a:r>
            <a:r>
              <a:rPr lang="en-US" sz="3200" dirty="0"/>
              <a:t>)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kuraklık</a:t>
            </a:r>
            <a:r>
              <a:rPr lang="en-US" sz="3200" dirty="0"/>
              <a:t> </a:t>
            </a:r>
            <a:r>
              <a:rPr lang="en-US" sz="3200" dirty="0" err="1"/>
              <a:t>indisi</a:t>
            </a:r>
            <a:r>
              <a:rPr lang="en-US" sz="3200" dirty="0"/>
              <a:t> (</a:t>
            </a:r>
            <a:r>
              <a:rPr lang="en-US" sz="3200" dirty="0" err="1"/>
              <a:t>Ia</a:t>
            </a:r>
            <a:r>
              <a:rPr lang="en-US" sz="3200" dirty="0"/>
              <a:t>) </a:t>
            </a:r>
            <a:r>
              <a:rPr lang="en-US" sz="3200" dirty="0" err="1"/>
              <a:t>elde</a:t>
            </a:r>
            <a:r>
              <a:rPr lang="en-US" sz="3200" dirty="0"/>
              <a:t> </a:t>
            </a:r>
            <a:r>
              <a:rPr lang="en-US" sz="3200" dirty="0" err="1"/>
              <a:t>edilir</a:t>
            </a:r>
            <a:r>
              <a:rPr lang="en-US" sz="3200" dirty="0"/>
              <a:t> (</a:t>
            </a:r>
            <a:r>
              <a:rPr lang="en-US" sz="3200" dirty="0" err="1"/>
              <a:t>Çizelge</a:t>
            </a:r>
            <a:r>
              <a:rPr lang="en-US" sz="3200" dirty="0"/>
              <a:t> 1).</a:t>
            </a:r>
            <a:endParaRPr lang="tr-TR" sz="3200" dirty="0"/>
          </a:p>
          <a:p>
            <a:r>
              <a:rPr lang="en-US" sz="3200" dirty="0"/>
              <a:t>Bu </a:t>
            </a:r>
            <a:r>
              <a:rPr lang="en-US" sz="3200" dirty="0" err="1"/>
              <a:t>değerlere</a:t>
            </a:r>
            <a:r>
              <a:rPr lang="en-US" sz="3200" dirty="0"/>
              <a:t> </a:t>
            </a:r>
            <a:r>
              <a:rPr lang="en-US" sz="3200" dirty="0" err="1"/>
              <a:t>göre</a:t>
            </a:r>
            <a:r>
              <a:rPr lang="en-US" sz="3200" dirty="0"/>
              <a:t> her </a:t>
            </a:r>
            <a:r>
              <a:rPr lang="en-US" sz="3200" dirty="0" err="1"/>
              <a:t>istasyon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4 </a:t>
            </a:r>
            <a:r>
              <a:rPr lang="en-US" sz="3200" dirty="0" err="1"/>
              <a:t>farklı</a:t>
            </a:r>
            <a:r>
              <a:rPr lang="en-US" sz="3200" dirty="0"/>
              <a:t> </a:t>
            </a:r>
            <a:r>
              <a:rPr lang="en-US" sz="3200" dirty="0" err="1"/>
              <a:t>tasnif</a:t>
            </a:r>
            <a:r>
              <a:rPr lang="en-US" sz="3200" dirty="0"/>
              <a:t> </a:t>
            </a:r>
            <a:r>
              <a:rPr lang="en-US" sz="3200" dirty="0" err="1"/>
              <a:t>yapılır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bunlar</a:t>
            </a:r>
            <a:r>
              <a:rPr lang="en-US" sz="3200" dirty="0"/>
              <a:t> </a:t>
            </a:r>
            <a:r>
              <a:rPr lang="en-US" sz="3200" dirty="0" err="1"/>
              <a:t>birleştirilerek</a:t>
            </a:r>
            <a:r>
              <a:rPr lang="en-US" sz="3200" dirty="0"/>
              <a:t> “</a:t>
            </a:r>
            <a:r>
              <a:rPr lang="en-US" sz="3200" b="1" dirty="0" err="1"/>
              <a:t>tümleşik</a:t>
            </a:r>
            <a:r>
              <a:rPr lang="en-US" sz="3200" b="1" dirty="0"/>
              <a:t> </a:t>
            </a:r>
            <a:r>
              <a:rPr lang="en-US" sz="3200" b="1" dirty="0" err="1"/>
              <a:t>iklim</a:t>
            </a:r>
            <a:r>
              <a:rPr lang="en-US" sz="3200" b="1" dirty="0"/>
              <a:t> </a:t>
            </a:r>
            <a:r>
              <a:rPr lang="en-US" sz="3200" b="1" dirty="0" err="1"/>
              <a:t>sınıfı</a:t>
            </a:r>
            <a:r>
              <a:rPr lang="en-US" sz="3200" b="1" dirty="0"/>
              <a:t>”</a:t>
            </a:r>
            <a:r>
              <a:rPr lang="en-US" sz="3200" dirty="0"/>
              <a:t> </a:t>
            </a:r>
            <a:r>
              <a:rPr lang="en-US" sz="3200" dirty="0" err="1"/>
              <a:t>elde</a:t>
            </a:r>
            <a:r>
              <a:rPr lang="en-US" sz="3200" dirty="0"/>
              <a:t> </a:t>
            </a:r>
            <a:r>
              <a:rPr lang="en-US" sz="3200" dirty="0" err="1"/>
              <a:t>edilir</a:t>
            </a:r>
            <a:r>
              <a:rPr lang="en-US" sz="3200" dirty="0"/>
              <a:t>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06731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862542"/>
              </p:ext>
            </p:extLst>
          </p:nvPr>
        </p:nvGraphicFramePr>
        <p:xfrm>
          <a:off x="56961" y="685793"/>
          <a:ext cx="14682423" cy="5939979"/>
        </p:xfrm>
        <a:graphic>
          <a:graphicData uri="http://schemas.openxmlformats.org/drawingml/2006/table">
            <a:tbl>
              <a:tblPr firstRow="1" firstCol="1" bandRow="1"/>
              <a:tblGrid>
                <a:gridCol w="83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6533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9412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Par.</a:t>
                      </a:r>
                      <a:endParaRPr lang="tr-TR" sz="36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Oca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.</a:t>
                      </a:r>
                      <a:endParaRPr lang="tr-TR" sz="36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Şub.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Mar.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Nis.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May.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Haz.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Tem.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Ağu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.</a:t>
                      </a:r>
                      <a:endParaRPr lang="tr-TR" sz="36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Eyl.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Eki.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Kas.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Ara.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Yıl.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12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AYT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0.30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1.80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5.90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11.20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15.90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19.90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23.30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23.00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18.50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12.80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6.60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2.20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11.78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87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ASI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0.2</a:t>
                      </a:r>
                      <a:endParaRPr lang="tr-TR" sz="36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1.3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3.4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5.8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8.1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10.3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10.1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7.2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4.2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1.5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0.3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52.3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12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Etp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0.4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3.9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18.7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43.5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69.0</a:t>
                      </a:r>
                      <a:endParaRPr lang="tr-TR" sz="36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92.8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114.2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112.2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84.3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51.9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21.7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5.1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617.8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112">
                <a:tc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EDK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0.8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0.8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1.0</a:t>
                      </a:r>
                      <a:endParaRPr lang="tr-TR" sz="36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1.1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1.2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1.2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1.2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1.2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0.9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0.8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0.8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12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Etpd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0.3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3.2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19.0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47.5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84.4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114.3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142.6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130.9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86.6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49.2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17.8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4.1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699.9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12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AOY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32.1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36.1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51.7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49.4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32.8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14.4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12.2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17.8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37.6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41.1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395.2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539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Bir. Su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43.2</a:t>
                      </a:r>
                      <a:endParaRPr lang="tr-TR" sz="36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-35.0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-65.0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19.8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37.0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sz="3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12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FSY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96.5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100.0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100.0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100.0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65.0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19.8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56.8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538.1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124">
                <a:tc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Etr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0.3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3.2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19.0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47.5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84.4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97.8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14.4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12.2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17.8</a:t>
                      </a:r>
                      <a:endParaRPr lang="tr-TR" sz="36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17.8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4.1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348.5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872">
                <a:tc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Sf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28.9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17.1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4.2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50.1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412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Sn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16.4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128.2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118.7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68.8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19.2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351.3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872">
                <a:tc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A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14.4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15.8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2.5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1.2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0.6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0.3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0.2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0.1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0.0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50.1</a:t>
                      </a:r>
                      <a:endParaRPr lang="tr-TR" sz="36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412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NO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130.5</a:t>
                      </a:r>
                      <a:endParaRPr lang="tr-TR" sz="36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8.9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0.9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0.1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-0.4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-0.7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-0.9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-0.9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-0.8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-0.4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1.1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9.1</a:t>
                      </a:r>
                      <a:endParaRPr lang="tr-TR" sz="36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 </a:t>
                      </a:r>
                      <a:endParaRPr lang="tr-TR" sz="36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" name="Resim 2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5" y="7596447"/>
            <a:ext cx="12321799" cy="9470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529389" y="8774814"/>
            <a:ext cx="5284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>
                <a:latin typeface="Bodoni MT" panose="02070603080606020203" pitchFamily="18" charset="0"/>
              </a:rPr>
              <a:t>l</a:t>
            </a:r>
            <a:r>
              <a:rPr lang="en-US" b="1" i="1" dirty="0">
                <a:latin typeface="Bodoni MT" panose="02070603080606020203" pitchFamily="18" charset="0"/>
              </a:rPr>
              <a:t>m</a:t>
            </a:r>
            <a:r>
              <a:rPr lang="tr-TR" b="1" i="1" dirty="0">
                <a:latin typeface="Bodoni MT" panose="02070603080606020203" pitchFamily="18" charset="0"/>
              </a:rPr>
              <a:t> </a:t>
            </a:r>
            <a:r>
              <a:rPr lang="tr-TR" b="1" i="1" dirty="0"/>
              <a:t>=</a:t>
            </a:r>
            <a:r>
              <a:rPr lang="en-US" dirty="0"/>
              <a:t> </a:t>
            </a:r>
            <a:r>
              <a:rPr lang="en-US" dirty="0" err="1"/>
              <a:t>yağış</a:t>
            </a:r>
            <a:r>
              <a:rPr lang="en-US" dirty="0"/>
              <a:t> </a:t>
            </a:r>
            <a:r>
              <a:rPr lang="en-US" dirty="0" err="1"/>
              <a:t>etkinlik</a:t>
            </a:r>
            <a:r>
              <a:rPr lang="en-US" dirty="0"/>
              <a:t> </a:t>
            </a:r>
            <a:r>
              <a:rPr lang="en-US" dirty="0" err="1"/>
              <a:t>indisini</a:t>
            </a:r>
            <a:endParaRPr lang="tr-TR" dirty="0"/>
          </a:p>
          <a:p>
            <a:r>
              <a:rPr lang="tr-TR" b="1" i="1" dirty="0">
                <a:latin typeface="Bodoni MT" panose="02070603080606020203" pitchFamily="18" charset="0"/>
              </a:rPr>
              <a:t> </a:t>
            </a:r>
            <a:r>
              <a:rPr lang="en-US" b="1" i="1" dirty="0">
                <a:latin typeface="Bodoni MT" panose="02070603080606020203" pitchFamily="18" charset="0"/>
              </a:rPr>
              <a:t>s</a:t>
            </a:r>
            <a:r>
              <a:rPr lang="en-US" b="1" dirty="0"/>
              <a:t> </a:t>
            </a:r>
            <a:r>
              <a:rPr lang="tr-TR" b="1" dirty="0"/>
              <a:t>  = 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fazlasını</a:t>
            </a:r>
            <a:r>
              <a:rPr lang="en-US" dirty="0"/>
              <a:t>, </a:t>
            </a:r>
            <a:endParaRPr lang="tr-TR" dirty="0"/>
          </a:p>
          <a:p>
            <a:r>
              <a:rPr lang="tr-TR" b="1" i="1" dirty="0">
                <a:latin typeface="Bodoni MT" panose="02070603080606020203" pitchFamily="18" charset="0"/>
              </a:rPr>
              <a:t> d </a:t>
            </a:r>
            <a:r>
              <a:rPr lang="tr-TR" b="1" i="1" dirty="0"/>
              <a:t> = </a:t>
            </a:r>
            <a:r>
              <a:rPr lang="en-US" b="1" dirty="0"/>
              <a:t> </a:t>
            </a:r>
            <a:r>
              <a:rPr lang="en-US" dirty="0" err="1"/>
              <a:t>yıllık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noksanını</a:t>
            </a:r>
            <a:r>
              <a:rPr lang="tr-TR" dirty="0"/>
              <a:t>,</a:t>
            </a:r>
            <a:br>
              <a:rPr lang="tr-TR" dirty="0"/>
            </a:br>
            <a:r>
              <a:rPr lang="tr-TR" dirty="0"/>
              <a:t> </a:t>
            </a:r>
            <a:r>
              <a:rPr lang="tr-TR" b="1" dirty="0">
                <a:latin typeface="Bodoni MT" panose="02070603080606020203" pitchFamily="18" charset="0"/>
              </a:rPr>
              <a:t>n</a:t>
            </a:r>
            <a:r>
              <a:rPr lang="tr-TR" dirty="0"/>
              <a:t> </a:t>
            </a:r>
            <a:r>
              <a:rPr lang="tr-TR" b="1" dirty="0"/>
              <a:t>=</a:t>
            </a:r>
            <a:r>
              <a:rPr lang="tr-TR" dirty="0"/>
              <a:t>   d</a:t>
            </a:r>
            <a:r>
              <a:rPr lang="en-US" dirty="0" err="1"/>
              <a:t>üzeltilmiş</a:t>
            </a:r>
            <a:r>
              <a:rPr lang="en-US" dirty="0"/>
              <a:t> </a:t>
            </a:r>
            <a:r>
              <a:rPr lang="en-US" dirty="0" err="1"/>
              <a:t>evapotranspirasyon</a:t>
            </a:r>
            <a:r>
              <a:rPr lang="tr-TR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etmektedir</a:t>
            </a:r>
            <a:r>
              <a:rPr lang="en-US" dirty="0"/>
              <a:t>.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897039" y="7779223"/>
            <a:ext cx="232012" cy="290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6" name="Dikdörtgen 5"/>
          <p:cNvSpPr/>
          <p:nvPr/>
        </p:nvSpPr>
        <p:spPr>
          <a:xfrm>
            <a:off x="14128988" y="5014376"/>
            <a:ext cx="584484" cy="3548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2130815" y="5267448"/>
            <a:ext cx="11998173" cy="2511775"/>
          </a:xfrm>
          <a:prstGeom prst="straightConnector1">
            <a:avLst/>
          </a:prstGeom>
          <a:ln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2729551" y="7779222"/>
            <a:ext cx="286603" cy="29074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14128988" y="5468987"/>
            <a:ext cx="584484" cy="31389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Düz Ok Bağlayıcısı 12"/>
          <p:cNvCxnSpPr>
            <a:stCxn id="10" idx="3"/>
          </p:cNvCxnSpPr>
          <p:nvPr/>
        </p:nvCxnSpPr>
        <p:spPr>
          <a:xfrm flipV="1">
            <a:off x="3016154" y="5764179"/>
            <a:ext cx="11112834" cy="2160418"/>
          </a:xfrm>
          <a:prstGeom prst="straightConnector1">
            <a:avLst/>
          </a:prstGeom>
          <a:ln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2057400" y="8188656"/>
            <a:ext cx="416256" cy="35484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14060749" y="2898267"/>
            <a:ext cx="652723" cy="30025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7" name="Düz Ok Bağlayıcısı 16"/>
          <p:cNvCxnSpPr>
            <a:stCxn id="14" idx="3"/>
            <a:endCxn id="15" idx="2"/>
          </p:cNvCxnSpPr>
          <p:nvPr/>
        </p:nvCxnSpPr>
        <p:spPr>
          <a:xfrm flipV="1">
            <a:off x="2473656" y="3198518"/>
            <a:ext cx="11913455" cy="5167559"/>
          </a:xfrm>
          <a:prstGeom prst="straightConnector1">
            <a:avLst/>
          </a:prstGeom>
          <a:ln>
            <a:solidFill>
              <a:srgbClr val="38A7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204716" y="6917449"/>
            <a:ext cx="147668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AYT</a:t>
            </a:r>
            <a:r>
              <a:rPr lang="en-US" sz="1600" dirty="0"/>
              <a:t>-</a:t>
            </a:r>
            <a:r>
              <a:rPr lang="tr-TR" sz="1600" dirty="0"/>
              <a:t> </a:t>
            </a:r>
            <a:r>
              <a:rPr lang="en-US" sz="1600" dirty="0" err="1"/>
              <a:t>Aylık</a:t>
            </a:r>
            <a:r>
              <a:rPr lang="en-US" sz="1600" dirty="0"/>
              <a:t> </a:t>
            </a:r>
            <a:r>
              <a:rPr lang="en-US" sz="1600" dirty="0" err="1"/>
              <a:t>ortalama</a:t>
            </a:r>
            <a:r>
              <a:rPr lang="en-US" sz="1600" dirty="0"/>
              <a:t> </a:t>
            </a:r>
            <a:r>
              <a:rPr lang="en-US" sz="1600" dirty="0" err="1"/>
              <a:t>sıcaklık</a:t>
            </a:r>
            <a:r>
              <a:rPr lang="en-US" sz="1600" dirty="0"/>
              <a:t> (</a:t>
            </a:r>
            <a:r>
              <a:rPr lang="en-US" sz="1600" b="1" baseline="30000" dirty="0" err="1"/>
              <a:t>o</a:t>
            </a:r>
            <a:r>
              <a:rPr lang="en-US" sz="1600" b="1" dirty="0" err="1"/>
              <a:t>C</a:t>
            </a:r>
            <a:r>
              <a:rPr lang="en-US" sz="1600" dirty="0"/>
              <a:t>), </a:t>
            </a:r>
            <a:r>
              <a:rPr lang="en-US" sz="1600" b="1" dirty="0"/>
              <a:t>ASI</a:t>
            </a:r>
            <a:r>
              <a:rPr lang="tr-TR" sz="1600" b="1" dirty="0"/>
              <a:t> </a:t>
            </a:r>
            <a:r>
              <a:rPr lang="en-US" sz="1600" b="1" dirty="0"/>
              <a:t>-</a:t>
            </a:r>
            <a:r>
              <a:rPr lang="tr-TR" sz="1600" b="1" dirty="0"/>
              <a:t> </a:t>
            </a:r>
            <a:r>
              <a:rPr lang="en-US" sz="1600" dirty="0" err="1"/>
              <a:t>Aylık</a:t>
            </a:r>
            <a:r>
              <a:rPr lang="en-US" sz="1600" dirty="0"/>
              <a:t> </a:t>
            </a:r>
            <a:r>
              <a:rPr lang="en-US" sz="1600" dirty="0" err="1"/>
              <a:t>sıcaklık</a:t>
            </a:r>
            <a:r>
              <a:rPr lang="en-US" sz="1600" dirty="0"/>
              <a:t> </a:t>
            </a:r>
            <a:r>
              <a:rPr lang="en-US" sz="1600" dirty="0" err="1"/>
              <a:t>indisi</a:t>
            </a:r>
            <a:r>
              <a:rPr lang="en-US" sz="1600" dirty="0"/>
              <a:t>, </a:t>
            </a:r>
            <a:r>
              <a:rPr lang="en-US" sz="1600" b="1" dirty="0" err="1"/>
              <a:t>Etp</a:t>
            </a:r>
            <a:r>
              <a:rPr lang="tr-TR" sz="1600" b="1" dirty="0"/>
              <a:t> </a:t>
            </a:r>
            <a:r>
              <a:rPr lang="en-US" sz="1600" b="1" dirty="0"/>
              <a:t>-</a:t>
            </a:r>
            <a:r>
              <a:rPr lang="tr-TR" sz="1600" b="1" dirty="0"/>
              <a:t> </a:t>
            </a:r>
            <a:r>
              <a:rPr lang="en-US" sz="1600" dirty="0" err="1"/>
              <a:t>Potansiyel</a:t>
            </a:r>
            <a:r>
              <a:rPr lang="en-US" sz="1600" dirty="0"/>
              <a:t> </a:t>
            </a:r>
            <a:r>
              <a:rPr lang="en-US" sz="1600" dirty="0" err="1"/>
              <a:t>Evapotranspirasyon</a:t>
            </a:r>
            <a:r>
              <a:rPr lang="tr-TR" sz="1600" dirty="0"/>
              <a:t>, </a:t>
            </a:r>
            <a:r>
              <a:rPr lang="en-US" sz="1600" b="1" dirty="0"/>
              <a:t>EDK-</a:t>
            </a:r>
            <a:r>
              <a:rPr lang="tr-TR" sz="1600" b="1" dirty="0"/>
              <a:t> </a:t>
            </a:r>
            <a:r>
              <a:rPr lang="en-US" sz="1600" dirty="0" err="1"/>
              <a:t>Enlem</a:t>
            </a:r>
            <a:r>
              <a:rPr lang="en-US" sz="1600" dirty="0"/>
              <a:t> </a:t>
            </a:r>
            <a:r>
              <a:rPr lang="en-US" sz="1600" dirty="0" err="1"/>
              <a:t>düzeltme</a:t>
            </a:r>
            <a:r>
              <a:rPr lang="en-US" sz="1600" dirty="0"/>
              <a:t> </a:t>
            </a:r>
            <a:r>
              <a:rPr lang="en-US" sz="1600" dirty="0" err="1"/>
              <a:t>katsayısı</a:t>
            </a:r>
            <a:r>
              <a:rPr lang="en-US" sz="1600" dirty="0"/>
              <a:t>, </a:t>
            </a:r>
            <a:r>
              <a:rPr lang="en-US" sz="1600" b="1" dirty="0" err="1"/>
              <a:t>Etpd</a:t>
            </a:r>
            <a:r>
              <a:rPr lang="tr-TR" sz="1600" b="1" dirty="0"/>
              <a:t> </a:t>
            </a:r>
            <a:r>
              <a:rPr lang="en-US" sz="1600" b="1" dirty="0"/>
              <a:t>-</a:t>
            </a:r>
            <a:r>
              <a:rPr lang="tr-TR" sz="1600" b="1" dirty="0"/>
              <a:t> </a:t>
            </a:r>
            <a:r>
              <a:rPr lang="en-US" sz="1600" dirty="0" err="1"/>
              <a:t>Düzeltilmiş</a:t>
            </a:r>
            <a:r>
              <a:rPr lang="en-US" sz="1600" dirty="0"/>
              <a:t> </a:t>
            </a:r>
            <a:r>
              <a:rPr lang="en-US" sz="1600" dirty="0" err="1"/>
              <a:t>evapotranspirasyon</a:t>
            </a:r>
            <a:r>
              <a:rPr lang="en-US" sz="1600" dirty="0"/>
              <a:t> (</a:t>
            </a:r>
            <a:r>
              <a:rPr lang="en-US" sz="1600" b="1" dirty="0"/>
              <a:t>n</a:t>
            </a:r>
            <a:r>
              <a:rPr lang="en-US" sz="1600" dirty="0"/>
              <a:t>),</a:t>
            </a:r>
            <a:br>
              <a:rPr lang="tr-TR" sz="1600" dirty="0"/>
            </a:br>
            <a:r>
              <a:rPr lang="en-US" sz="1600" dirty="0"/>
              <a:t> </a:t>
            </a:r>
            <a:r>
              <a:rPr lang="en-US" sz="1600" b="1" dirty="0"/>
              <a:t>AOY-</a:t>
            </a:r>
            <a:r>
              <a:rPr lang="en-US" sz="1600" dirty="0" err="1"/>
              <a:t>Aylık</a:t>
            </a:r>
            <a:r>
              <a:rPr lang="en-US" sz="1600" dirty="0"/>
              <a:t> </a:t>
            </a:r>
            <a:r>
              <a:rPr lang="en-US" sz="1600" dirty="0" err="1"/>
              <a:t>ortalama</a:t>
            </a:r>
            <a:r>
              <a:rPr lang="en-US" sz="1600" dirty="0"/>
              <a:t> </a:t>
            </a:r>
            <a:r>
              <a:rPr lang="en-US" sz="1600" dirty="0" err="1"/>
              <a:t>yağış</a:t>
            </a:r>
            <a:r>
              <a:rPr lang="en-US" sz="1600" b="1" dirty="0"/>
              <a:t>, </a:t>
            </a:r>
            <a:r>
              <a:rPr lang="en-US" sz="1600" b="1" dirty="0" err="1"/>
              <a:t>Bir</a:t>
            </a:r>
            <a:r>
              <a:rPr lang="en-US" sz="1600" b="1" dirty="0"/>
              <a:t>. Su</a:t>
            </a:r>
            <a:r>
              <a:rPr lang="tr-TR" sz="1600" b="1" dirty="0"/>
              <a:t> </a:t>
            </a:r>
            <a:r>
              <a:rPr lang="en-US" sz="1600" b="1" dirty="0"/>
              <a:t>-</a:t>
            </a:r>
            <a:r>
              <a:rPr lang="tr-TR" sz="1600" b="1" dirty="0"/>
              <a:t> </a:t>
            </a:r>
            <a:r>
              <a:rPr lang="en-US" sz="1600" dirty="0" err="1"/>
              <a:t>Birikmiş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,</a:t>
            </a:r>
            <a:r>
              <a:rPr lang="en-US" sz="1600" b="1" dirty="0"/>
              <a:t> FSY-</a:t>
            </a:r>
            <a:r>
              <a:rPr lang="tr-TR" sz="1600" b="1" dirty="0"/>
              <a:t> </a:t>
            </a:r>
            <a:r>
              <a:rPr lang="en-US" sz="1600" dirty="0" err="1"/>
              <a:t>Faydalı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yedeği</a:t>
            </a:r>
            <a:r>
              <a:rPr lang="en-US" sz="1600" dirty="0"/>
              <a:t>, </a:t>
            </a:r>
            <a:r>
              <a:rPr lang="en-US" sz="1600" b="1" dirty="0" err="1"/>
              <a:t>Etr</a:t>
            </a:r>
            <a:r>
              <a:rPr lang="en-US" sz="1600" b="1" dirty="0"/>
              <a:t>-</a:t>
            </a:r>
            <a:r>
              <a:rPr lang="tr-TR" sz="1600" dirty="0"/>
              <a:t>  </a:t>
            </a:r>
            <a:r>
              <a:rPr lang="en-US" sz="1600" dirty="0" err="1"/>
              <a:t>Hakiki</a:t>
            </a:r>
            <a:r>
              <a:rPr lang="en-US" sz="1600" dirty="0"/>
              <a:t> </a:t>
            </a:r>
            <a:r>
              <a:rPr lang="en-US" sz="1600" dirty="0" err="1"/>
              <a:t>evapotranspirasyon</a:t>
            </a:r>
            <a:r>
              <a:rPr lang="en-US" sz="1600" dirty="0"/>
              <a:t>, </a:t>
            </a:r>
            <a:r>
              <a:rPr lang="en-US" sz="1600" b="1" dirty="0"/>
              <a:t>Sf-</a:t>
            </a:r>
            <a:r>
              <a:rPr lang="en-US" sz="1600" dirty="0"/>
              <a:t>Su </a:t>
            </a:r>
            <a:r>
              <a:rPr lang="en-US" sz="1600" dirty="0" err="1"/>
              <a:t>fazlası</a:t>
            </a:r>
            <a:r>
              <a:rPr lang="tr-TR" sz="1600" dirty="0"/>
              <a:t> </a:t>
            </a:r>
            <a:r>
              <a:rPr lang="en-US" sz="1600" b="1" dirty="0"/>
              <a:t>(s)</a:t>
            </a:r>
            <a:r>
              <a:rPr lang="en-US" sz="1600" dirty="0"/>
              <a:t>, </a:t>
            </a:r>
            <a:r>
              <a:rPr lang="en-US" sz="1600" b="1" dirty="0"/>
              <a:t>Sn</a:t>
            </a:r>
            <a:r>
              <a:rPr lang="tr-TR" sz="1600" b="1" dirty="0"/>
              <a:t> </a:t>
            </a:r>
            <a:r>
              <a:rPr lang="en-US" sz="1600" dirty="0"/>
              <a:t>-</a:t>
            </a:r>
            <a:r>
              <a:rPr lang="tr-TR" sz="1600" dirty="0"/>
              <a:t> </a:t>
            </a:r>
            <a:r>
              <a:rPr lang="en-US" sz="1600" dirty="0"/>
              <a:t>Su </a:t>
            </a:r>
            <a:r>
              <a:rPr lang="en-US" sz="1600" dirty="0" err="1"/>
              <a:t>noksanı</a:t>
            </a:r>
            <a:r>
              <a:rPr lang="en-US" sz="1600" dirty="0"/>
              <a:t> (</a:t>
            </a:r>
            <a:r>
              <a:rPr lang="en-US" sz="1600" b="1" dirty="0"/>
              <a:t>d</a:t>
            </a:r>
            <a:r>
              <a:rPr lang="en-US" sz="1600" dirty="0"/>
              <a:t>), </a:t>
            </a:r>
            <a:r>
              <a:rPr lang="en-US" sz="1600" b="1" dirty="0"/>
              <a:t>A-</a:t>
            </a:r>
            <a:r>
              <a:rPr lang="tr-TR" sz="1600" b="1" dirty="0"/>
              <a:t> </a:t>
            </a:r>
            <a:r>
              <a:rPr lang="en-US" sz="1600" dirty="0" err="1"/>
              <a:t>Akış</a:t>
            </a:r>
            <a:r>
              <a:rPr lang="en-US" sz="1600" dirty="0"/>
              <a:t>, </a:t>
            </a:r>
            <a:r>
              <a:rPr lang="en-US" sz="1600" b="1" dirty="0"/>
              <a:t>NO</a:t>
            </a:r>
            <a:r>
              <a:rPr lang="en-US" sz="1600" dirty="0"/>
              <a:t>-</a:t>
            </a:r>
            <a:r>
              <a:rPr lang="en-US" sz="1600" dirty="0" err="1"/>
              <a:t>Nemlilik</a:t>
            </a:r>
            <a:r>
              <a:rPr lang="en-US" sz="1600" dirty="0"/>
              <a:t> </a:t>
            </a:r>
            <a:r>
              <a:rPr lang="en-US" sz="1600" dirty="0" err="1"/>
              <a:t>Oranı</a:t>
            </a:r>
            <a:endParaRPr lang="tr-TR" sz="1600" dirty="0"/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04716" y="6636238"/>
            <a:ext cx="6380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Çizelge 1:</a:t>
            </a:r>
            <a:r>
              <a:rPr lang="en-US" sz="1200" i="1" dirty="0"/>
              <a:t>Ankara </a:t>
            </a:r>
            <a:r>
              <a:rPr lang="en-US" sz="1200" i="1" dirty="0" err="1"/>
              <a:t>Meteoroloji</a:t>
            </a:r>
            <a:r>
              <a:rPr lang="en-US" sz="1200" i="1" dirty="0"/>
              <a:t> </a:t>
            </a:r>
            <a:r>
              <a:rPr lang="en-US" sz="1200" i="1" dirty="0" err="1"/>
              <a:t>istasyonu</a:t>
            </a:r>
            <a:r>
              <a:rPr lang="en-US" sz="1200" i="1" dirty="0"/>
              <a:t> </a:t>
            </a:r>
            <a:r>
              <a:rPr lang="en-US" sz="1200" i="1" dirty="0" err="1"/>
              <a:t>verilerine</a:t>
            </a:r>
            <a:r>
              <a:rPr lang="en-US" sz="1200" i="1" dirty="0"/>
              <a:t> </a:t>
            </a:r>
            <a:r>
              <a:rPr lang="en-US" sz="1200" i="1" dirty="0" err="1"/>
              <a:t>göre</a:t>
            </a:r>
            <a:r>
              <a:rPr lang="en-US" sz="1200" i="1" dirty="0"/>
              <a:t> </a:t>
            </a:r>
            <a:r>
              <a:rPr lang="en-US" sz="1200" i="1" dirty="0" err="1"/>
              <a:t>hazırlanan</a:t>
            </a:r>
            <a:r>
              <a:rPr lang="en-US" sz="1200" i="1" dirty="0"/>
              <a:t> </a:t>
            </a:r>
            <a:r>
              <a:rPr lang="en-US" sz="1200" i="1" dirty="0" err="1"/>
              <a:t>Thornthwaite</a:t>
            </a:r>
            <a:r>
              <a:rPr lang="en-US" sz="1200" i="1" dirty="0"/>
              <a:t> </a:t>
            </a:r>
            <a:r>
              <a:rPr lang="en-US" sz="1200" i="1" dirty="0" err="1"/>
              <a:t>su</a:t>
            </a:r>
            <a:r>
              <a:rPr lang="en-US" sz="1200" i="1" dirty="0"/>
              <a:t> </a:t>
            </a:r>
            <a:r>
              <a:rPr lang="en-US" sz="1200" i="1" dirty="0" err="1"/>
              <a:t>bilançosu</a:t>
            </a:r>
            <a:r>
              <a:rPr lang="en-US" sz="1200" i="1" dirty="0"/>
              <a:t> </a:t>
            </a:r>
            <a:r>
              <a:rPr lang="en-US" sz="1200" i="1" dirty="0" err="1"/>
              <a:t>tablosu</a:t>
            </a:r>
            <a:endParaRPr lang="tr-TR" sz="12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637938" y="157657"/>
            <a:ext cx="298575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tr-TR" sz="2800" b="1" dirty="0">
                <a:solidFill>
                  <a:srgbClr val="FF0000"/>
                </a:solidFill>
              </a:rPr>
              <a:t>Yağış Etkinlik İndisi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944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46385" y="472966"/>
            <a:ext cx="1393671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endParaRPr lang="tr-TR" dirty="0"/>
          </a:p>
          <a:p>
            <a:pPr hangingPunct="0"/>
            <a:endParaRPr lang="tr-TR" dirty="0"/>
          </a:p>
          <a:p>
            <a:pPr hangingPunct="0"/>
            <a:r>
              <a:rPr lang="tr-TR" dirty="0"/>
              <a:t>	</a:t>
            </a:r>
            <a:r>
              <a:rPr lang="en-US" sz="2000" dirty="0" err="1"/>
              <a:t>Thornthwaite</a:t>
            </a:r>
            <a:r>
              <a:rPr lang="en-US" sz="2000" dirty="0"/>
              <a:t> </a:t>
            </a:r>
            <a:r>
              <a:rPr lang="en-US" sz="2000" dirty="0" err="1"/>
              <a:t>iklim</a:t>
            </a:r>
            <a:r>
              <a:rPr lang="en-US" sz="2000" dirty="0"/>
              <a:t> </a:t>
            </a:r>
            <a:r>
              <a:rPr lang="en-US" sz="2000" dirty="0" err="1"/>
              <a:t>sınıflandırmasında</a:t>
            </a:r>
            <a:r>
              <a:rPr lang="en-US" sz="2000" dirty="0"/>
              <a:t> ilk </a:t>
            </a:r>
            <a:r>
              <a:rPr lang="en-US" sz="2000" dirty="0" err="1"/>
              <a:t>aşama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yağış</a:t>
            </a:r>
            <a:r>
              <a:rPr lang="en-US" sz="2000" dirty="0"/>
              <a:t> </a:t>
            </a:r>
            <a:r>
              <a:rPr lang="en-US" sz="2000" dirty="0" err="1"/>
              <a:t>etkinlik</a:t>
            </a:r>
            <a:r>
              <a:rPr lang="en-US" sz="2000" dirty="0"/>
              <a:t> </a:t>
            </a:r>
            <a:r>
              <a:rPr lang="en-US" sz="2000" dirty="0" err="1"/>
              <a:t>indisinin</a:t>
            </a:r>
            <a:r>
              <a:rPr lang="en-US" sz="2000" dirty="0"/>
              <a:t> </a:t>
            </a:r>
            <a:r>
              <a:rPr lang="en-US" sz="2000" dirty="0" err="1"/>
              <a:t>hesaplanması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eşitlik</a:t>
            </a:r>
            <a:r>
              <a:rPr lang="en-US" sz="2000" dirty="0"/>
              <a:t> 1 </a:t>
            </a:r>
            <a:r>
              <a:rPr lang="en-US" sz="2000" dirty="0" err="1"/>
              <a:t>kullanılır</a:t>
            </a:r>
            <a:r>
              <a:rPr lang="en-US" sz="2000" dirty="0"/>
              <a:t>. </a:t>
            </a:r>
            <a:r>
              <a:rPr lang="en-US" sz="2000" dirty="0" err="1"/>
              <a:t>Burada</a:t>
            </a:r>
            <a:r>
              <a:rPr lang="en-US" sz="2000" dirty="0"/>
              <a:t>, </a:t>
            </a:r>
            <a:r>
              <a:rPr lang="en-US" sz="2000" i="1" dirty="0">
                <a:latin typeface="Bodoni MT" panose="02070603080606020203" pitchFamily="18" charset="0"/>
              </a:rPr>
              <a:t>lm</a:t>
            </a:r>
            <a:r>
              <a:rPr lang="en-US" sz="2000" dirty="0"/>
              <a:t> </a:t>
            </a:r>
            <a:r>
              <a:rPr lang="en-US" sz="2000" dirty="0" err="1"/>
              <a:t>yağış</a:t>
            </a:r>
            <a:r>
              <a:rPr lang="en-US" sz="2000" dirty="0"/>
              <a:t> </a:t>
            </a:r>
            <a:r>
              <a:rPr lang="en-US" sz="2000" dirty="0" err="1"/>
              <a:t>etkinlik</a:t>
            </a:r>
            <a:r>
              <a:rPr lang="en-US" sz="2000" dirty="0"/>
              <a:t> </a:t>
            </a:r>
            <a:r>
              <a:rPr lang="en-US" sz="2000" dirty="0" err="1"/>
              <a:t>indisini</a:t>
            </a:r>
            <a:r>
              <a:rPr lang="en-US" sz="2000" dirty="0"/>
              <a:t>, </a:t>
            </a:r>
            <a:r>
              <a:rPr lang="en-US" sz="2000" i="1" dirty="0">
                <a:latin typeface="Bodoni MT" panose="02070603080606020203" pitchFamily="18" charset="0"/>
              </a:rPr>
              <a:t>s</a:t>
            </a:r>
            <a:r>
              <a:rPr lang="en-US" sz="2000" dirty="0"/>
              <a:t> </a:t>
            </a:r>
            <a:r>
              <a:rPr lang="en-US" sz="2000" dirty="0" err="1"/>
              <a:t>yıllık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fazlasını</a:t>
            </a:r>
            <a:r>
              <a:rPr lang="en-US" sz="2000" dirty="0"/>
              <a:t>, </a:t>
            </a:r>
            <a:r>
              <a:rPr lang="en-US" sz="2000" i="1" dirty="0">
                <a:latin typeface="Bodoni MT" panose="02070603080606020203" pitchFamily="18" charset="0"/>
              </a:rPr>
              <a:t>d</a:t>
            </a:r>
            <a:r>
              <a:rPr lang="en-US" sz="2000" dirty="0"/>
              <a:t> </a:t>
            </a:r>
            <a:r>
              <a:rPr lang="en-US" sz="2000" dirty="0" err="1"/>
              <a:t>ise</a:t>
            </a:r>
            <a:r>
              <a:rPr lang="en-US" sz="2000" dirty="0"/>
              <a:t> </a:t>
            </a:r>
            <a:r>
              <a:rPr lang="en-US" sz="2000" dirty="0" err="1"/>
              <a:t>yıllık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noksanını</a:t>
            </a:r>
            <a:r>
              <a:rPr lang="en-US" sz="2000" dirty="0"/>
              <a:t> </a:t>
            </a:r>
            <a:r>
              <a:rPr lang="en-US" sz="2000" dirty="0" err="1"/>
              <a:t>ifade</a:t>
            </a:r>
            <a:r>
              <a:rPr lang="en-US" sz="2000" dirty="0"/>
              <a:t> </a:t>
            </a:r>
            <a:r>
              <a:rPr lang="tr-TR" sz="2000" dirty="0"/>
              <a:t> etmektedir.</a:t>
            </a:r>
            <a:br>
              <a:rPr lang="tr-TR" sz="2000" dirty="0"/>
            </a:br>
            <a:br>
              <a:rPr lang="tr-TR" sz="2000" dirty="0"/>
            </a:br>
            <a:r>
              <a:rPr lang="en-US" sz="2000" dirty="0" err="1"/>
              <a:t>Elde</a:t>
            </a:r>
            <a:r>
              <a:rPr lang="en-US" sz="2000" dirty="0"/>
              <a:t> </a:t>
            </a:r>
            <a:r>
              <a:rPr lang="en-US" sz="2000" dirty="0" err="1"/>
              <a:t>edilen</a:t>
            </a:r>
            <a:r>
              <a:rPr lang="en-US" sz="2000" dirty="0"/>
              <a:t> </a:t>
            </a:r>
            <a:r>
              <a:rPr lang="en-US" sz="2000" dirty="0" err="1"/>
              <a:t>değere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  <a:r>
              <a:rPr lang="en-US" sz="2000" dirty="0" err="1"/>
              <a:t>sınıflandırma</a:t>
            </a:r>
            <a:r>
              <a:rPr lang="en-US" sz="2000" dirty="0"/>
              <a:t> </a:t>
            </a:r>
            <a:r>
              <a:rPr lang="en-US" sz="2000" dirty="0" err="1"/>
              <a:t>yapılır</a:t>
            </a:r>
            <a:r>
              <a:rPr lang="en-US" sz="2000" dirty="0"/>
              <a:t>, </a:t>
            </a:r>
            <a:r>
              <a:rPr lang="en-US" sz="2000" dirty="0" err="1"/>
              <a:t>Toplam</a:t>
            </a:r>
            <a:r>
              <a:rPr lang="en-US" sz="2000" dirty="0"/>
              <a:t> 9 </a:t>
            </a:r>
            <a:r>
              <a:rPr lang="en-US" sz="2000" dirty="0" err="1"/>
              <a:t>sınıf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nitelenen</a:t>
            </a:r>
            <a:r>
              <a:rPr lang="en-US" sz="2000" dirty="0"/>
              <a:t> </a:t>
            </a:r>
            <a:r>
              <a:rPr lang="en-US" sz="2000" dirty="0" err="1"/>
              <a:t>yağış</a:t>
            </a:r>
            <a:r>
              <a:rPr lang="en-US" sz="2000" dirty="0"/>
              <a:t> </a:t>
            </a:r>
            <a:r>
              <a:rPr lang="en-US" sz="2000" dirty="0" err="1"/>
              <a:t>etkinlik</a:t>
            </a:r>
            <a:r>
              <a:rPr lang="en-US" sz="2000" dirty="0"/>
              <a:t> </a:t>
            </a:r>
            <a:r>
              <a:rPr lang="en-US" sz="2000" dirty="0" err="1"/>
              <a:t>indisinde</a:t>
            </a:r>
            <a:r>
              <a:rPr lang="en-US" sz="2000" dirty="0"/>
              <a:t> E, D </a:t>
            </a:r>
            <a:r>
              <a:rPr lang="en-US" sz="2000" dirty="0" err="1"/>
              <a:t>ve</a:t>
            </a:r>
            <a:r>
              <a:rPr lang="en-US" sz="2000" dirty="0"/>
              <a:t> C1 </a:t>
            </a:r>
            <a:r>
              <a:rPr lang="en-US" sz="2000" dirty="0" err="1"/>
              <a:t>alanlar</a:t>
            </a:r>
            <a:r>
              <a:rPr lang="en-US" sz="2000" dirty="0"/>
              <a:t> </a:t>
            </a:r>
            <a:r>
              <a:rPr lang="en-US" sz="2000" dirty="0" err="1"/>
              <a:t>kurak</a:t>
            </a:r>
            <a:r>
              <a:rPr lang="en-US" sz="2000" dirty="0"/>
              <a:t>, A, B4, B3, B2, B1 </a:t>
            </a:r>
            <a:r>
              <a:rPr lang="en-US" sz="2000" dirty="0" err="1"/>
              <a:t>ve</a:t>
            </a:r>
            <a:r>
              <a:rPr lang="en-US" sz="2000" dirty="0"/>
              <a:t> C2 </a:t>
            </a:r>
            <a:r>
              <a:rPr lang="en-US" sz="2000" dirty="0" err="1"/>
              <a:t>alanlar</a:t>
            </a:r>
            <a:r>
              <a:rPr lang="en-US" sz="2000" dirty="0"/>
              <a:t> </a:t>
            </a:r>
            <a:r>
              <a:rPr lang="en-US" sz="2000" dirty="0" err="1"/>
              <a:t>ise</a:t>
            </a:r>
            <a:r>
              <a:rPr lang="en-US" sz="2000" dirty="0"/>
              <a:t> </a:t>
            </a:r>
            <a:r>
              <a:rPr lang="en-US" sz="2000" dirty="0" err="1"/>
              <a:t>nemli</a:t>
            </a:r>
            <a:r>
              <a:rPr lang="en-US" sz="2000" dirty="0"/>
              <a:t> </a:t>
            </a:r>
            <a:r>
              <a:rPr lang="en-US" sz="2000" dirty="0" err="1"/>
              <a:t>sahaları</a:t>
            </a:r>
            <a:r>
              <a:rPr lang="en-US" sz="2000" dirty="0"/>
              <a:t> </a:t>
            </a:r>
            <a:r>
              <a:rPr lang="en-US" sz="2000" dirty="0" err="1"/>
              <a:t>göstermektedir</a:t>
            </a:r>
            <a:r>
              <a:rPr lang="en-US" sz="2000" dirty="0"/>
              <a:t> (</a:t>
            </a:r>
            <a:r>
              <a:rPr lang="en-US" sz="2000" dirty="0" err="1"/>
              <a:t>Çizelge</a:t>
            </a:r>
            <a:r>
              <a:rPr lang="en-US" sz="2000" dirty="0"/>
              <a:t> 2). Bu </a:t>
            </a:r>
            <a:r>
              <a:rPr lang="en-US" sz="2000" dirty="0" err="1"/>
              <a:t>harfler</a:t>
            </a:r>
            <a:r>
              <a:rPr lang="en-US" sz="2000" dirty="0"/>
              <a:t> </a:t>
            </a:r>
            <a:r>
              <a:rPr lang="en-US" sz="2000" dirty="0" err="1"/>
              <a:t>tümleşik</a:t>
            </a:r>
            <a:r>
              <a:rPr lang="en-US" sz="2000" dirty="0"/>
              <a:t> </a:t>
            </a:r>
            <a:r>
              <a:rPr lang="en-US" sz="2000" dirty="0" err="1"/>
              <a:t>iklim</a:t>
            </a:r>
            <a:r>
              <a:rPr lang="en-US" sz="2000" dirty="0"/>
              <a:t> </a:t>
            </a:r>
            <a:r>
              <a:rPr lang="en-US" sz="2000" dirty="0" err="1"/>
              <a:t>sınıfının</a:t>
            </a:r>
            <a:r>
              <a:rPr lang="en-US" sz="2000" dirty="0"/>
              <a:t> ilk </a:t>
            </a:r>
            <a:r>
              <a:rPr lang="en-US" sz="2000" dirty="0" err="1"/>
              <a:t>kısmını</a:t>
            </a:r>
            <a:r>
              <a:rPr lang="en-US" sz="2000" dirty="0"/>
              <a:t> </a:t>
            </a:r>
            <a:r>
              <a:rPr lang="en-US" sz="2000" dirty="0" err="1"/>
              <a:t>oluşturur</a:t>
            </a:r>
            <a:r>
              <a:rPr lang="en-US" sz="2000" dirty="0"/>
              <a:t>. Ankara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elde</a:t>
            </a:r>
            <a:r>
              <a:rPr lang="en-US" sz="2000" dirty="0"/>
              <a:t> </a:t>
            </a:r>
            <a:r>
              <a:rPr lang="en-US" sz="2000" dirty="0" err="1"/>
              <a:t>edilen</a:t>
            </a:r>
            <a:r>
              <a:rPr lang="en-US" sz="2000" dirty="0"/>
              <a:t> </a:t>
            </a:r>
            <a:r>
              <a:rPr lang="en-US" sz="2000" i="1" dirty="0">
                <a:latin typeface="Bodoni MT" panose="02070603080606020203" pitchFamily="18" charset="0"/>
              </a:rPr>
              <a:t>lm</a:t>
            </a:r>
            <a:r>
              <a:rPr lang="en-US" sz="2000" dirty="0"/>
              <a:t> </a:t>
            </a:r>
            <a:r>
              <a:rPr lang="en-US" sz="2000" dirty="0" err="1"/>
              <a:t>değeri</a:t>
            </a:r>
            <a:r>
              <a:rPr lang="en-US" sz="2000" dirty="0"/>
              <a:t> </a:t>
            </a:r>
            <a:r>
              <a:rPr lang="tr-TR" sz="2000" dirty="0"/>
              <a:t> </a:t>
            </a:r>
            <a:r>
              <a:rPr lang="en-US" sz="2000" i="1" dirty="0"/>
              <a:t>-22,9566 </a:t>
            </a:r>
            <a:r>
              <a:rPr lang="en-US" sz="2000" dirty="0" err="1"/>
              <a:t>olduğundan</a:t>
            </a:r>
            <a:r>
              <a:rPr lang="en-US" sz="2000" dirty="0"/>
              <a:t>, </a:t>
            </a:r>
            <a:r>
              <a:rPr lang="en-US" sz="2000" b="1" dirty="0"/>
              <a:t>“D”</a:t>
            </a:r>
            <a:r>
              <a:rPr lang="en-US" sz="2000" dirty="0"/>
              <a:t> </a:t>
            </a:r>
            <a:r>
              <a:rPr lang="en-US" sz="2000" dirty="0" err="1"/>
              <a:t>yani</a:t>
            </a:r>
            <a:r>
              <a:rPr lang="en-US" sz="2000" dirty="0"/>
              <a:t> </a:t>
            </a:r>
            <a:r>
              <a:rPr lang="en-US" sz="2000" i="1" dirty="0" err="1"/>
              <a:t>yarı</a:t>
            </a:r>
            <a:r>
              <a:rPr lang="en-US" sz="2000" i="1" dirty="0"/>
              <a:t> </a:t>
            </a:r>
            <a:r>
              <a:rPr lang="en-US" sz="2000" i="1" dirty="0" err="1"/>
              <a:t>kurak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tanımlanmaktadır</a:t>
            </a:r>
            <a:r>
              <a:rPr lang="en-US" sz="2000" dirty="0"/>
              <a:t>.</a:t>
            </a: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endParaRPr lang="tr-TR" dirty="0"/>
          </a:p>
          <a:p>
            <a:r>
              <a:rPr lang="tr-TR" sz="1400" dirty="0"/>
              <a:t>Çizelge 2: </a:t>
            </a:r>
            <a:r>
              <a:rPr lang="tr-TR" sz="1400" dirty="0" err="1"/>
              <a:t>Thornthwaite</a:t>
            </a:r>
            <a:r>
              <a:rPr lang="tr-TR" sz="1400" dirty="0"/>
              <a:t> Yağış Etkinlik Sınıfına göre Tanımlamalar.</a:t>
            </a:r>
            <a:endParaRPr lang="tr-TR" i="1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852250"/>
              </p:ext>
            </p:extLst>
          </p:nvPr>
        </p:nvGraphicFramePr>
        <p:xfrm>
          <a:off x="997464" y="4687540"/>
          <a:ext cx="10809025" cy="4610820"/>
        </p:xfrm>
        <a:graphic>
          <a:graphicData uri="http://schemas.openxmlformats.org/drawingml/2006/table">
            <a:tbl>
              <a:tblPr firstRow="1" firstCol="1" bandRow="1"/>
              <a:tblGrid>
                <a:gridCol w="1272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8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8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0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02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Sembol</a:t>
                      </a: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 1</a:t>
                      </a:r>
                      <a:endParaRPr lang="tr-TR" sz="20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İklim Tipi 1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Yağış</a:t>
                      </a: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 </a:t>
                      </a:r>
                      <a:r>
                        <a:rPr lang="en-US" sz="20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Etkinlik</a:t>
                      </a: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 </a:t>
                      </a:r>
                      <a:r>
                        <a:rPr lang="en-US" sz="20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İndisi</a:t>
                      </a:r>
                      <a:endParaRPr lang="tr-TR" sz="20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Genel Nemlilik Tipi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A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Çok Nemli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&gt;100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 </a:t>
                      </a:r>
                      <a:endParaRPr lang="tr-TR" sz="20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  <a:p>
                      <a:pPr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Nemli</a:t>
                      </a: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 </a:t>
                      </a:r>
                      <a:r>
                        <a:rPr lang="en-US" sz="20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İklimler</a:t>
                      </a:r>
                      <a:endParaRPr lang="tr-TR" sz="20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B4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Nemli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80-100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B3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Nemli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60-80</a:t>
                      </a:r>
                      <a:endParaRPr lang="tr-TR" sz="20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B2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Nemli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40-60</a:t>
                      </a:r>
                      <a:endParaRPr lang="tr-TR" sz="20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B1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Nemli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20-40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C2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Yarı Nemli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0-20</a:t>
                      </a:r>
                      <a:endParaRPr lang="tr-TR" sz="20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C1</a:t>
                      </a:r>
                      <a:endParaRPr lang="tr-TR" sz="20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Kurak-Yarı Nemli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(-20)-0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Kurak</a:t>
                      </a: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 </a:t>
                      </a:r>
                      <a:r>
                        <a:rPr lang="en-US" sz="20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İklimler</a:t>
                      </a:r>
                      <a:endParaRPr lang="tr-TR" sz="20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D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Yarı kurak</a:t>
                      </a:r>
                      <a:endParaRPr lang="tr-TR" sz="20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(-40)-(-20)</a:t>
                      </a:r>
                      <a:endParaRPr lang="tr-TR" sz="20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02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E</a:t>
                      </a:r>
                      <a:endParaRPr lang="tr-TR" sz="20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Kurak</a:t>
                      </a:r>
                      <a:endParaRPr lang="tr-TR" sz="20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&lt;-40</a:t>
                      </a:r>
                      <a:endParaRPr lang="tr-TR" sz="20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41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6" y="2308352"/>
            <a:ext cx="14311797" cy="7710059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1990930" y="1"/>
            <a:ext cx="31284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200" b="1" dirty="0">
                <a:solidFill>
                  <a:srgbClr val="FF0000"/>
                </a:solidFill>
              </a:rPr>
              <a:t>Yağış Etkinlik İndisi</a:t>
            </a:r>
          </a:p>
        </p:txBody>
      </p:sp>
      <p:sp>
        <p:nvSpPr>
          <p:cNvPr id="2" name="Metin kutusu 1"/>
          <p:cNvSpPr txBox="1"/>
          <p:nvPr/>
        </p:nvSpPr>
        <p:spPr>
          <a:xfrm rot="4432737">
            <a:off x="4366826" y="6970592"/>
            <a:ext cx="167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And</a:t>
            </a:r>
            <a:r>
              <a:rPr lang="tr-TR" b="1" dirty="0"/>
              <a:t> Dağları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051592" y="6406039"/>
            <a:ext cx="1513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Brezilya Platosu</a:t>
            </a:r>
          </a:p>
        </p:txBody>
      </p:sp>
      <p:sp>
        <p:nvSpPr>
          <p:cNvPr id="6" name="Metin kutusu 5"/>
          <p:cNvSpPr txBox="1"/>
          <p:nvPr/>
        </p:nvSpPr>
        <p:spPr>
          <a:xfrm rot="4155658">
            <a:off x="7877805" y="7073501"/>
            <a:ext cx="6783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err="1"/>
              <a:t>Namib</a:t>
            </a:r>
            <a:r>
              <a:rPr lang="tr-TR" sz="800" b="1" dirty="0"/>
              <a:t> Çölü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7174066" y="5025547"/>
            <a:ext cx="1848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Büyük Sahra Çölü</a:t>
            </a:r>
          </a:p>
          <a:p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11930047" y="7155256"/>
            <a:ext cx="75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800" b="1" dirty="0"/>
              <a:t>Büyük </a:t>
            </a:r>
          </a:p>
          <a:p>
            <a:pPr algn="ctr"/>
            <a:r>
              <a:rPr lang="tr-TR" sz="800" b="1" dirty="0" err="1"/>
              <a:t>Viktorya</a:t>
            </a:r>
            <a:r>
              <a:rPr lang="tr-TR" sz="800" b="1" dirty="0"/>
              <a:t> Çölü</a:t>
            </a:r>
          </a:p>
        </p:txBody>
      </p:sp>
      <p:sp>
        <p:nvSpPr>
          <p:cNvPr id="9" name="Metin kutusu 8"/>
          <p:cNvSpPr txBox="1"/>
          <p:nvPr/>
        </p:nvSpPr>
        <p:spPr>
          <a:xfrm rot="4847808">
            <a:off x="12406111" y="7073501"/>
            <a:ext cx="1037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Avustralya Sıra Dağ.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1856692" y="6842670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Büyük</a:t>
            </a:r>
          </a:p>
          <a:p>
            <a:r>
              <a:rPr lang="tr-TR" sz="800" b="1" dirty="0"/>
              <a:t> Kum Çölü</a:t>
            </a:r>
          </a:p>
        </p:txBody>
      </p:sp>
      <p:sp>
        <p:nvSpPr>
          <p:cNvPr id="11" name="Metin kutusu 10"/>
          <p:cNvSpPr txBox="1"/>
          <p:nvPr/>
        </p:nvSpPr>
        <p:spPr>
          <a:xfrm rot="4334454">
            <a:off x="2765122" y="4340830"/>
            <a:ext cx="1642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 Kayalık Dağları</a:t>
            </a:r>
          </a:p>
          <a:p>
            <a:endParaRPr lang="tr-TR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220627" y="6917795"/>
            <a:ext cx="10021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err="1"/>
              <a:t>Atakama</a:t>
            </a:r>
            <a:r>
              <a:rPr lang="tr-TR" sz="1000" b="1" dirty="0"/>
              <a:t> Çölü●</a:t>
            </a:r>
          </a:p>
        </p:txBody>
      </p:sp>
      <p:sp>
        <p:nvSpPr>
          <p:cNvPr id="13" name="Metin kutusu 12"/>
          <p:cNvSpPr txBox="1"/>
          <p:nvPr/>
        </p:nvSpPr>
        <p:spPr>
          <a:xfrm rot="765910">
            <a:off x="4852421" y="6054472"/>
            <a:ext cx="1178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Guyana Platosu</a:t>
            </a:r>
          </a:p>
          <a:p>
            <a:endParaRPr lang="tr-TR" sz="1200" b="1" dirty="0"/>
          </a:p>
        </p:txBody>
      </p:sp>
      <p:sp>
        <p:nvSpPr>
          <p:cNvPr id="14" name="Metin kutusu 13"/>
          <p:cNvSpPr txBox="1"/>
          <p:nvPr/>
        </p:nvSpPr>
        <p:spPr>
          <a:xfrm rot="19266552">
            <a:off x="4375198" y="4239046"/>
            <a:ext cx="1151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/>
              <a:t>Appalaş</a:t>
            </a:r>
            <a:r>
              <a:rPr lang="tr-TR" sz="1200" dirty="0"/>
              <a:t> Dağları</a:t>
            </a:r>
          </a:p>
        </p:txBody>
      </p:sp>
      <p:sp>
        <p:nvSpPr>
          <p:cNvPr id="16" name="Metin kutusu 15"/>
          <p:cNvSpPr txBox="1"/>
          <p:nvPr/>
        </p:nvSpPr>
        <p:spPr>
          <a:xfrm rot="1052690">
            <a:off x="10147507" y="4730809"/>
            <a:ext cx="945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err="1"/>
              <a:t>Himalayalar</a:t>
            </a:r>
            <a:endParaRPr lang="tr-TR" sz="1200" b="1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10678263" y="3323645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800" b="1" dirty="0"/>
              <a:t>Orta Sibirya</a:t>
            </a:r>
            <a:br>
              <a:rPr lang="tr-TR" sz="800" b="1" dirty="0"/>
            </a:br>
            <a:r>
              <a:rPr lang="tr-TR" sz="800" b="1" dirty="0"/>
              <a:t>Platosu</a:t>
            </a:r>
          </a:p>
        </p:txBody>
      </p:sp>
      <p:sp>
        <p:nvSpPr>
          <p:cNvPr id="18" name="Metin kutusu 17"/>
          <p:cNvSpPr txBox="1"/>
          <p:nvPr/>
        </p:nvSpPr>
        <p:spPr>
          <a:xfrm rot="1878222">
            <a:off x="9191590" y="4721559"/>
            <a:ext cx="7922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err="1"/>
              <a:t>Zagros</a:t>
            </a:r>
            <a:r>
              <a:rPr lang="tr-TR" sz="800" b="1" dirty="0"/>
              <a:t> Dağları</a:t>
            </a:r>
          </a:p>
        </p:txBody>
      </p:sp>
      <p:sp>
        <p:nvSpPr>
          <p:cNvPr id="19" name="Metin kutusu 18"/>
          <p:cNvSpPr txBox="1"/>
          <p:nvPr/>
        </p:nvSpPr>
        <p:spPr>
          <a:xfrm rot="17913388">
            <a:off x="10187066" y="5170645"/>
            <a:ext cx="7216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err="1"/>
              <a:t>Dekkan</a:t>
            </a:r>
            <a:r>
              <a:rPr lang="tr-TR" sz="800" b="1" dirty="0"/>
              <a:t> </a:t>
            </a:r>
            <a:r>
              <a:rPr lang="tr-TR" sz="800" b="1" dirty="0" err="1"/>
              <a:t>Plat</a:t>
            </a:r>
            <a:r>
              <a:rPr lang="tr-TR" sz="800" b="1" dirty="0"/>
              <a:t>.</a:t>
            </a:r>
          </a:p>
        </p:txBody>
      </p:sp>
      <p:sp>
        <p:nvSpPr>
          <p:cNvPr id="20" name="Metin kutusu 19"/>
          <p:cNvSpPr txBox="1"/>
          <p:nvPr/>
        </p:nvSpPr>
        <p:spPr>
          <a:xfrm rot="901697">
            <a:off x="8803591" y="4195220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/>
              <a:t>Kafkaslar</a:t>
            </a:r>
          </a:p>
        </p:txBody>
      </p:sp>
      <p:sp>
        <p:nvSpPr>
          <p:cNvPr id="21" name="Metin kutusu 20"/>
          <p:cNvSpPr txBox="1"/>
          <p:nvPr/>
        </p:nvSpPr>
        <p:spPr>
          <a:xfrm rot="20778874">
            <a:off x="7223376" y="4584227"/>
            <a:ext cx="748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 Atlas Dağları</a:t>
            </a:r>
          </a:p>
        </p:txBody>
      </p:sp>
      <p:sp>
        <p:nvSpPr>
          <p:cNvPr id="22" name="Metin kutusu 21"/>
          <p:cNvSpPr txBox="1"/>
          <p:nvPr/>
        </p:nvSpPr>
        <p:spPr>
          <a:xfrm rot="19475467">
            <a:off x="7483939" y="3317714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err="1"/>
              <a:t>İskandinav</a:t>
            </a:r>
            <a:r>
              <a:rPr lang="tr-TR" sz="1000" b="1" dirty="0" err="1"/>
              <a:t>Dağ</a:t>
            </a:r>
            <a:r>
              <a:rPr lang="tr-TR" sz="1000" dirty="0"/>
              <a:t>.</a:t>
            </a:r>
          </a:p>
        </p:txBody>
      </p:sp>
      <p:sp>
        <p:nvSpPr>
          <p:cNvPr id="23" name="Metin kutusu 22"/>
          <p:cNvSpPr txBox="1"/>
          <p:nvPr/>
        </p:nvSpPr>
        <p:spPr>
          <a:xfrm rot="16468803">
            <a:off x="9064198" y="3621420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/>
              <a:t>Ural Dağları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10365720" y="4553460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/>
              <a:t>Tibet </a:t>
            </a:r>
            <a:r>
              <a:rPr lang="tr-TR" sz="1000" b="1" dirty="0" err="1"/>
              <a:t>Plat</a:t>
            </a:r>
            <a:r>
              <a:rPr lang="tr-TR" sz="1000" b="1" dirty="0"/>
              <a:t>.</a:t>
            </a:r>
          </a:p>
          <a:p>
            <a:endParaRPr lang="tr-TR" sz="1400" b="1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10727154" y="4195220"/>
            <a:ext cx="596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err="1"/>
              <a:t>Gobi</a:t>
            </a:r>
            <a:r>
              <a:rPr lang="tr-TR" sz="800" b="1" dirty="0"/>
              <a:t> Çölü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11191263" y="4829281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800" b="1" dirty="0"/>
              <a:t>Güney</a:t>
            </a:r>
          </a:p>
          <a:p>
            <a:pPr algn="ctr"/>
            <a:r>
              <a:rPr lang="tr-TR" sz="800" b="1" dirty="0"/>
              <a:t> Çin Platosu</a:t>
            </a:r>
          </a:p>
        </p:txBody>
      </p:sp>
      <p:sp>
        <p:nvSpPr>
          <p:cNvPr id="27" name="Metin kutusu 26"/>
          <p:cNvSpPr txBox="1"/>
          <p:nvPr/>
        </p:nvSpPr>
        <p:spPr>
          <a:xfrm rot="20441595">
            <a:off x="8674380" y="3657435"/>
            <a:ext cx="6960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Rusya Ovası</a:t>
            </a:r>
          </a:p>
        </p:txBody>
      </p:sp>
      <p:sp>
        <p:nvSpPr>
          <p:cNvPr id="28" name="Metin kutusu 27"/>
          <p:cNvSpPr txBox="1"/>
          <p:nvPr/>
        </p:nvSpPr>
        <p:spPr>
          <a:xfrm rot="4495587">
            <a:off x="4824953" y="7895666"/>
            <a:ext cx="8467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err="1"/>
              <a:t>Patagonya</a:t>
            </a:r>
            <a:r>
              <a:rPr lang="tr-TR" sz="800" b="1" dirty="0"/>
              <a:t> Dağ.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8785314" y="5564156"/>
            <a:ext cx="6607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err="1"/>
              <a:t>Daşan</a:t>
            </a:r>
            <a:r>
              <a:rPr lang="tr-TR" sz="800" b="1" dirty="0"/>
              <a:t> Dağ.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8841645" y="6055662"/>
            <a:ext cx="9733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● </a:t>
            </a:r>
            <a:r>
              <a:rPr lang="tr-TR" sz="800" b="1" dirty="0" err="1"/>
              <a:t>Kilimanjaro</a:t>
            </a:r>
            <a:r>
              <a:rPr lang="tr-TR" sz="800" b="1" dirty="0"/>
              <a:t> Dağ.</a:t>
            </a:r>
          </a:p>
        </p:txBody>
      </p:sp>
      <p:sp>
        <p:nvSpPr>
          <p:cNvPr id="31" name="Metin kutusu 30"/>
          <p:cNvSpPr txBox="1"/>
          <p:nvPr/>
        </p:nvSpPr>
        <p:spPr>
          <a:xfrm rot="2649439">
            <a:off x="8910573" y="4961842"/>
            <a:ext cx="8098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Arabistan Çölü</a:t>
            </a:r>
          </a:p>
        </p:txBody>
      </p:sp>
      <p:sp>
        <p:nvSpPr>
          <p:cNvPr id="32" name="Metin kutusu 31"/>
          <p:cNvSpPr txBox="1"/>
          <p:nvPr/>
        </p:nvSpPr>
        <p:spPr>
          <a:xfrm rot="2803835">
            <a:off x="3215263" y="3636808"/>
            <a:ext cx="8547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err="1"/>
              <a:t>Mackenzie</a:t>
            </a:r>
            <a:r>
              <a:rPr lang="tr-TR" sz="800" b="1" dirty="0"/>
              <a:t> Dağ.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3105150" y="3222711"/>
            <a:ext cx="6928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err="1"/>
              <a:t>Brooks</a:t>
            </a:r>
            <a:r>
              <a:rPr lang="tr-TR" sz="800" b="1" dirty="0"/>
              <a:t> Dağ.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11413527" y="4574723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Çin Ovası</a:t>
            </a:r>
          </a:p>
        </p:txBody>
      </p:sp>
      <p:sp>
        <p:nvSpPr>
          <p:cNvPr id="35" name="Metin kutusu 34"/>
          <p:cNvSpPr txBox="1"/>
          <p:nvPr/>
        </p:nvSpPr>
        <p:spPr>
          <a:xfrm rot="1695181">
            <a:off x="11186355" y="3303957"/>
            <a:ext cx="6575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err="1"/>
              <a:t>Çerski</a:t>
            </a:r>
            <a:r>
              <a:rPr lang="tr-TR" sz="800" b="1" dirty="0"/>
              <a:t> Dağ.</a:t>
            </a:r>
          </a:p>
        </p:txBody>
      </p:sp>
      <p:sp>
        <p:nvSpPr>
          <p:cNvPr id="36" name="Metin kutusu 35"/>
          <p:cNvSpPr txBox="1"/>
          <p:nvPr/>
        </p:nvSpPr>
        <p:spPr>
          <a:xfrm rot="782200">
            <a:off x="7822253" y="4035517"/>
            <a:ext cx="503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/>
              <a:t>Alpler</a:t>
            </a:r>
          </a:p>
        </p:txBody>
      </p:sp>
      <p:sp>
        <p:nvSpPr>
          <p:cNvPr id="37" name="Metin kutusu 36"/>
          <p:cNvSpPr txBox="1"/>
          <p:nvPr/>
        </p:nvSpPr>
        <p:spPr>
          <a:xfrm rot="19744485">
            <a:off x="10095082" y="4331473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Tanrı Dağ.</a:t>
            </a:r>
          </a:p>
        </p:txBody>
      </p:sp>
      <p:sp>
        <p:nvSpPr>
          <p:cNvPr id="38" name="Metin kutusu 37"/>
          <p:cNvSpPr txBox="1"/>
          <p:nvPr/>
        </p:nvSpPr>
        <p:spPr>
          <a:xfrm>
            <a:off x="8133886" y="6171545"/>
            <a:ext cx="952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/>
              <a:t>Kongo Havzası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8551441" y="4410664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Toros D.</a:t>
            </a:r>
          </a:p>
          <a:p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47580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98283" y="538144"/>
            <a:ext cx="1367022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hangingPunct="0"/>
            <a:r>
              <a:rPr lang="tr-TR" sz="2600" b="1" dirty="0">
                <a:solidFill>
                  <a:srgbClr val="FF0000"/>
                </a:solidFill>
              </a:rPr>
              <a:t>Sıcaklık Tesiri İndisi</a:t>
            </a:r>
          </a:p>
          <a:p>
            <a:pPr marL="0" lvl="1" hangingPunct="0"/>
            <a:endParaRPr lang="tr-TR" sz="2600" b="1" dirty="0">
              <a:solidFill>
                <a:srgbClr val="FF0000"/>
              </a:solidFill>
            </a:endParaRPr>
          </a:p>
          <a:p>
            <a:pPr hangingPunct="0"/>
            <a:br>
              <a:rPr lang="tr-TR" sz="2000" dirty="0"/>
            </a:br>
            <a:r>
              <a:rPr lang="tr-TR" sz="2000" dirty="0"/>
              <a:t>	</a:t>
            </a:r>
            <a:r>
              <a:rPr lang="en-US" sz="2000" dirty="0" err="1"/>
              <a:t>İkinci</a:t>
            </a:r>
            <a:r>
              <a:rPr lang="en-US" sz="2000" dirty="0"/>
              <a:t> </a:t>
            </a:r>
            <a:r>
              <a:rPr lang="en-US" sz="2000" dirty="0" err="1"/>
              <a:t>aşama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sıcaklık</a:t>
            </a:r>
            <a:r>
              <a:rPr lang="en-US" sz="2000" dirty="0"/>
              <a:t> </a:t>
            </a:r>
            <a:r>
              <a:rPr lang="en-US" sz="2000" dirty="0" err="1"/>
              <a:t>tesiri</a:t>
            </a:r>
            <a:r>
              <a:rPr lang="en-US" sz="2000" dirty="0"/>
              <a:t> </a:t>
            </a:r>
            <a:r>
              <a:rPr lang="en-US" sz="2000" dirty="0" err="1"/>
              <a:t>indisi</a:t>
            </a:r>
            <a:r>
              <a:rPr lang="en-US" sz="2000" dirty="0"/>
              <a:t>, </a:t>
            </a:r>
            <a:r>
              <a:rPr lang="en-US" sz="2000" dirty="0" err="1"/>
              <a:t>yıllık</a:t>
            </a:r>
            <a:r>
              <a:rPr lang="en-US" sz="2000" dirty="0"/>
              <a:t> </a:t>
            </a:r>
            <a:r>
              <a:rPr lang="en-US" sz="2000" dirty="0" err="1"/>
              <a:t>toplam</a:t>
            </a:r>
            <a:r>
              <a:rPr lang="en-US" sz="2000" dirty="0"/>
              <a:t> </a:t>
            </a:r>
            <a:r>
              <a:rPr lang="en-US" sz="2000" dirty="0" err="1"/>
              <a:t>potansiyel</a:t>
            </a:r>
            <a:r>
              <a:rPr lang="en-US" sz="2000" dirty="0"/>
              <a:t> </a:t>
            </a:r>
            <a:r>
              <a:rPr lang="en-US" sz="2000" dirty="0" err="1"/>
              <a:t>evapotranspirasyon</a:t>
            </a:r>
            <a:r>
              <a:rPr lang="en-US" sz="2000" dirty="0"/>
              <a:t> </a:t>
            </a:r>
            <a:r>
              <a:rPr lang="en-US" sz="2000" dirty="0" err="1"/>
              <a:t>değerine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  <a:r>
              <a:rPr lang="en-US" sz="2000" dirty="0" err="1"/>
              <a:t>yapılır</a:t>
            </a:r>
            <a:r>
              <a:rPr lang="en-US" sz="2000" dirty="0"/>
              <a:t>. Bu </a:t>
            </a:r>
            <a:r>
              <a:rPr lang="en-US" sz="2000" dirty="0" err="1"/>
              <a:t>amaçla</a:t>
            </a:r>
            <a:r>
              <a:rPr lang="en-US" sz="2000" dirty="0"/>
              <a:t>, </a:t>
            </a:r>
            <a:r>
              <a:rPr lang="en-US" sz="2000" dirty="0" err="1"/>
              <a:t>tablodaki</a:t>
            </a:r>
            <a:r>
              <a:rPr lang="en-US" sz="2000" dirty="0"/>
              <a:t> </a:t>
            </a:r>
            <a:r>
              <a:rPr lang="en-US" sz="2000" dirty="0" err="1"/>
              <a:t>düzenlenmiş</a:t>
            </a:r>
            <a:r>
              <a:rPr lang="en-US" sz="2000" dirty="0"/>
              <a:t> </a:t>
            </a:r>
            <a:r>
              <a:rPr lang="en-US" sz="2000" dirty="0" err="1"/>
              <a:t>evapotranpirasyon</a:t>
            </a:r>
            <a:r>
              <a:rPr lang="en-US" sz="2000" dirty="0"/>
              <a:t> </a:t>
            </a:r>
            <a:r>
              <a:rPr lang="en-US" sz="2000" dirty="0" err="1"/>
              <a:t>değerleri</a:t>
            </a:r>
            <a:r>
              <a:rPr lang="en-US" sz="2000" dirty="0"/>
              <a:t> </a:t>
            </a:r>
            <a:r>
              <a:rPr lang="en-US" sz="2000" dirty="0" err="1"/>
              <a:t>kullanılır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belli </a:t>
            </a:r>
            <a:r>
              <a:rPr lang="en-US" sz="2000" dirty="0" err="1"/>
              <a:t>eşik</a:t>
            </a:r>
            <a:r>
              <a:rPr lang="en-US" sz="2000" dirty="0"/>
              <a:t> </a:t>
            </a:r>
            <a:r>
              <a:rPr lang="en-US" sz="2000" dirty="0" err="1"/>
              <a:t>değerlere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  <a:r>
              <a:rPr lang="en-US" sz="2000" dirty="0" err="1"/>
              <a:t>sınıflandırılır</a:t>
            </a:r>
            <a:r>
              <a:rPr lang="en-US" sz="2000" dirty="0"/>
              <a:t> (</a:t>
            </a:r>
            <a:r>
              <a:rPr lang="en-US" sz="2000" dirty="0" err="1"/>
              <a:t>Çizelge</a:t>
            </a:r>
            <a:r>
              <a:rPr lang="en-US" sz="2000" dirty="0"/>
              <a:t> 3). </a:t>
            </a:r>
            <a:r>
              <a:rPr lang="en-US" sz="2000" dirty="0" err="1"/>
              <a:t>Yukarıdaki</a:t>
            </a:r>
            <a:r>
              <a:rPr lang="en-US" sz="2000" dirty="0"/>
              <a:t> </a:t>
            </a:r>
            <a:r>
              <a:rPr lang="en-US" sz="2000" dirty="0" err="1"/>
              <a:t>tabloda</a:t>
            </a:r>
            <a:r>
              <a:rPr lang="en-US" sz="2000" dirty="0"/>
              <a:t> Ankara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i="1" dirty="0"/>
              <a:t>699,9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hesaplanan</a:t>
            </a:r>
            <a:r>
              <a:rPr lang="en-US" sz="2000" dirty="0"/>
              <a:t> </a:t>
            </a:r>
            <a:r>
              <a:rPr lang="en-US" sz="2000" dirty="0" err="1"/>
              <a:t>değerdir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i="1" dirty="0"/>
              <a:t>1. </a:t>
            </a:r>
            <a:r>
              <a:rPr lang="en-US" sz="2000" i="1" dirty="0" err="1"/>
              <a:t>dereceden</a:t>
            </a:r>
            <a:r>
              <a:rPr lang="en-US" sz="2000" i="1" dirty="0"/>
              <a:t> </a:t>
            </a:r>
            <a:r>
              <a:rPr lang="en-US" sz="2000" i="1" dirty="0" err="1"/>
              <a:t>mezotermal</a:t>
            </a:r>
            <a:r>
              <a:rPr lang="en-US" sz="2000" i="1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alan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tanımlanmaktadır</a:t>
            </a:r>
            <a:r>
              <a:rPr lang="en-US" sz="2000" dirty="0"/>
              <a:t>.</a:t>
            </a:r>
            <a:endParaRPr lang="tr-TR" sz="20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br>
              <a:rPr lang="tr-TR" dirty="0"/>
            </a:br>
            <a:r>
              <a:rPr lang="en-US" sz="1400" dirty="0" err="1"/>
              <a:t>Çizelge</a:t>
            </a:r>
            <a:r>
              <a:rPr lang="en-US" sz="1400" dirty="0"/>
              <a:t> 3: </a:t>
            </a:r>
            <a:r>
              <a:rPr lang="en-US" sz="1400" dirty="0" err="1"/>
              <a:t>Thornthwaite</a:t>
            </a:r>
            <a:r>
              <a:rPr lang="en-US" sz="1400" dirty="0"/>
              <a:t> </a:t>
            </a:r>
            <a:r>
              <a:rPr lang="en-US" sz="1400" dirty="0" err="1"/>
              <a:t>Sıcaklık</a:t>
            </a:r>
            <a:r>
              <a:rPr lang="en-US" sz="1400" dirty="0"/>
              <a:t> </a:t>
            </a:r>
            <a:r>
              <a:rPr lang="en-US" sz="1400" dirty="0" err="1"/>
              <a:t>Tesiri</a:t>
            </a:r>
            <a:r>
              <a:rPr lang="en-US" sz="1400" dirty="0"/>
              <a:t> </a:t>
            </a:r>
            <a:r>
              <a:rPr lang="en-US" sz="1400" dirty="0" err="1"/>
              <a:t>Sınıfına</a:t>
            </a:r>
            <a:r>
              <a:rPr lang="en-US" sz="1400" dirty="0"/>
              <a:t> </a:t>
            </a:r>
            <a:r>
              <a:rPr lang="en-US" sz="1400" dirty="0" err="1"/>
              <a:t>göre</a:t>
            </a:r>
            <a:r>
              <a:rPr lang="en-US" sz="1400" dirty="0"/>
              <a:t> </a:t>
            </a:r>
            <a:r>
              <a:rPr lang="en-US" sz="1400" dirty="0" err="1"/>
              <a:t>Tanımlamalar</a:t>
            </a:r>
            <a:endParaRPr lang="tr-TR" sz="1400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46529"/>
              </p:ext>
            </p:extLst>
          </p:nvPr>
        </p:nvGraphicFramePr>
        <p:xfrm>
          <a:off x="914398" y="4212919"/>
          <a:ext cx="11910952" cy="4634202"/>
        </p:xfrm>
        <a:graphic>
          <a:graphicData uri="http://schemas.openxmlformats.org/drawingml/2006/table">
            <a:tbl>
              <a:tblPr firstRow="1" firstCol="1" bandRow="1"/>
              <a:tblGrid>
                <a:gridCol w="1484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8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3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Sembol 2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İklim Tipi 1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Sıcaklık Tesiri İndisi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Genel Sıcaklık Tipi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A’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Megatermal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&gt;1140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Yüksek Sıcaklıktaki İklimler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B’4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4.Dereceden Mezotermal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997-1140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Orta Sıcaklıktaki İklimler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B’3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3.Dereceden Mezotermal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855-997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B’2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2.Dereceden Mezotermal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712-855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B’1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1.Dereceden Mezotermal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570-712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C’2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2.Dereceden Mikrotermal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427-570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Düşük Sıcaklıktaki İklimler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C’1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1.Dereceden Mikrotermal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285-427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D’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Tundra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142-285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Çok Düşük Sıcaklıktaki İklimler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E’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Don</a:t>
                      </a:r>
                      <a:endParaRPr lang="tr-TR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Times New Roman"/>
                        </a:rPr>
                        <a:t>&lt;142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7" name="Düz Bağlayıcı 6"/>
          <p:cNvCxnSpPr/>
          <p:nvPr/>
        </p:nvCxnSpPr>
        <p:spPr>
          <a:xfrm>
            <a:off x="1257759" y="2576126"/>
            <a:ext cx="41563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914400" y="6797599"/>
            <a:ext cx="53082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93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955085" y="113534"/>
            <a:ext cx="31642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200" b="1" dirty="0">
                <a:solidFill>
                  <a:srgbClr val="FF0000"/>
                </a:solidFill>
              </a:rPr>
              <a:t>Sıcaklık Tesiri İndisi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2416534"/>
            <a:ext cx="14882400" cy="801745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611754" y="8092103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Şili ●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7316456" y="5376041"/>
            <a:ext cx="184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Büyük Sahra Çölü</a:t>
            </a:r>
          </a:p>
        </p:txBody>
      </p:sp>
      <p:sp>
        <p:nvSpPr>
          <p:cNvPr id="6" name="Metin kutusu 5"/>
          <p:cNvSpPr txBox="1"/>
          <p:nvPr/>
        </p:nvSpPr>
        <p:spPr>
          <a:xfrm rot="2948264">
            <a:off x="8715973" y="5036352"/>
            <a:ext cx="101694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Arap Çölü</a:t>
            </a: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 rot="17637073">
            <a:off x="10225387" y="5392480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err="1"/>
              <a:t>Dekkan</a:t>
            </a:r>
            <a:r>
              <a:rPr lang="tr-TR" sz="1000" b="1" dirty="0"/>
              <a:t> </a:t>
            </a:r>
            <a:r>
              <a:rPr lang="tr-TR" sz="1000" b="1" dirty="0" err="1"/>
              <a:t>Plat</a:t>
            </a:r>
            <a:r>
              <a:rPr lang="tr-TR" sz="1000" b="1" dirty="0"/>
              <a:t>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1964809" y="7024253"/>
            <a:ext cx="7985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1" dirty="0"/>
              <a:t>Büyük </a:t>
            </a:r>
            <a:br>
              <a:rPr lang="tr-TR" sz="1200" b="1" dirty="0"/>
            </a:br>
            <a:r>
              <a:rPr lang="tr-TR" sz="1200" b="1" dirty="0"/>
              <a:t>Kum Çölü</a:t>
            </a:r>
          </a:p>
          <a:p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11964809" y="7393585"/>
            <a:ext cx="1003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1" dirty="0"/>
              <a:t>Büyük </a:t>
            </a:r>
            <a:br>
              <a:rPr lang="tr-TR" sz="1200" b="1" dirty="0"/>
            </a:br>
            <a:r>
              <a:rPr lang="tr-TR" sz="1200" b="1" dirty="0"/>
              <a:t>Victoria Çölü</a:t>
            </a:r>
          </a:p>
        </p:txBody>
      </p:sp>
      <p:sp>
        <p:nvSpPr>
          <p:cNvPr id="10" name="Metin kutusu 9"/>
          <p:cNvSpPr txBox="1"/>
          <p:nvPr/>
        </p:nvSpPr>
        <p:spPr>
          <a:xfrm rot="1150027">
            <a:off x="10109605" y="4839093"/>
            <a:ext cx="1198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err="1"/>
              <a:t>Himalayalar</a:t>
            </a:r>
            <a:endParaRPr lang="tr-TR" sz="1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0487221" y="4743664"/>
            <a:ext cx="836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Tibet </a:t>
            </a:r>
            <a:r>
              <a:rPr lang="tr-TR" sz="1200" b="1" dirty="0" err="1"/>
              <a:t>Plat</a:t>
            </a:r>
            <a:r>
              <a:rPr lang="tr-TR" sz="1200" b="1" dirty="0"/>
              <a:t>.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1342126" y="4791373"/>
            <a:ext cx="772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Çin Ovası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4882020" y="6545107"/>
            <a:ext cx="1361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/>
              <a:t>Brezilya Platosu</a:t>
            </a:r>
          </a:p>
        </p:txBody>
      </p:sp>
      <p:sp>
        <p:nvSpPr>
          <p:cNvPr id="14" name="Metin kutusu 13"/>
          <p:cNvSpPr txBox="1"/>
          <p:nvPr/>
        </p:nvSpPr>
        <p:spPr>
          <a:xfrm rot="4152026">
            <a:off x="4438583" y="698268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/>
              <a:t>And</a:t>
            </a:r>
            <a:r>
              <a:rPr lang="tr-TR" b="1" dirty="0"/>
              <a:t> Dağları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892079" y="7116586"/>
            <a:ext cx="119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err="1"/>
              <a:t>Atakama</a:t>
            </a:r>
            <a:r>
              <a:rPr lang="tr-TR" sz="1200" b="1" dirty="0"/>
              <a:t> Çölü </a:t>
            </a:r>
            <a:r>
              <a:rPr lang="tr-TR" sz="1200" dirty="0"/>
              <a:t>●</a:t>
            </a:r>
          </a:p>
          <a:p>
            <a:endParaRPr lang="tr-TR" sz="1200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7961182" y="6425261"/>
            <a:ext cx="1100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1" dirty="0"/>
              <a:t>Kongo Havzası</a:t>
            </a:r>
          </a:p>
        </p:txBody>
      </p:sp>
      <p:sp>
        <p:nvSpPr>
          <p:cNvPr id="17" name="Metin kutusu 16"/>
          <p:cNvSpPr txBox="1"/>
          <p:nvPr/>
        </p:nvSpPr>
        <p:spPr>
          <a:xfrm rot="2642186">
            <a:off x="9066575" y="4763665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err="1"/>
              <a:t>Zagros</a:t>
            </a:r>
            <a:r>
              <a:rPr lang="tr-TR" sz="1000" b="1" dirty="0"/>
              <a:t> Dağları</a:t>
            </a:r>
          </a:p>
        </p:txBody>
      </p:sp>
      <p:sp>
        <p:nvSpPr>
          <p:cNvPr id="18" name="Metin kutusu 17"/>
          <p:cNvSpPr txBox="1"/>
          <p:nvPr/>
        </p:nvSpPr>
        <p:spPr>
          <a:xfrm rot="4099765">
            <a:off x="2759223" y="4760595"/>
            <a:ext cx="158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Kayalık Dağları</a:t>
            </a:r>
          </a:p>
        </p:txBody>
      </p:sp>
      <p:sp>
        <p:nvSpPr>
          <p:cNvPr id="19" name="Metin kutusu 18"/>
          <p:cNvSpPr txBox="1"/>
          <p:nvPr/>
        </p:nvSpPr>
        <p:spPr>
          <a:xfrm rot="19200285">
            <a:off x="4174574" y="4427850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/>
              <a:t>Appalaş</a:t>
            </a:r>
            <a:r>
              <a:rPr lang="tr-TR" sz="1400" b="1" dirty="0"/>
              <a:t> Dağları</a:t>
            </a:r>
          </a:p>
        </p:txBody>
      </p:sp>
      <p:sp>
        <p:nvSpPr>
          <p:cNvPr id="20" name="Metin kutusu 19"/>
          <p:cNvSpPr txBox="1"/>
          <p:nvPr/>
        </p:nvSpPr>
        <p:spPr>
          <a:xfrm rot="20922583">
            <a:off x="8539902" y="3700702"/>
            <a:ext cx="942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Rusya Ovası</a:t>
            </a:r>
          </a:p>
        </p:txBody>
      </p:sp>
      <p:sp>
        <p:nvSpPr>
          <p:cNvPr id="21" name="Metin kutusu 20"/>
          <p:cNvSpPr txBox="1"/>
          <p:nvPr/>
        </p:nvSpPr>
        <p:spPr>
          <a:xfrm rot="1406336">
            <a:off x="8694422" y="4216997"/>
            <a:ext cx="766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Kafkaslar</a:t>
            </a:r>
          </a:p>
        </p:txBody>
      </p:sp>
      <p:sp>
        <p:nvSpPr>
          <p:cNvPr id="22" name="Metin kutusu 21"/>
          <p:cNvSpPr txBox="1"/>
          <p:nvPr/>
        </p:nvSpPr>
        <p:spPr>
          <a:xfrm rot="239575">
            <a:off x="7644305" y="412306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Alpler</a:t>
            </a:r>
          </a:p>
        </p:txBody>
      </p:sp>
      <p:sp>
        <p:nvSpPr>
          <p:cNvPr id="23" name="Metin kutusu 22"/>
          <p:cNvSpPr txBox="1"/>
          <p:nvPr/>
        </p:nvSpPr>
        <p:spPr>
          <a:xfrm rot="3898832">
            <a:off x="7840923" y="7366957"/>
            <a:ext cx="803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 err="1"/>
              <a:t>Namib</a:t>
            </a:r>
            <a:r>
              <a:rPr lang="tr-TR" sz="1000" dirty="0"/>
              <a:t> Çölü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8847179" y="6317539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/>
              <a:t>● </a:t>
            </a:r>
            <a:r>
              <a:rPr lang="tr-TR" sz="1000" dirty="0" err="1"/>
              <a:t>Klimanjaro</a:t>
            </a:r>
            <a:r>
              <a:rPr lang="tr-TR" sz="1000" dirty="0"/>
              <a:t> Dağ.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2850629" y="3223799"/>
            <a:ext cx="1168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/>
              <a:t>Brooks</a:t>
            </a:r>
            <a:r>
              <a:rPr lang="tr-TR" sz="1600" dirty="0"/>
              <a:t> Dağı</a:t>
            </a:r>
          </a:p>
        </p:txBody>
      </p:sp>
      <p:sp>
        <p:nvSpPr>
          <p:cNvPr id="26" name="Metin kutusu 25"/>
          <p:cNvSpPr txBox="1"/>
          <p:nvPr/>
        </p:nvSpPr>
        <p:spPr>
          <a:xfrm rot="2987647">
            <a:off x="2777010" y="3799673"/>
            <a:ext cx="1188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err="1"/>
              <a:t>Mackenzie</a:t>
            </a:r>
            <a:r>
              <a:rPr lang="tr-TR" sz="1200" b="1" dirty="0"/>
              <a:t> Dağ.</a:t>
            </a:r>
          </a:p>
          <a:p>
            <a:endParaRPr lang="tr-TR" sz="1200" dirty="0"/>
          </a:p>
        </p:txBody>
      </p:sp>
      <p:sp>
        <p:nvSpPr>
          <p:cNvPr id="27" name="Metin kutusu 26"/>
          <p:cNvSpPr txBox="1"/>
          <p:nvPr/>
        </p:nvSpPr>
        <p:spPr>
          <a:xfrm rot="765910">
            <a:off x="4619622" y="6190343"/>
            <a:ext cx="1178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Guyana Platosu</a:t>
            </a:r>
          </a:p>
          <a:p>
            <a:endParaRPr lang="tr-TR" sz="1200" b="1" dirty="0"/>
          </a:p>
        </p:txBody>
      </p:sp>
      <p:sp>
        <p:nvSpPr>
          <p:cNvPr id="28" name="Metin kutusu 27"/>
          <p:cNvSpPr txBox="1"/>
          <p:nvPr/>
        </p:nvSpPr>
        <p:spPr>
          <a:xfrm rot="4495587">
            <a:off x="4710653" y="8219516"/>
            <a:ext cx="8467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err="1"/>
              <a:t>Patagonya</a:t>
            </a:r>
            <a:r>
              <a:rPr lang="tr-TR" sz="800" b="1" dirty="0"/>
              <a:t> Dağ.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8861514" y="5849906"/>
            <a:ext cx="7457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/>
              <a:t>● </a:t>
            </a:r>
            <a:r>
              <a:rPr lang="tr-TR" sz="800" b="1" dirty="0" err="1"/>
              <a:t>Daşan</a:t>
            </a:r>
            <a:r>
              <a:rPr lang="tr-TR" sz="800" b="1" dirty="0"/>
              <a:t> Dağ.</a:t>
            </a:r>
          </a:p>
        </p:txBody>
      </p:sp>
      <p:sp>
        <p:nvSpPr>
          <p:cNvPr id="30" name="Metin kutusu 29"/>
          <p:cNvSpPr txBox="1"/>
          <p:nvPr/>
        </p:nvSpPr>
        <p:spPr>
          <a:xfrm rot="20778874">
            <a:off x="7194801" y="4784252"/>
            <a:ext cx="748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 Atlas Dağları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8522866" y="4591639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Toros D.</a:t>
            </a:r>
          </a:p>
          <a:p>
            <a:endParaRPr lang="tr-TR" sz="800" dirty="0"/>
          </a:p>
        </p:txBody>
      </p:sp>
      <p:sp>
        <p:nvSpPr>
          <p:cNvPr id="32" name="Metin kutusu 31"/>
          <p:cNvSpPr txBox="1"/>
          <p:nvPr/>
        </p:nvSpPr>
        <p:spPr>
          <a:xfrm rot="16468803">
            <a:off x="9064198" y="3621420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/>
              <a:t>Ural Dağları</a:t>
            </a:r>
          </a:p>
        </p:txBody>
      </p:sp>
      <p:sp>
        <p:nvSpPr>
          <p:cNvPr id="33" name="Metin kutusu 32"/>
          <p:cNvSpPr txBox="1"/>
          <p:nvPr/>
        </p:nvSpPr>
        <p:spPr>
          <a:xfrm rot="19475467">
            <a:off x="7598239" y="3432014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err="1"/>
              <a:t>İskandinav</a:t>
            </a:r>
            <a:r>
              <a:rPr lang="tr-TR" sz="1000" b="1" dirty="0" err="1"/>
              <a:t>Dağ</a:t>
            </a:r>
            <a:r>
              <a:rPr lang="tr-TR" sz="1000" dirty="0"/>
              <a:t>.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10727154" y="4423820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err="1"/>
              <a:t>Gobi</a:t>
            </a:r>
            <a:r>
              <a:rPr lang="tr-TR" sz="1000" b="1" dirty="0"/>
              <a:t> Çölü</a:t>
            </a:r>
          </a:p>
        </p:txBody>
      </p:sp>
      <p:sp>
        <p:nvSpPr>
          <p:cNvPr id="35" name="Metin kutusu 34"/>
          <p:cNvSpPr txBox="1"/>
          <p:nvPr/>
        </p:nvSpPr>
        <p:spPr>
          <a:xfrm rot="19744485">
            <a:off x="10095082" y="4483873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Tanrı Dağ.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11099369" y="5134081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/>
              <a:t>Güney</a:t>
            </a:r>
          </a:p>
          <a:p>
            <a:pPr algn="ctr"/>
            <a:r>
              <a:rPr lang="tr-TR" sz="1000" b="1" dirty="0"/>
              <a:t> Çin Platosu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10630638" y="3371270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800" b="1" dirty="0"/>
              <a:t>Orta Sibirya</a:t>
            </a:r>
            <a:br>
              <a:rPr lang="tr-TR" sz="800" b="1" dirty="0"/>
            </a:br>
            <a:r>
              <a:rPr lang="tr-TR" sz="800" b="1" dirty="0"/>
              <a:t>Platosu</a:t>
            </a:r>
          </a:p>
        </p:txBody>
      </p:sp>
      <p:sp>
        <p:nvSpPr>
          <p:cNvPr id="38" name="Metin kutusu 37"/>
          <p:cNvSpPr txBox="1"/>
          <p:nvPr/>
        </p:nvSpPr>
        <p:spPr>
          <a:xfrm rot="1695181">
            <a:off x="11119680" y="3361107"/>
            <a:ext cx="6575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err="1"/>
              <a:t>Çerski</a:t>
            </a:r>
            <a:r>
              <a:rPr lang="tr-TR" sz="800" b="1" dirty="0"/>
              <a:t> Dağ.</a:t>
            </a:r>
          </a:p>
        </p:txBody>
      </p:sp>
      <p:sp>
        <p:nvSpPr>
          <p:cNvPr id="39" name="Metin kutusu 38"/>
          <p:cNvSpPr txBox="1"/>
          <p:nvPr/>
        </p:nvSpPr>
        <p:spPr>
          <a:xfrm rot="4847808">
            <a:off x="12583535" y="7360109"/>
            <a:ext cx="1037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Avustralya Sıra Dağ.</a:t>
            </a:r>
          </a:p>
        </p:txBody>
      </p:sp>
    </p:spTree>
    <p:extLst>
      <p:ext uri="{BB962C8B-B14F-4D97-AF65-F5344CB8AC3E}">
        <p14:creationId xmlns:p14="http://schemas.microsoft.com/office/powerpoint/2010/main" val="73867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18" y="2635161"/>
            <a:ext cx="7922432" cy="6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Resim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17" y="3352226"/>
            <a:ext cx="7922433" cy="70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4487" y="321470"/>
            <a:ext cx="13972013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/>
            <a:r>
              <a:rPr lang="tr-TR" sz="2600" b="1" dirty="0">
                <a:solidFill>
                  <a:srgbClr val="FF0000"/>
                </a:solidFill>
                <a:latin typeface="+mn-lt"/>
              </a:rPr>
              <a:t>Kuraklık-Nemlilik İndisi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r"/>
              </a:tabLst>
            </a:pPr>
            <a:br>
              <a:rPr kumimoji="0" lang="tr-TR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</a:br>
            <a:r>
              <a:rPr kumimoji="0" lang="tr-TR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	</a:t>
            </a:r>
            <a:r>
              <a:rPr kumimoji="0" lang="tr-TR" altLang="tr-TR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     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Thornthwaite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iklim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sınıflandırmasının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üçüncü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aşamasında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,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nemli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iklimler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için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kuraklık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(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Ih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-humidity index),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kurak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iklimler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için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nemlilik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indisi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(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Ia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-aridity index)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hesaplanır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.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Elde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edilen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değer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eşik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değerlere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göre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sınıflandırılarak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, o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yerin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kuraklık-nemlilik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derecesi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belirlenir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(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Çizelge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4). Ankara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meteoroloji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istasyonu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kurak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iklim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bölgesinde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bulunduğundan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bu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istasyon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için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nemlilik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indisi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hesaplanmaktadır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. Bu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hesap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da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eşitlik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3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kullanılarak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yapılmaktadır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. Buna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göre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Ankara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meteoroloji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istasyonu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için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nemlilik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indisi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tr-TR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7,2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olarak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hesaplanır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ve </a:t>
            </a:r>
            <a:r>
              <a:rPr kumimoji="0" lang="tr-TR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su fazlası yok veya az</a:t>
            </a:r>
            <a:r>
              <a:rPr kumimoji="0" lang="en-US" altLang="tr-T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.</a:t>
            </a:r>
            <a:endParaRPr kumimoji="0" lang="tr-TR" altLang="tr-T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r"/>
              </a:tabLst>
            </a:pPr>
            <a:endParaRPr kumimoji="0" lang="tr-TR" altLang="tr-T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0376" y="3999340"/>
            <a:ext cx="13866125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r"/>
              </a:tabLst>
            </a:pP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2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ve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3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numaralı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eşitliklerde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vermektedir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.</a:t>
            </a: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r"/>
              </a:tabLst>
            </a:pP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Kuraklık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indisi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için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Ia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’nın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(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Eşitlik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2),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nemlilik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indisi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için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Ih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’nın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(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Eşitlik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3)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hesaplanması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gerekmektedir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.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Hesaplamada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“</a:t>
            </a:r>
            <a:r>
              <a:rPr kumimoji="0" lang="en-US" altLang="tr-TR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”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yıllık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potansiyel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evapotranspirasyonu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“d”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yıllık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toplam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su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noksanını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, “s”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ise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yıllık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su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fazlasını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ifade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etmektedir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. Ankara,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yağış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etkinlik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indisine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göre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“D”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yani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yarı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kurak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olarak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tanımlandığından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,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burada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nemlilik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indisi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ile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tanımlanır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.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Bunun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için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eşitlik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3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kullanıldığında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Ankara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için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nemlilik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indisi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7,2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bulunur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. Buna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göre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Ankara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meteoroloji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istasyonu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, “d-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su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fazlası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yok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ya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da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az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olan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”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bir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yerdedir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. Her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nokta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ya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da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istasyon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için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kuraklık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ve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nemlilik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indislerinden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sadece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biri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 </a:t>
            </a:r>
            <a:r>
              <a:rPr kumimoji="0" lang="en-US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hesaplanmalıdır</a:t>
            </a:r>
            <a:r>
              <a:rPr kumimoji="0" lang="en-US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Garamond" pitchFamily="18" charset="0"/>
              </a:rPr>
              <a:t>.</a:t>
            </a:r>
            <a:endParaRPr kumimoji="0" lang="tr-TR" altLang="tr-TR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itchFamily="18" charset="0"/>
              <a:cs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r"/>
              </a:tabLst>
            </a:pP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r"/>
              </a:tabLst>
            </a:pPr>
            <a:r>
              <a:rPr kumimoji="0" lang="tr-TR" altLang="tr-T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Ç</a:t>
            </a:r>
            <a:r>
              <a:rPr kumimoji="0" lang="tr-TR" altLang="tr-TR" sz="12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izelge 4</a:t>
            </a:r>
            <a:r>
              <a:rPr kumimoji="0" lang="tr-TR" altLang="tr-T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: </a:t>
            </a:r>
            <a:r>
              <a:rPr kumimoji="0" lang="tr-TR" altLang="tr-TR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Thornthwaite</a:t>
            </a:r>
            <a:r>
              <a:rPr kumimoji="0" lang="tr-TR" altLang="tr-T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nemlilik ve kuraklık indisine göre tanımlamalar</a:t>
            </a:r>
            <a:endParaRPr kumimoji="0" lang="tr-TR" altLang="tr-T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826505"/>
              </p:ext>
            </p:extLst>
          </p:nvPr>
        </p:nvGraphicFramePr>
        <p:xfrm>
          <a:off x="1202518" y="6313488"/>
          <a:ext cx="11814234" cy="3709194"/>
        </p:xfrm>
        <a:graphic>
          <a:graphicData uri="http://schemas.openxmlformats.org/drawingml/2006/table">
            <a:tbl>
              <a:tblPr firstRow="1" firstCol="1" bandRow="1"/>
              <a:tblGrid>
                <a:gridCol w="1034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0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4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4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6931">
                <a:tc gridSpan="3"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Nemli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İklimler</a:t>
                      </a:r>
                      <a:endParaRPr lang="tr-TR" sz="28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Kurak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İklimler</a:t>
                      </a:r>
                      <a:endParaRPr lang="tr-TR" sz="28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75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Sem. 3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Tali İklim Tipi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Ia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Sem. 3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Tali İklim Tipi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Ih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93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r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Su Noksanı Yok veya Az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0-16,7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d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Su Fazlası Yok veya Az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0-10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75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s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Yazın Orta Derecede Su Noksanı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16,7-33,3</a:t>
                      </a:r>
                      <a:endParaRPr lang="tr-TR" sz="28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s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Yazın Orta Derecede Su Fazlası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10-20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75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w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Kışın Orta Derecede Su Noksanı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16,7-33,3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w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Kışın Orta Derecede Su Fazlası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10-20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93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s2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Yazın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Şiddetli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 Su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Noksanı</a:t>
                      </a:r>
                      <a:endParaRPr lang="tr-TR" sz="28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&gt;33,3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s2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Yazın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Şiddetli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 Su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Fazlası</a:t>
                      </a:r>
                      <a:endParaRPr lang="tr-TR" sz="28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&gt;20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93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w2</a:t>
                      </a:r>
                      <a:endParaRPr lang="tr-TR" sz="2800" b="1" spc="-1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Kışın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Şiddetli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 Su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Noksanı</a:t>
                      </a:r>
                      <a:endParaRPr lang="tr-TR" sz="28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&gt;33,3</a:t>
                      </a:r>
                      <a:endParaRPr lang="tr-TR" sz="28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w2</a:t>
                      </a:r>
                      <a:endParaRPr lang="tr-TR" sz="28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Kışın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Şiddetli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 Su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Fazlası</a:t>
                      </a:r>
                      <a:endParaRPr lang="tr-TR" sz="28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Calibri"/>
                          <a:cs typeface="Garamond"/>
                        </a:rPr>
                        <a:t>&gt;20</a:t>
                      </a:r>
                      <a:endParaRPr lang="tr-TR" sz="2800" b="1" spc="-10" dirty="0">
                        <a:effectLst/>
                        <a:latin typeface="Garamond"/>
                        <a:ea typeface="Times New Roman"/>
                        <a:cs typeface="Garamond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649788" y="6313488"/>
            <a:ext cx="15119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86400" algn="r"/>
              </a:tabLst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4478000" y="2076450"/>
            <a:ext cx="47625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368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495858" y="1"/>
            <a:ext cx="36234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200" b="1" dirty="0">
                <a:solidFill>
                  <a:srgbClr val="FF0000"/>
                </a:solidFill>
              </a:rPr>
              <a:t>Kuraklık-Nemlilik İndisi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5" y="2690949"/>
            <a:ext cx="14573005" cy="785077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468879" y="7968278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Şili ●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7125956" y="5576066"/>
            <a:ext cx="184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Büyük Sahra Çölü</a:t>
            </a:r>
          </a:p>
        </p:txBody>
      </p:sp>
      <p:sp>
        <p:nvSpPr>
          <p:cNvPr id="6" name="Metin kutusu 5"/>
          <p:cNvSpPr txBox="1"/>
          <p:nvPr/>
        </p:nvSpPr>
        <p:spPr>
          <a:xfrm rot="2948264">
            <a:off x="8525473" y="5236377"/>
            <a:ext cx="101694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Arap Çölü</a:t>
            </a: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 rot="17637073">
            <a:off x="10034887" y="5592505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err="1"/>
              <a:t>Dekkan</a:t>
            </a:r>
            <a:r>
              <a:rPr lang="tr-TR" sz="1000" b="1" dirty="0"/>
              <a:t> </a:t>
            </a:r>
            <a:r>
              <a:rPr lang="tr-TR" sz="1000" b="1" dirty="0" err="1"/>
              <a:t>Plat</a:t>
            </a:r>
            <a:r>
              <a:rPr lang="tr-TR" sz="1000" b="1" dirty="0"/>
              <a:t>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1774309" y="7224278"/>
            <a:ext cx="7985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1" dirty="0"/>
              <a:t>Büyük </a:t>
            </a:r>
            <a:br>
              <a:rPr lang="tr-TR" sz="1200" b="1" dirty="0"/>
            </a:br>
            <a:r>
              <a:rPr lang="tr-TR" sz="1200" b="1" dirty="0"/>
              <a:t>Kum Çölü</a:t>
            </a:r>
          </a:p>
          <a:p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11774309" y="7593610"/>
            <a:ext cx="1003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1" dirty="0"/>
              <a:t>Büyük </a:t>
            </a:r>
            <a:br>
              <a:rPr lang="tr-TR" sz="1200" b="1" dirty="0"/>
            </a:br>
            <a:r>
              <a:rPr lang="tr-TR" sz="1200" b="1" dirty="0"/>
              <a:t>Victoria Çölü</a:t>
            </a:r>
          </a:p>
        </p:txBody>
      </p:sp>
      <p:sp>
        <p:nvSpPr>
          <p:cNvPr id="10" name="Metin kutusu 9"/>
          <p:cNvSpPr txBox="1"/>
          <p:nvPr/>
        </p:nvSpPr>
        <p:spPr>
          <a:xfrm rot="1150027">
            <a:off x="9919105" y="5039118"/>
            <a:ext cx="1198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err="1"/>
              <a:t>Himalayalar</a:t>
            </a:r>
            <a:endParaRPr lang="tr-TR" sz="1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0296721" y="4943689"/>
            <a:ext cx="836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Tibet </a:t>
            </a:r>
            <a:r>
              <a:rPr lang="tr-TR" sz="1200" b="1" dirty="0" err="1"/>
              <a:t>Plat</a:t>
            </a:r>
            <a:r>
              <a:rPr lang="tr-TR" sz="1200" b="1" dirty="0"/>
              <a:t>.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1151626" y="4991398"/>
            <a:ext cx="772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Çin Ovası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4691520" y="6745132"/>
            <a:ext cx="1361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/>
              <a:t>Brezilya Platosu</a:t>
            </a:r>
          </a:p>
        </p:txBody>
      </p:sp>
      <p:sp>
        <p:nvSpPr>
          <p:cNvPr id="14" name="Metin kutusu 13"/>
          <p:cNvSpPr txBox="1"/>
          <p:nvPr/>
        </p:nvSpPr>
        <p:spPr>
          <a:xfrm rot="4152026">
            <a:off x="4248083" y="718270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/>
              <a:t>And</a:t>
            </a:r>
            <a:r>
              <a:rPr lang="tr-TR" b="1" dirty="0"/>
              <a:t> Dağları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758729" y="7316611"/>
            <a:ext cx="119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err="1"/>
              <a:t>Atakama</a:t>
            </a:r>
            <a:r>
              <a:rPr lang="tr-TR" sz="1200" b="1" dirty="0"/>
              <a:t> Çölü </a:t>
            </a:r>
            <a:r>
              <a:rPr lang="tr-TR" sz="1200" dirty="0"/>
              <a:t>●</a:t>
            </a:r>
          </a:p>
          <a:p>
            <a:endParaRPr lang="tr-TR" sz="1200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7770682" y="6625286"/>
            <a:ext cx="1100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200" b="1" dirty="0"/>
              <a:t>Kongo Havzası</a:t>
            </a:r>
          </a:p>
        </p:txBody>
      </p:sp>
      <p:sp>
        <p:nvSpPr>
          <p:cNvPr id="17" name="Metin kutusu 16"/>
          <p:cNvSpPr txBox="1"/>
          <p:nvPr/>
        </p:nvSpPr>
        <p:spPr>
          <a:xfrm rot="2642186">
            <a:off x="8847500" y="5001790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err="1"/>
              <a:t>Zagros</a:t>
            </a:r>
            <a:r>
              <a:rPr lang="tr-TR" sz="1000" b="1" dirty="0"/>
              <a:t> Dağları</a:t>
            </a:r>
          </a:p>
        </p:txBody>
      </p:sp>
      <p:sp>
        <p:nvSpPr>
          <p:cNvPr id="18" name="Metin kutusu 17"/>
          <p:cNvSpPr txBox="1"/>
          <p:nvPr/>
        </p:nvSpPr>
        <p:spPr>
          <a:xfrm rot="4099765">
            <a:off x="2568723" y="4960620"/>
            <a:ext cx="158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Kayalık Dağları</a:t>
            </a:r>
          </a:p>
        </p:txBody>
      </p:sp>
      <p:sp>
        <p:nvSpPr>
          <p:cNvPr id="19" name="Metin kutusu 18"/>
          <p:cNvSpPr txBox="1"/>
          <p:nvPr/>
        </p:nvSpPr>
        <p:spPr>
          <a:xfrm rot="19200285">
            <a:off x="3993599" y="4656450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/>
              <a:t>Appalaş</a:t>
            </a:r>
            <a:r>
              <a:rPr lang="tr-TR" sz="1400" b="1" dirty="0"/>
              <a:t> Dağları</a:t>
            </a:r>
          </a:p>
        </p:txBody>
      </p:sp>
      <p:sp>
        <p:nvSpPr>
          <p:cNvPr id="20" name="Metin kutusu 19"/>
          <p:cNvSpPr txBox="1"/>
          <p:nvPr/>
        </p:nvSpPr>
        <p:spPr>
          <a:xfrm rot="20922583">
            <a:off x="8349402" y="3900727"/>
            <a:ext cx="942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Rusya Ovası</a:t>
            </a:r>
          </a:p>
        </p:txBody>
      </p:sp>
      <p:sp>
        <p:nvSpPr>
          <p:cNvPr id="21" name="Metin kutusu 20"/>
          <p:cNvSpPr txBox="1"/>
          <p:nvPr/>
        </p:nvSpPr>
        <p:spPr>
          <a:xfrm rot="1406336">
            <a:off x="8503922" y="4417022"/>
            <a:ext cx="766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Kafkaslar</a:t>
            </a:r>
          </a:p>
        </p:txBody>
      </p:sp>
      <p:sp>
        <p:nvSpPr>
          <p:cNvPr id="22" name="Metin kutusu 21"/>
          <p:cNvSpPr txBox="1"/>
          <p:nvPr/>
        </p:nvSpPr>
        <p:spPr>
          <a:xfrm rot="239575">
            <a:off x="7539530" y="4380236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Alpler</a:t>
            </a:r>
          </a:p>
        </p:txBody>
      </p:sp>
      <p:sp>
        <p:nvSpPr>
          <p:cNvPr id="23" name="Metin kutusu 22"/>
          <p:cNvSpPr txBox="1"/>
          <p:nvPr/>
        </p:nvSpPr>
        <p:spPr>
          <a:xfrm rot="3898832">
            <a:off x="7650423" y="7566982"/>
            <a:ext cx="803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 err="1"/>
              <a:t>Namib</a:t>
            </a:r>
            <a:r>
              <a:rPr lang="tr-TR" sz="1000" dirty="0"/>
              <a:t> Çölü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8656679" y="6517564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/>
              <a:t>● </a:t>
            </a:r>
            <a:r>
              <a:rPr lang="tr-TR" sz="1000" dirty="0" err="1"/>
              <a:t>Klimanjaro</a:t>
            </a:r>
            <a:r>
              <a:rPr lang="tr-TR" sz="1000" dirty="0"/>
              <a:t> Dağ.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2660129" y="3423824"/>
            <a:ext cx="1168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/>
              <a:t>Brooks</a:t>
            </a:r>
            <a:r>
              <a:rPr lang="tr-TR" sz="1600" dirty="0"/>
              <a:t> Dağı</a:t>
            </a:r>
          </a:p>
        </p:txBody>
      </p:sp>
      <p:sp>
        <p:nvSpPr>
          <p:cNvPr id="26" name="Metin kutusu 25"/>
          <p:cNvSpPr txBox="1"/>
          <p:nvPr/>
        </p:nvSpPr>
        <p:spPr>
          <a:xfrm rot="2987647">
            <a:off x="2586510" y="3999698"/>
            <a:ext cx="1188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err="1"/>
              <a:t>Mackenzie</a:t>
            </a:r>
            <a:r>
              <a:rPr lang="tr-TR" sz="1200" b="1" dirty="0"/>
              <a:t> Dağ.</a:t>
            </a:r>
          </a:p>
          <a:p>
            <a:endParaRPr lang="tr-TR" sz="1200" dirty="0"/>
          </a:p>
        </p:txBody>
      </p:sp>
      <p:sp>
        <p:nvSpPr>
          <p:cNvPr id="27" name="Metin kutusu 26"/>
          <p:cNvSpPr txBox="1"/>
          <p:nvPr/>
        </p:nvSpPr>
        <p:spPr>
          <a:xfrm rot="765910">
            <a:off x="4429122" y="6390368"/>
            <a:ext cx="1178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/>
              <a:t>Guyana Platosu</a:t>
            </a:r>
          </a:p>
          <a:p>
            <a:endParaRPr lang="tr-TR" sz="1200" b="1" dirty="0"/>
          </a:p>
        </p:txBody>
      </p:sp>
      <p:sp>
        <p:nvSpPr>
          <p:cNvPr id="28" name="Metin kutusu 27"/>
          <p:cNvSpPr txBox="1"/>
          <p:nvPr/>
        </p:nvSpPr>
        <p:spPr>
          <a:xfrm rot="4495587">
            <a:off x="4520153" y="8419541"/>
            <a:ext cx="8467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err="1"/>
              <a:t>Patagonya</a:t>
            </a:r>
            <a:r>
              <a:rPr lang="tr-TR" sz="800" b="1" dirty="0"/>
              <a:t> Dağ.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8671014" y="6049931"/>
            <a:ext cx="7457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/>
              <a:t>● </a:t>
            </a:r>
            <a:r>
              <a:rPr lang="tr-TR" sz="800" b="1" dirty="0" err="1"/>
              <a:t>Daşan</a:t>
            </a:r>
            <a:r>
              <a:rPr lang="tr-TR" sz="800" b="1" dirty="0"/>
              <a:t> Dağ.</a:t>
            </a:r>
          </a:p>
        </p:txBody>
      </p:sp>
      <p:sp>
        <p:nvSpPr>
          <p:cNvPr id="30" name="Metin kutusu 29"/>
          <p:cNvSpPr txBox="1"/>
          <p:nvPr/>
        </p:nvSpPr>
        <p:spPr>
          <a:xfrm rot="20778874">
            <a:off x="7004301" y="4984277"/>
            <a:ext cx="748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 Atlas Dağları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8332366" y="4791664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Toros D.</a:t>
            </a:r>
          </a:p>
          <a:p>
            <a:endParaRPr lang="tr-TR" sz="800" dirty="0"/>
          </a:p>
        </p:txBody>
      </p:sp>
      <p:sp>
        <p:nvSpPr>
          <p:cNvPr id="32" name="Metin kutusu 31"/>
          <p:cNvSpPr txBox="1"/>
          <p:nvPr/>
        </p:nvSpPr>
        <p:spPr>
          <a:xfrm rot="16468803">
            <a:off x="8873698" y="3821445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/>
              <a:t>Ural Dağları</a:t>
            </a:r>
          </a:p>
        </p:txBody>
      </p:sp>
      <p:sp>
        <p:nvSpPr>
          <p:cNvPr id="33" name="Metin kutusu 32"/>
          <p:cNvSpPr txBox="1"/>
          <p:nvPr/>
        </p:nvSpPr>
        <p:spPr>
          <a:xfrm rot="19475467">
            <a:off x="7407739" y="3632039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err="1"/>
              <a:t>İskandinav</a:t>
            </a:r>
            <a:r>
              <a:rPr lang="tr-TR" sz="1000" b="1" dirty="0" err="1"/>
              <a:t>Dağ</a:t>
            </a:r>
            <a:r>
              <a:rPr lang="tr-TR" sz="1000" dirty="0"/>
              <a:t>.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10536654" y="4623845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err="1"/>
              <a:t>Gobi</a:t>
            </a:r>
            <a:r>
              <a:rPr lang="tr-TR" sz="1000" b="1" dirty="0"/>
              <a:t> Çölü</a:t>
            </a:r>
          </a:p>
        </p:txBody>
      </p:sp>
      <p:sp>
        <p:nvSpPr>
          <p:cNvPr id="35" name="Metin kutusu 34"/>
          <p:cNvSpPr txBox="1"/>
          <p:nvPr/>
        </p:nvSpPr>
        <p:spPr>
          <a:xfrm rot="19744485">
            <a:off x="9904582" y="4683898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Tanrı Dağ.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10908869" y="5334106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b="1" dirty="0"/>
              <a:t>Güney</a:t>
            </a:r>
          </a:p>
          <a:p>
            <a:pPr algn="ctr"/>
            <a:r>
              <a:rPr lang="tr-TR" sz="1000" b="1" dirty="0"/>
              <a:t> Çin Platosu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10440138" y="3571295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800" b="1" dirty="0"/>
              <a:t>Orta Sibirya</a:t>
            </a:r>
            <a:br>
              <a:rPr lang="tr-TR" sz="800" b="1" dirty="0"/>
            </a:br>
            <a:r>
              <a:rPr lang="tr-TR" sz="800" b="1" dirty="0"/>
              <a:t>Platosu</a:t>
            </a:r>
          </a:p>
        </p:txBody>
      </p:sp>
      <p:sp>
        <p:nvSpPr>
          <p:cNvPr id="38" name="Metin kutusu 37"/>
          <p:cNvSpPr txBox="1"/>
          <p:nvPr/>
        </p:nvSpPr>
        <p:spPr>
          <a:xfrm rot="1695181">
            <a:off x="10929180" y="3561132"/>
            <a:ext cx="6575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 err="1"/>
              <a:t>Çerski</a:t>
            </a:r>
            <a:r>
              <a:rPr lang="tr-TR" sz="800" b="1" dirty="0"/>
              <a:t> Dağ.</a:t>
            </a:r>
          </a:p>
        </p:txBody>
      </p:sp>
      <p:sp>
        <p:nvSpPr>
          <p:cNvPr id="39" name="Metin kutusu 38"/>
          <p:cNvSpPr txBox="1"/>
          <p:nvPr/>
        </p:nvSpPr>
        <p:spPr>
          <a:xfrm rot="4847808">
            <a:off x="12351519" y="7537533"/>
            <a:ext cx="1037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/>
              <a:t>Avustralya Sıra Dağ.</a:t>
            </a:r>
          </a:p>
        </p:txBody>
      </p:sp>
    </p:spTree>
    <p:extLst>
      <p:ext uri="{BB962C8B-B14F-4D97-AF65-F5344CB8AC3E}">
        <p14:creationId xmlns:p14="http://schemas.microsoft.com/office/powerpoint/2010/main" val="3278253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</TotalTime>
  <Words>1202</Words>
  <Application>Microsoft Office PowerPoint</Application>
  <PresentationFormat>Özel</PresentationFormat>
  <Paragraphs>524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Bodoni MT</vt:lpstr>
      <vt:lpstr>Calibri</vt:lpstr>
      <vt:lpstr>Calibri Light</vt:lpstr>
      <vt:lpstr>Garamond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Erkan Yılmaz</dc:creator>
  <cp:lastModifiedBy>Erkan Y�lmaz</cp:lastModifiedBy>
  <cp:revision>54</cp:revision>
  <dcterms:created xsi:type="dcterms:W3CDTF">2016-07-02T19:24:47Z</dcterms:created>
  <dcterms:modified xsi:type="dcterms:W3CDTF">2017-11-24T10:40:11Z</dcterms:modified>
</cp:coreProperties>
</file>