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37718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23723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10673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97337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0852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93245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52946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45548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8484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52908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1759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76674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a:latin typeface="Times New Roman" panose="02020603050405020304" pitchFamily="18" charset="0"/>
                <a:cs typeface="Times New Roman" panose="02020603050405020304" pitchFamily="18" charset="0"/>
              </a:rPr>
              <a:t>Doç. Dr. </a:t>
            </a:r>
            <a:r>
              <a:rPr lang="tr-TR" sz="4000" b="1">
                <a:latin typeface="Times New Roman" panose="02020603050405020304" pitchFamily="18" charset="0"/>
                <a:cs typeface="Times New Roman" panose="02020603050405020304" pitchFamily="18" charset="0"/>
              </a:rPr>
              <a:t>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4011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96153" y="803648"/>
            <a:ext cx="10515600" cy="5489576"/>
          </a:xfrm>
        </p:spPr>
        <p:txBody>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Çelik basınç çubuklarının hesaplanmasında da </a:t>
            </a:r>
            <a:r>
              <a:rPr lang="tr-TR" b="1" i="1" dirty="0">
                <a:latin typeface="Times New Roman" panose="02020603050405020304" pitchFamily="18" charset="0"/>
                <a:ea typeface="Times New Roman" panose="02020603050405020304" pitchFamily="18" charset="0"/>
              </a:rPr>
              <a:t>w yöntemi </a:t>
            </a:r>
            <a:r>
              <a:rPr lang="tr-TR" dirty="0">
                <a:latin typeface="Times New Roman" panose="02020603050405020304" pitchFamily="18" charset="0"/>
                <a:ea typeface="Times New Roman" panose="02020603050405020304" pitchFamily="18" charset="0"/>
              </a:rPr>
              <a:t>kullanılır. Buna göre gerilme kontrolü</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dirty="0">
              <a:latin typeface="Times New Roman" panose="02020603050405020304" pitchFamily="18" charset="0"/>
              <a:ea typeface="Times New Roman" panose="02020603050405020304" pitchFamily="18" charset="0"/>
            </a:endParaRPr>
          </a:p>
          <a:p>
            <a:pPr marL="0" indent="0" algn="just">
              <a:spcAft>
                <a:spcPts val="0"/>
              </a:spcAft>
              <a:buNone/>
              <a:tabLst>
                <a:tab pos="800100" algn="l"/>
              </a:tabLst>
            </a:pPr>
            <a:r>
              <a:rPr lang="tr-TR" dirty="0">
                <a:latin typeface="Times New Roman" panose="02020603050405020304" pitchFamily="18" charset="0"/>
                <a:ea typeface="Times New Roman" panose="02020603050405020304" pitchFamily="18" charset="0"/>
              </a:rPr>
              <a:t>eşitliği ile yapılır. Eşitlikte P = Çubuğa etki eden en büyük basınç kuvveti, w = Çelik çeşidine ve narinlik oranına (λ) bağlı burkulma katsayısı, A  = Çubuk kesit alanı ve </a:t>
            </a:r>
            <a:r>
              <a:rPr lang="tr-TR" dirty="0" err="1">
                <a:latin typeface="Times New Roman" panose="02020603050405020304" pitchFamily="18" charset="0"/>
                <a:ea typeface="Times New Roman" panose="02020603050405020304" pitchFamily="18" charset="0"/>
              </a:rPr>
              <a:t>σ</a:t>
            </a:r>
            <a:r>
              <a:rPr lang="tr-TR" baseline="-25000" dirty="0" err="1">
                <a:latin typeface="Times New Roman" panose="02020603050405020304" pitchFamily="18" charset="0"/>
                <a:ea typeface="Times New Roman" panose="02020603050405020304" pitchFamily="18" charset="0"/>
              </a:rPr>
              <a:t>çem</a:t>
            </a:r>
            <a:r>
              <a:rPr lang="tr-TR" dirty="0">
                <a:latin typeface="Times New Roman" panose="02020603050405020304" pitchFamily="18" charset="0"/>
                <a:ea typeface="Times New Roman" panose="02020603050405020304" pitchFamily="18" charset="0"/>
              </a:rPr>
              <a:t> = Çelik çeşidine ve yükleme durumuna göre çekme emniyet gerilmesi değerlerini göstermektedir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Basınç çubuklarında perçin ve </a:t>
            </a:r>
            <a:r>
              <a:rPr lang="tr-TR" sz="3200" dirty="0" err="1">
                <a:latin typeface="Times New Roman" panose="02020603050405020304" pitchFamily="18" charset="0"/>
                <a:ea typeface="Times New Roman" panose="02020603050405020304" pitchFamily="18" charset="0"/>
              </a:rPr>
              <a:t>bulon</a:t>
            </a:r>
            <a:r>
              <a:rPr lang="tr-TR" sz="3200" dirty="0">
                <a:latin typeface="Times New Roman" panose="02020603050405020304" pitchFamily="18" charset="0"/>
                <a:ea typeface="Times New Roman" panose="02020603050405020304" pitchFamily="18" charset="0"/>
              </a:rPr>
              <a:t> için açılan deliklerin kesiti zayıflatmadığı başka bir anlatımla birleştirici eleman dahil tüm kesitin basınç yükünü karşıladığı kabul edilir.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tabLst>
                <a:tab pos="800100" algn="l"/>
              </a:tabLst>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pic>
        <p:nvPicPr>
          <p:cNvPr id="3" name="Resim 2"/>
          <p:cNvPicPr>
            <a:picLocks noChangeAspect="1"/>
          </p:cNvPicPr>
          <p:nvPr/>
        </p:nvPicPr>
        <p:blipFill>
          <a:blip r:embed="rId2"/>
          <a:stretch>
            <a:fillRect/>
          </a:stretch>
        </p:blipFill>
        <p:spPr>
          <a:xfrm>
            <a:off x="4828380" y="1470005"/>
            <a:ext cx="1385384" cy="684353"/>
          </a:xfrm>
          <a:prstGeom prst="rect">
            <a:avLst/>
          </a:prstGeom>
        </p:spPr>
      </p:pic>
    </p:spTree>
    <p:extLst>
      <p:ext uri="{BB962C8B-B14F-4D97-AF65-F5344CB8AC3E}">
        <p14:creationId xmlns:p14="http://schemas.microsoft.com/office/powerpoint/2010/main" val="563572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3047" y="588494"/>
            <a:ext cx="10515600" cy="5704729"/>
          </a:xfrm>
        </p:spPr>
        <p:txBody>
          <a:bodyPr>
            <a:normAutofit fontScale="92500"/>
          </a:bodyPr>
          <a:lstStyle/>
          <a:p>
            <a:pPr marL="0" indent="0">
              <a:spcAft>
                <a:spcPts val="0"/>
              </a:spcAft>
              <a:buNone/>
            </a:pPr>
            <a:r>
              <a:rPr lang="tr-TR" b="1" dirty="0">
                <a:latin typeface="Times New Roman" panose="02020603050405020304" pitchFamily="18" charset="0"/>
                <a:ea typeface="Times New Roman" panose="02020603050405020304" pitchFamily="18" charset="0"/>
              </a:rPr>
              <a:t>ÇEKME </a:t>
            </a:r>
            <a:r>
              <a:rPr lang="tr-TR" b="1" dirty="0" smtClean="0">
                <a:latin typeface="Times New Roman" panose="02020603050405020304" pitchFamily="18" charset="0"/>
                <a:ea typeface="Times New Roman" panose="02020603050405020304" pitchFamily="18" charset="0"/>
              </a:rPr>
              <a:t>ÇUBUKLARI</a:t>
            </a:r>
          </a:p>
          <a:p>
            <a:pPr marL="0" indent="0">
              <a:spcAft>
                <a:spcPts val="0"/>
              </a:spcAft>
              <a:buNone/>
            </a:pPr>
            <a:r>
              <a:rPr lang="tr-TR" dirty="0" smtClean="0">
                <a:latin typeface="Times New Roman" panose="02020603050405020304" pitchFamily="18" charset="0"/>
                <a:ea typeface="Times New Roman" panose="02020603050405020304" pitchFamily="18" charset="0"/>
              </a:rPr>
              <a:t>Çekme </a:t>
            </a:r>
            <a:r>
              <a:rPr lang="tr-TR" dirty="0">
                <a:latin typeface="Times New Roman" panose="02020603050405020304" pitchFamily="18" charset="0"/>
                <a:ea typeface="Times New Roman" panose="02020603050405020304" pitchFamily="18" charset="0"/>
              </a:rPr>
              <a:t>çubukları uzun eksenine paralel çekme kuvveti taşıyan ve esas olarak kafes kirişlerde kullanılan elemanlardır. Ancak çekme çubukları, gergi çubuğu ve tavan askıları gibi yük taşıyan ikincil elemanlarda da kullanılabilir. Çekme çubuklarında </a:t>
            </a:r>
            <a:r>
              <a:rPr lang="tr-TR" dirty="0" err="1">
                <a:latin typeface="Times New Roman" panose="02020603050405020304" pitchFamily="18" charset="0"/>
                <a:ea typeface="Times New Roman" panose="02020603050405020304" pitchFamily="18" charset="0"/>
              </a:rPr>
              <a:t>bulon</a:t>
            </a:r>
            <a:r>
              <a:rPr lang="tr-TR" dirty="0">
                <a:latin typeface="Times New Roman" panose="02020603050405020304" pitchFamily="18" charset="0"/>
                <a:ea typeface="Times New Roman" panose="02020603050405020304" pitchFamily="18" charset="0"/>
              </a:rPr>
              <a:t> ve perçin deliklerinin kesiti zayıflatması nedeniyle hesaplamalarda faydalı kesit alanı dikkate alınmalıdır. Çekme çubuklarında gerilme kontrolü aşağıdaki eşitlik yardımıyla yapılır</a:t>
            </a:r>
            <a:r>
              <a:rPr lang="tr-TR" dirty="0" smtClean="0">
                <a:latin typeface="Times New Roman" panose="02020603050405020304" pitchFamily="18" charset="0"/>
                <a:ea typeface="Times New Roman" panose="02020603050405020304" pitchFamily="18" charset="0"/>
              </a:rPr>
              <a:t>.</a:t>
            </a:r>
          </a:p>
          <a:p>
            <a:pPr marL="0" indent="0">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tabLst>
                <a:tab pos="457200" algn="l"/>
              </a:tabLst>
            </a:pPr>
            <a:r>
              <a:rPr lang="tr-TR" sz="3200" dirty="0">
                <a:solidFill>
                  <a:srgbClr val="000000"/>
                </a:solidFill>
                <a:latin typeface="Times New Roman" panose="02020603050405020304" pitchFamily="18" charset="0"/>
                <a:ea typeface="Times New Roman" panose="02020603050405020304" pitchFamily="18" charset="0"/>
              </a:rPr>
              <a:t>Eşitlikte; P = </a:t>
            </a:r>
            <a:r>
              <a:rPr lang="tr-TR" sz="3200" dirty="0" err="1">
                <a:solidFill>
                  <a:srgbClr val="000000"/>
                </a:solidFill>
                <a:latin typeface="Times New Roman" panose="02020603050405020304" pitchFamily="18" charset="0"/>
                <a:ea typeface="Times New Roman" panose="02020603050405020304" pitchFamily="18" charset="0"/>
              </a:rPr>
              <a:t>Eksenel</a:t>
            </a:r>
            <a:r>
              <a:rPr lang="tr-TR" sz="3200" dirty="0">
                <a:solidFill>
                  <a:srgbClr val="000000"/>
                </a:solidFill>
                <a:latin typeface="Times New Roman" panose="02020603050405020304" pitchFamily="18" charset="0"/>
                <a:ea typeface="Times New Roman" panose="02020603050405020304" pitchFamily="18" charset="0"/>
              </a:rPr>
              <a:t> çubuk kuvveti, </a:t>
            </a:r>
            <a:r>
              <a:rPr lang="tr-TR" sz="3200" dirty="0" err="1">
                <a:solidFill>
                  <a:srgbClr val="000000"/>
                </a:solidFill>
                <a:latin typeface="Times New Roman" panose="02020603050405020304" pitchFamily="18" charset="0"/>
                <a:ea typeface="Times New Roman" panose="02020603050405020304" pitchFamily="18" charset="0"/>
              </a:rPr>
              <a:t>A</a:t>
            </a:r>
            <a:r>
              <a:rPr lang="tr-TR" sz="3200" baseline="-25000" dirty="0" err="1">
                <a:solidFill>
                  <a:srgbClr val="000000"/>
                </a:solidFill>
                <a:latin typeface="Times New Roman" panose="02020603050405020304" pitchFamily="18" charset="0"/>
                <a:ea typeface="Times New Roman" panose="02020603050405020304" pitchFamily="18" charset="0"/>
              </a:rPr>
              <a:t>o</a:t>
            </a:r>
            <a:r>
              <a:rPr lang="tr-TR" sz="3200" dirty="0">
                <a:solidFill>
                  <a:srgbClr val="000000"/>
                </a:solidFill>
                <a:latin typeface="Times New Roman" panose="02020603050405020304" pitchFamily="18" charset="0"/>
                <a:ea typeface="Times New Roman" panose="02020603050405020304" pitchFamily="18" charset="0"/>
              </a:rPr>
              <a:t> = Faydalı kesit alanı, </a:t>
            </a:r>
            <a:r>
              <a:rPr lang="tr-TR" sz="3200" dirty="0" err="1">
                <a:solidFill>
                  <a:srgbClr val="000000"/>
                </a:solidFill>
                <a:latin typeface="Times New Roman" panose="02020603050405020304" pitchFamily="18" charset="0"/>
                <a:ea typeface="Times New Roman" panose="02020603050405020304" pitchFamily="18" charset="0"/>
              </a:rPr>
              <a:t>σ</a:t>
            </a:r>
            <a:r>
              <a:rPr lang="tr-TR" sz="3200" baseline="-25000" dirty="0" err="1">
                <a:solidFill>
                  <a:srgbClr val="000000"/>
                </a:solidFill>
                <a:latin typeface="Times New Roman" panose="02020603050405020304" pitchFamily="18" charset="0"/>
                <a:ea typeface="Times New Roman" panose="02020603050405020304" pitchFamily="18" charset="0"/>
              </a:rPr>
              <a:t>em</a:t>
            </a:r>
            <a:r>
              <a:rPr lang="tr-TR" sz="3200" dirty="0">
                <a:solidFill>
                  <a:srgbClr val="000000"/>
                </a:solidFill>
                <a:latin typeface="Times New Roman" panose="02020603050405020304" pitchFamily="18" charset="0"/>
                <a:ea typeface="Times New Roman" panose="02020603050405020304" pitchFamily="18" charset="0"/>
              </a:rPr>
              <a:t> = Çekme emniyet gerilmesi değerlerini göstermektedir. </a:t>
            </a:r>
            <a:endParaRPr lang="tr-TR" sz="3600" dirty="0">
              <a:latin typeface="Times New Roman" panose="02020603050405020304" pitchFamily="18" charset="0"/>
              <a:ea typeface="Times New Roman" panose="02020603050405020304" pitchFamily="18" charset="0"/>
            </a:endParaRPr>
          </a:p>
          <a:p>
            <a:pPr marL="0" indent="0">
              <a:buNone/>
            </a:pPr>
            <a:r>
              <a:rPr lang="tr-TR" sz="3200" dirty="0" smtClean="0">
                <a:solidFill>
                  <a:srgbClr val="000000"/>
                </a:solidFill>
                <a:latin typeface="Times New Roman" panose="02020603050405020304" pitchFamily="18" charset="0"/>
                <a:ea typeface="Times New Roman" panose="02020603050405020304" pitchFamily="18" charset="0"/>
              </a:rPr>
              <a:t>Faydalı </a:t>
            </a:r>
            <a:r>
              <a:rPr lang="tr-TR" sz="3200" dirty="0">
                <a:solidFill>
                  <a:srgbClr val="000000"/>
                </a:solidFill>
                <a:latin typeface="Times New Roman" panose="02020603050405020304" pitchFamily="18" charset="0"/>
                <a:ea typeface="Times New Roman" panose="02020603050405020304" pitchFamily="18" charset="0"/>
              </a:rPr>
              <a:t>kesit alanı, çubuk kesit alanından delik kesit alanlarının çıkarılması ile elde edilir (A</a:t>
            </a:r>
            <a:r>
              <a:rPr lang="tr-TR" sz="3200" baseline="-25000" dirty="0">
                <a:solidFill>
                  <a:srgbClr val="000000"/>
                </a:solidFill>
                <a:latin typeface="Times New Roman" panose="02020603050405020304" pitchFamily="18" charset="0"/>
                <a:ea typeface="Times New Roman" panose="02020603050405020304" pitchFamily="18" charset="0"/>
              </a:rPr>
              <a:t>0</a:t>
            </a:r>
            <a:r>
              <a:rPr lang="tr-TR" sz="3200" dirty="0">
                <a:solidFill>
                  <a:srgbClr val="000000"/>
                </a:solidFill>
                <a:latin typeface="Times New Roman" panose="02020603050405020304" pitchFamily="18" charset="0"/>
                <a:ea typeface="Times New Roman" panose="02020603050405020304" pitchFamily="18" charset="0"/>
              </a:rPr>
              <a:t> = A – ∆A). Faydalı kesit alanının hesabında en fazla kaybın olduğu kesit dikkate alınmalıdır.</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effectLst/>
              <a:latin typeface="Times New Roman" panose="02020603050405020304" pitchFamily="18" charset="0"/>
              <a:ea typeface="Times New Roman" panose="02020603050405020304" pitchFamily="18" charset="0"/>
            </a:endParaRPr>
          </a:p>
        </p:txBody>
      </p:sp>
      <p:pic>
        <p:nvPicPr>
          <p:cNvPr id="3" name="Resim 2"/>
          <p:cNvPicPr>
            <a:picLocks noChangeAspect="1"/>
          </p:cNvPicPr>
          <p:nvPr/>
        </p:nvPicPr>
        <p:blipFill>
          <a:blip r:embed="rId2"/>
          <a:stretch>
            <a:fillRect/>
          </a:stretch>
        </p:blipFill>
        <p:spPr>
          <a:xfrm>
            <a:off x="4955217" y="3226240"/>
            <a:ext cx="1632619" cy="807138"/>
          </a:xfrm>
          <a:prstGeom prst="rect">
            <a:avLst/>
          </a:prstGeom>
        </p:spPr>
      </p:pic>
    </p:spTree>
    <p:extLst>
      <p:ext uri="{BB962C8B-B14F-4D97-AF65-F5344CB8AC3E}">
        <p14:creationId xmlns:p14="http://schemas.microsoft.com/office/powerpoint/2010/main" val="3835900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75408" y="748145"/>
            <a:ext cx="10510913" cy="5540799"/>
          </a:xfrm>
        </p:spPr>
        <p:txBody>
          <a:bodyPr>
            <a:normAutofit/>
          </a:bodyPr>
          <a:lstStyle/>
          <a:p>
            <a:pPr marL="457200" lvl="1" indent="0" algn="just">
              <a:spcAft>
                <a:spcPts val="0"/>
              </a:spcAft>
              <a:buNone/>
              <a:tabLst>
                <a:tab pos="228600" algn="l"/>
              </a:tabLst>
            </a:pPr>
            <a:r>
              <a:rPr lang="tr-TR" b="1" dirty="0">
                <a:latin typeface="Times New Roman" panose="02020603050405020304" pitchFamily="18" charset="0"/>
                <a:ea typeface="Times New Roman" panose="02020603050405020304" pitchFamily="18" charset="0"/>
              </a:rPr>
              <a:t>EĞİLMEYE ÇALIŞAN </a:t>
            </a:r>
            <a:r>
              <a:rPr lang="tr-TR" b="1" dirty="0" smtClean="0">
                <a:latin typeface="Times New Roman" panose="02020603050405020304" pitchFamily="18" charset="0"/>
                <a:ea typeface="Times New Roman" panose="02020603050405020304" pitchFamily="18" charset="0"/>
              </a:rPr>
              <a:t>ÇUBUKLAR</a:t>
            </a:r>
          </a:p>
          <a:p>
            <a:pPr marL="457200" lvl="1" indent="0" algn="just">
              <a:spcAft>
                <a:spcPts val="0"/>
              </a:spcAft>
              <a:buNone/>
              <a:tabLst>
                <a:tab pos="228600" algn="l"/>
              </a:tabLst>
            </a:pPr>
            <a:r>
              <a:rPr lang="tr-TR" dirty="0" smtClean="0">
                <a:latin typeface="Times New Roman" panose="02020603050405020304" pitchFamily="18" charset="0"/>
                <a:ea typeface="Times New Roman" panose="02020603050405020304" pitchFamily="18" charset="0"/>
              </a:rPr>
              <a:t>Uzun </a:t>
            </a:r>
            <a:r>
              <a:rPr lang="tr-TR" dirty="0">
                <a:latin typeface="Times New Roman" panose="02020603050405020304" pitchFamily="18" charset="0"/>
                <a:ea typeface="Times New Roman" panose="02020603050405020304" pitchFamily="18" charset="0"/>
              </a:rPr>
              <a:t>eksenine dik doğrultuda yük taşıyan ve eğilme etkisi altında kalan çubuklar </a:t>
            </a:r>
            <a:r>
              <a:rPr lang="tr-TR" b="1" i="1" dirty="0">
                <a:latin typeface="Times New Roman" panose="02020603050405020304" pitchFamily="18" charset="0"/>
                <a:ea typeface="Times New Roman" panose="02020603050405020304" pitchFamily="18" charset="0"/>
              </a:rPr>
              <a:t>kiriş</a:t>
            </a:r>
            <a:r>
              <a:rPr lang="tr-TR" dirty="0">
                <a:latin typeface="Times New Roman" panose="02020603050405020304" pitchFamily="18" charset="0"/>
                <a:ea typeface="Times New Roman" panose="02020603050405020304" pitchFamily="18" charset="0"/>
              </a:rPr>
              <a:t> olarak adlandırılır. Çelik iskelet sistemlerin döşeme ve çatı kirişleri ile çatı aşıkları ve lentolar böyle elemanlardır. Çelik yapılarda kullanılan kirişler </a:t>
            </a:r>
            <a:r>
              <a:rPr lang="tr-TR" b="1" i="1" dirty="0">
                <a:latin typeface="Times New Roman" panose="02020603050405020304" pitchFamily="18" charset="0"/>
                <a:ea typeface="Times New Roman" panose="02020603050405020304" pitchFamily="18" charset="0"/>
              </a:rPr>
              <a:t>dolu gövdeli kirişler</a:t>
            </a:r>
            <a:r>
              <a:rPr lang="tr-TR" dirty="0">
                <a:latin typeface="Times New Roman" panose="02020603050405020304" pitchFamily="18" charset="0"/>
                <a:ea typeface="Times New Roman" panose="02020603050405020304" pitchFamily="18" charset="0"/>
              </a:rPr>
              <a:t> ve</a:t>
            </a:r>
            <a:r>
              <a:rPr lang="tr-TR" b="1" i="1" dirty="0">
                <a:latin typeface="Times New Roman" panose="02020603050405020304" pitchFamily="18" charset="0"/>
                <a:ea typeface="Times New Roman" panose="02020603050405020304" pitchFamily="18" charset="0"/>
              </a:rPr>
              <a:t> kafes kirişler</a:t>
            </a:r>
            <a:r>
              <a:rPr lang="tr-TR" dirty="0">
                <a:latin typeface="Times New Roman" panose="02020603050405020304" pitchFamily="18" charset="0"/>
                <a:ea typeface="Times New Roman" panose="02020603050405020304" pitchFamily="18" charset="0"/>
              </a:rPr>
              <a:t> olmak üzere iki grupta </a:t>
            </a:r>
            <a:r>
              <a:rPr lang="tr-TR" dirty="0" smtClean="0">
                <a:latin typeface="Times New Roman" panose="02020603050405020304" pitchFamily="18" charset="0"/>
                <a:ea typeface="Times New Roman" panose="02020603050405020304" pitchFamily="18" charset="0"/>
              </a:rPr>
              <a:t>toplanabilir.</a:t>
            </a:r>
          </a:p>
          <a:p>
            <a:pPr marL="457200" lvl="1" indent="0" algn="just">
              <a:spcAft>
                <a:spcPts val="0"/>
              </a:spcAft>
              <a:buNone/>
              <a:tabLst>
                <a:tab pos="228600" algn="l"/>
              </a:tabLst>
            </a:pPr>
            <a:r>
              <a:rPr lang="tr-TR" dirty="0" smtClean="0">
                <a:latin typeface="Times New Roman" panose="02020603050405020304" pitchFamily="18" charset="0"/>
                <a:ea typeface="Times New Roman" panose="02020603050405020304" pitchFamily="18" charset="0"/>
              </a:rPr>
              <a:t>Kirişlerde </a:t>
            </a:r>
            <a:r>
              <a:rPr lang="tr-TR" dirty="0">
                <a:latin typeface="Times New Roman" panose="02020603050405020304" pitchFamily="18" charset="0"/>
                <a:ea typeface="Times New Roman" panose="02020603050405020304" pitchFamily="18" charset="0"/>
              </a:rPr>
              <a:t>ortaya çıkan eğilme; basit eğilme, iki yönlü eğilme, burulmalı eğilme ve simetrik olmayan kesitlerde eğilme olmak üzere dört gruba ayrılır. Kirişlerle ilgili hesaplamalarda başlıca beş konuda kontrol yapılır. Bunlar: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Kesitte oluşan maksimum eğilme gerilmesi,</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Maksimum kesme (kayma) gerilmesi,</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Maksimum </a:t>
            </a:r>
            <a:r>
              <a:rPr lang="tr-TR" sz="2400" dirty="0" err="1">
                <a:latin typeface="Times New Roman" panose="02020603050405020304" pitchFamily="18" charset="0"/>
                <a:ea typeface="Times New Roman" panose="02020603050405020304" pitchFamily="18" charset="0"/>
              </a:rPr>
              <a:t>sarkı</a:t>
            </a:r>
            <a:r>
              <a:rPr lang="tr-TR" sz="2400" dirty="0">
                <a:latin typeface="Times New Roman" panose="02020603050405020304" pitchFamily="18" charset="0"/>
                <a:ea typeface="Times New Roman" panose="02020603050405020304" pitchFamily="18" charset="0"/>
              </a:rPr>
              <a:t> (sehim),</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Yanal burkulma kontrolü,</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Kiriş gövdesinin ezilmesi (katlanması) </a:t>
            </a:r>
            <a:r>
              <a:rPr lang="tr-TR" sz="2400" dirty="0" smtClean="0">
                <a:latin typeface="Times New Roman" panose="02020603050405020304" pitchFamily="18" charset="0"/>
                <a:ea typeface="Times New Roman" panose="02020603050405020304" pitchFamily="18" charset="0"/>
              </a:rPr>
              <a:t>kontrolüdür</a:t>
            </a:r>
            <a:r>
              <a:rPr lang="tr-TR" sz="2400" dirty="0">
                <a:latin typeface="Times New Roman" panose="02020603050405020304" pitchFamily="18" charset="0"/>
                <a:ea typeface="Times New Roman" panose="02020603050405020304" pitchFamily="18" charset="0"/>
              </a:rPr>
              <a:t>. </a:t>
            </a:r>
            <a:r>
              <a:rPr lang="tr-TR" sz="2400" dirty="0" smtClean="0">
                <a:latin typeface="Times New Roman" panose="02020603050405020304" pitchFamily="18" charset="0"/>
                <a:ea typeface="Times New Roman" panose="02020603050405020304" pitchFamily="18" charset="0"/>
              </a:rPr>
              <a:t> </a:t>
            </a:r>
            <a:endParaRPr lang="tr-TR" sz="2400" dirty="0"/>
          </a:p>
        </p:txBody>
      </p:sp>
    </p:spTree>
    <p:extLst>
      <p:ext uri="{BB962C8B-B14F-4D97-AF65-F5344CB8AC3E}">
        <p14:creationId xmlns:p14="http://schemas.microsoft.com/office/powerpoint/2010/main" val="362406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762098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03232" y="638004"/>
            <a:ext cx="10515600" cy="5597151"/>
          </a:xfrm>
        </p:spPr>
        <p:txBody>
          <a:bodyPr>
            <a:normAutofit/>
          </a:bodyPr>
          <a:lstStyle/>
          <a:p>
            <a:pPr marL="0" lvl="0" indent="0" algn="just">
              <a:buNone/>
            </a:pPr>
            <a:r>
              <a:rPr lang="tr-TR" sz="2600" b="1" dirty="0" smtClean="0">
                <a:solidFill>
                  <a:prstClr val="black"/>
                </a:solidFill>
                <a:latin typeface="Times New Roman" panose="02020603050405020304" pitchFamily="18" charset="0"/>
                <a:ea typeface="Times New Roman" panose="02020603050405020304" pitchFamily="18" charset="0"/>
              </a:rPr>
              <a:t>7-8 . ÇELİK </a:t>
            </a:r>
            <a:r>
              <a:rPr lang="tr-TR" sz="2600" b="1" dirty="0">
                <a:solidFill>
                  <a:prstClr val="black"/>
                </a:solidFill>
                <a:latin typeface="Times New Roman" panose="02020603050405020304" pitchFamily="18" charset="0"/>
                <a:ea typeface="Times New Roman" panose="02020603050405020304" pitchFamily="18" charset="0"/>
              </a:rPr>
              <a:t>YAPI ELEMANLARININ </a:t>
            </a:r>
            <a:r>
              <a:rPr lang="tr-TR" sz="2600" b="1" dirty="0" smtClean="0">
                <a:solidFill>
                  <a:prstClr val="black"/>
                </a:solidFill>
                <a:latin typeface="Times New Roman" panose="02020603050405020304" pitchFamily="18" charset="0"/>
                <a:ea typeface="Times New Roman" panose="02020603050405020304" pitchFamily="18" charset="0"/>
              </a:rPr>
              <a:t>PROJELENMESİ</a:t>
            </a:r>
          </a:p>
          <a:p>
            <a:pPr marL="0" lvl="0" indent="0" algn="just">
              <a:buNone/>
            </a:pPr>
            <a:r>
              <a:rPr lang="tr-TR" sz="2400" dirty="0" smtClean="0">
                <a:latin typeface="Times New Roman" panose="02020603050405020304" pitchFamily="18" charset="0"/>
                <a:ea typeface="Times New Roman" panose="02020603050405020304" pitchFamily="18" charset="0"/>
              </a:rPr>
              <a:t>Yapı </a:t>
            </a:r>
            <a:r>
              <a:rPr lang="tr-TR" sz="2400" dirty="0">
                <a:latin typeface="Times New Roman" panose="02020603050405020304" pitchFamily="18" charset="0"/>
                <a:ea typeface="Times New Roman" panose="02020603050405020304" pitchFamily="18" charset="0"/>
              </a:rPr>
              <a:t>çeliği </a:t>
            </a:r>
            <a:r>
              <a:rPr lang="tr-TR" sz="2400" dirty="0" err="1">
                <a:latin typeface="Times New Roman" panose="02020603050405020304" pitchFamily="18" charset="0"/>
                <a:ea typeface="Times New Roman" panose="02020603050405020304" pitchFamily="18" charset="0"/>
              </a:rPr>
              <a:t>sünek</a:t>
            </a:r>
            <a:r>
              <a:rPr lang="tr-TR" sz="2400" dirty="0">
                <a:latin typeface="Times New Roman" panose="02020603050405020304" pitchFamily="18" charset="0"/>
                <a:ea typeface="Times New Roman" panose="02020603050405020304" pitchFamily="18" charset="0"/>
              </a:rPr>
              <a:t> bir malzeme olduğundan emniyet gerilmesinin belirlenmesinde akma sınırı (</a:t>
            </a:r>
            <a:r>
              <a:rPr lang="tr-TR" sz="2400" dirty="0" err="1">
                <a:latin typeface="Times New Roman" panose="02020603050405020304" pitchFamily="18" charset="0"/>
                <a:ea typeface="Times New Roman" panose="02020603050405020304" pitchFamily="18" charset="0"/>
              </a:rPr>
              <a:t>σ</a:t>
            </a:r>
            <a:r>
              <a:rPr lang="tr-TR" sz="2400" baseline="-25000" dirty="0" err="1">
                <a:latin typeface="Times New Roman" panose="02020603050405020304" pitchFamily="18" charset="0"/>
                <a:ea typeface="Times New Roman" panose="02020603050405020304" pitchFamily="18" charset="0"/>
              </a:rPr>
              <a:t>a</a:t>
            </a:r>
            <a:r>
              <a:rPr lang="tr-TR" sz="2400" dirty="0">
                <a:latin typeface="Times New Roman" panose="02020603050405020304" pitchFamily="18" charset="0"/>
                <a:ea typeface="Times New Roman" panose="02020603050405020304" pitchFamily="18" charset="0"/>
              </a:rPr>
              <a:t>) dikkate alınır. Bu sınır değeri belirli bir emniyet katsayısına (n) bölünerek emniyet gerilmesi (</a:t>
            </a:r>
            <a:r>
              <a:rPr lang="tr-TR" sz="2400" dirty="0" err="1">
                <a:latin typeface="Times New Roman" panose="02020603050405020304" pitchFamily="18" charset="0"/>
                <a:ea typeface="Times New Roman" panose="02020603050405020304" pitchFamily="18" charset="0"/>
              </a:rPr>
              <a:t>σ</a:t>
            </a:r>
            <a:r>
              <a:rPr lang="tr-TR" sz="2400" baseline="-25000" dirty="0" err="1">
                <a:latin typeface="Times New Roman" panose="02020603050405020304" pitchFamily="18" charset="0"/>
                <a:ea typeface="Times New Roman" panose="02020603050405020304" pitchFamily="18" charset="0"/>
              </a:rPr>
              <a:t>em</a:t>
            </a:r>
            <a:r>
              <a:rPr lang="tr-TR" sz="2400" dirty="0">
                <a:latin typeface="Times New Roman" panose="02020603050405020304" pitchFamily="18" charset="0"/>
                <a:ea typeface="Times New Roman" panose="02020603050405020304" pitchFamily="18" charset="0"/>
              </a:rPr>
              <a:t>) </a:t>
            </a:r>
            <a:r>
              <a:rPr lang="tr-TR" sz="2400" dirty="0" smtClean="0">
                <a:latin typeface="Times New Roman" panose="02020603050405020304" pitchFamily="18" charset="0"/>
                <a:ea typeface="Times New Roman" panose="02020603050405020304" pitchFamily="18" charset="0"/>
              </a:rPr>
              <a:t>bulunur.</a:t>
            </a:r>
          </a:p>
          <a:p>
            <a:pPr marL="0" lvl="0" indent="0" algn="just">
              <a:buNone/>
            </a:pPr>
            <a:endParaRPr lang="tr-TR" sz="2400" dirty="0" smtClean="0">
              <a:latin typeface="Times New Roman" panose="02020603050405020304" pitchFamily="18" charset="0"/>
              <a:ea typeface="Times New Roman" panose="02020603050405020304" pitchFamily="18" charset="0"/>
            </a:endParaRPr>
          </a:p>
          <a:p>
            <a:pPr marL="0" lvl="0" indent="0" algn="just">
              <a:buNone/>
            </a:pPr>
            <a:r>
              <a:rPr lang="tr-TR" sz="2400" dirty="0" smtClean="0">
                <a:latin typeface="Times New Roman" panose="02020603050405020304" pitchFamily="18" charset="0"/>
                <a:ea typeface="Times New Roman" panose="02020603050405020304" pitchFamily="18" charset="0"/>
              </a:rPr>
              <a:t>Çelik </a:t>
            </a:r>
            <a:r>
              <a:rPr lang="tr-TR" sz="2400" dirty="0">
                <a:latin typeface="Times New Roman" panose="02020603050405020304" pitchFamily="18" charset="0"/>
                <a:ea typeface="Times New Roman" panose="02020603050405020304" pitchFamily="18" charset="0"/>
              </a:rPr>
              <a:t>yapı elemanlarının hesap ve dayanımlarının kontrolünde iki ayrı yüklemenin yapılması öngörülmektedir:</a:t>
            </a:r>
          </a:p>
          <a:p>
            <a:pPr marL="342900" lvl="0" indent="-342900" algn="just">
              <a:spcAft>
                <a:spcPts val="0"/>
              </a:spcAft>
              <a:buFont typeface="Symbol" panose="05050102010706020507" pitchFamily="18" charset="2"/>
              <a:buChar char=""/>
            </a:pPr>
            <a:r>
              <a:rPr lang="tr-TR" sz="2400" b="1" dirty="0">
                <a:latin typeface="Times New Roman" panose="02020603050405020304" pitchFamily="18" charset="0"/>
                <a:ea typeface="Times New Roman" panose="02020603050405020304" pitchFamily="18" charset="0"/>
              </a:rPr>
              <a:t>EY (H) yüklemesi: </a:t>
            </a:r>
            <a:r>
              <a:rPr lang="tr-TR" sz="2400" dirty="0">
                <a:latin typeface="Times New Roman" panose="02020603050405020304" pitchFamily="18" charset="0"/>
                <a:ea typeface="Times New Roman" panose="02020603050405020304" pitchFamily="18" charset="0"/>
              </a:rPr>
              <a:t>Esas yüklerin toplamı dikkate alınır. Bu yükleme şekli bazen </a:t>
            </a:r>
            <a:r>
              <a:rPr lang="tr-TR" sz="2400" b="1" i="1" dirty="0">
                <a:latin typeface="Times New Roman" panose="02020603050405020304" pitchFamily="18" charset="0"/>
                <a:ea typeface="Times New Roman" panose="02020603050405020304" pitchFamily="18" charset="0"/>
              </a:rPr>
              <a:t>Yükleme I</a:t>
            </a:r>
            <a:r>
              <a:rPr lang="tr-TR" sz="2400" dirty="0">
                <a:latin typeface="Times New Roman" panose="02020603050405020304" pitchFamily="18" charset="0"/>
                <a:ea typeface="Times New Roman" panose="02020603050405020304" pitchFamily="18" charset="0"/>
              </a:rPr>
              <a:t> olarak da ifade edilmektedir.</a:t>
            </a:r>
          </a:p>
          <a:p>
            <a:pPr marL="342900" lvl="0" indent="-342900" algn="just">
              <a:spcAft>
                <a:spcPts val="0"/>
              </a:spcAft>
              <a:buFont typeface="Symbol" panose="05050102010706020507" pitchFamily="18" charset="2"/>
              <a:buChar char=""/>
            </a:pPr>
            <a:r>
              <a:rPr lang="tr-TR" sz="2400" b="1" dirty="0">
                <a:latin typeface="Times New Roman" panose="02020603050405020304" pitchFamily="18" charset="0"/>
                <a:ea typeface="Times New Roman" panose="02020603050405020304" pitchFamily="18" charset="0"/>
              </a:rPr>
              <a:t>EİY (HZ) yüklemesi:</a:t>
            </a:r>
            <a:r>
              <a:rPr lang="tr-TR" sz="2400" dirty="0">
                <a:latin typeface="Times New Roman" panose="02020603050405020304" pitchFamily="18" charset="0"/>
                <a:ea typeface="Times New Roman" panose="02020603050405020304" pitchFamily="18" charset="0"/>
              </a:rPr>
              <a:t> Esas ve ilave yüklerin toplamı dikkate alınır. Bu yükleme şekli bazen </a:t>
            </a:r>
            <a:r>
              <a:rPr lang="tr-TR" sz="2400" b="1" i="1" dirty="0">
                <a:latin typeface="Times New Roman" panose="02020603050405020304" pitchFamily="18" charset="0"/>
                <a:ea typeface="Times New Roman" panose="02020603050405020304" pitchFamily="18" charset="0"/>
              </a:rPr>
              <a:t>Yükleme I </a:t>
            </a:r>
            <a:r>
              <a:rPr lang="tr-TR" sz="2400" b="1" i="1" dirty="0" err="1">
                <a:latin typeface="Times New Roman" panose="02020603050405020304" pitchFamily="18" charset="0"/>
                <a:ea typeface="Times New Roman" panose="02020603050405020304" pitchFamily="18" charset="0"/>
              </a:rPr>
              <a:t>I</a:t>
            </a:r>
            <a:r>
              <a:rPr lang="tr-TR" sz="2400" dirty="0">
                <a:latin typeface="Times New Roman" panose="02020603050405020304" pitchFamily="18" charset="0"/>
                <a:ea typeface="Times New Roman" panose="02020603050405020304" pitchFamily="18" charset="0"/>
              </a:rPr>
              <a:t> olarak da ifade edilmektedir</a:t>
            </a:r>
            <a:r>
              <a:rPr lang="tr-TR" sz="2400" dirty="0" smtClean="0">
                <a:latin typeface="Times New Roman" panose="02020603050405020304" pitchFamily="18" charset="0"/>
                <a:ea typeface="Times New Roman" panose="02020603050405020304" pitchFamily="18" charset="0"/>
              </a:rPr>
              <a:t>.</a:t>
            </a:r>
          </a:p>
          <a:p>
            <a:pPr marL="0" lvl="0" indent="449263" algn="ctr" eaLnBrk="0" fontAlgn="base" hangingPunct="0">
              <a:lnSpc>
                <a:spcPct val="100000"/>
              </a:lnSpc>
              <a:spcBef>
                <a:spcPct val="0"/>
              </a:spcBef>
              <a:spcAft>
                <a:spcPct val="0"/>
              </a:spcAft>
              <a:buNone/>
            </a:pPr>
            <a:r>
              <a:rPr lang="tr-TR" altLang="tr-TR" sz="20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Çeliğin </a:t>
            </a:r>
            <a:r>
              <a:rPr lang="tr-TR" altLang="tr-TR"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emniyet gerilmeleri (kg/cm</a:t>
            </a:r>
            <a:r>
              <a:rPr lang="tr-TR" altLang="tr-TR" sz="2000" baseline="30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2</a:t>
            </a:r>
            <a:r>
              <a:rPr lang="tr-TR" altLang="tr-TR"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p>
          <a:p>
            <a:pPr marL="0" lv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lvl="0" indent="0" algn="just">
              <a:buNone/>
            </a:pPr>
            <a:endParaRPr lang="tr-TR" sz="2400" dirty="0" smtClean="0">
              <a:latin typeface="Times New Roman" panose="02020603050405020304" pitchFamily="18" charset="0"/>
              <a:ea typeface="Times New Roman" panose="02020603050405020304" pitchFamily="18" charset="0"/>
            </a:endParaRPr>
          </a:p>
          <a:p>
            <a:pPr marL="0" lvl="0" indent="0" algn="just">
              <a:buNone/>
            </a:pPr>
            <a:endParaRPr lang="tr-TR" sz="2400" dirty="0" smtClean="0">
              <a:latin typeface="Times New Roman" panose="02020603050405020304" pitchFamily="18" charset="0"/>
              <a:ea typeface="Times New Roman" panose="02020603050405020304" pitchFamily="18" charset="0"/>
            </a:endParaRPr>
          </a:p>
          <a:p>
            <a:pPr marL="0" lvl="0" indent="0" algn="just">
              <a:buNone/>
            </a:pPr>
            <a:endParaRPr lang="tr-TR" sz="2400" dirty="0">
              <a:latin typeface="Times New Roman" panose="02020603050405020304" pitchFamily="18" charset="0"/>
              <a:ea typeface="Times New Roman" panose="02020603050405020304" pitchFamily="18" charset="0"/>
            </a:endParaRPr>
          </a:p>
          <a:p>
            <a:pPr marL="0" lvl="0" indent="0" algn="just">
              <a:buNone/>
            </a:pPr>
            <a:endParaRPr lang="tr-TR" sz="2400" dirty="0" smtClean="0">
              <a:latin typeface="Times New Roman" panose="02020603050405020304" pitchFamily="18" charset="0"/>
              <a:ea typeface="Times New Roman" panose="02020603050405020304" pitchFamily="18" charset="0"/>
            </a:endParaRPr>
          </a:p>
          <a:p>
            <a:pPr marL="0" lvl="0" indent="0" algn="just">
              <a:buNone/>
            </a:pPr>
            <a:endParaRPr lang="tr-TR" sz="2400" dirty="0">
              <a:latin typeface="Times New Roman" panose="02020603050405020304" pitchFamily="18" charset="0"/>
              <a:ea typeface="Times New Roman" panose="02020603050405020304" pitchFamily="18" charset="0"/>
            </a:endParaRPr>
          </a:p>
          <a:p>
            <a:pPr marL="0" lvl="0" indent="0" algn="just">
              <a:buNone/>
            </a:pPr>
            <a:endParaRPr lang="tr-TR" sz="2400" dirty="0">
              <a:latin typeface="Times New Roman" panose="02020603050405020304" pitchFamily="18" charset="0"/>
              <a:ea typeface="Times New Roman" panose="02020603050405020304" pitchFamily="18" charset="0"/>
            </a:endParaRPr>
          </a:p>
          <a:p>
            <a:pPr marL="0" lvl="0" indent="449263" algn="ctr" eaLnBrk="0" fontAlgn="base" hangingPunct="0">
              <a:lnSpc>
                <a:spcPct val="100000"/>
              </a:lnSpc>
              <a:spcBef>
                <a:spcPct val="0"/>
              </a:spcBef>
              <a:spcAft>
                <a:spcPct val="0"/>
              </a:spcAft>
              <a:buNone/>
            </a:pPr>
            <a:endParaRPr lang="tr-TR" sz="24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3" name="Resim 2"/>
          <p:cNvPicPr>
            <a:picLocks noChangeAspect="1"/>
          </p:cNvPicPr>
          <p:nvPr/>
        </p:nvPicPr>
        <p:blipFill>
          <a:blip r:embed="rId2"/>
          <a:stretch>
            <a:fillRect/>
          </a:stretch>
        </p:blipFill>
        <p:spPr>
          <a:xfrm>
            <a:off x="5755417" y="2176480"/>
            <a:ext cx="936328" cy="585204"/>
          </a:xfrm>
          <a:prstGeom prst="rect">
            <a:avLst/>
          </a:prstGeom>
        </p:spPr>
      </p:pic>
      <p:graphicFrame>
        <p:nvGraphicFramePr>
          <p:cNvPr id="4" name="Tablo 3"/>
          <p:cNvGraphicFramePr>
            <a:graphicFrameLocks noGrp="1"/>
          </p:cNvGraphicFramePr>
          <p:nvPr>
            <p:extLst/>
          </p:nvPr>
        </p:nvGraphicFramePr>
        <p:xfrm>
          <a:off x="1471214" y="5391007"/>
          <a:ext cx="9579635" cy="609600"/>
        </p:xfrm>
        <a:graphic>
          <a:graphicData uri="http://schemas.openxmlformats.org/drawingml/2006/table">
            <a:tbl>
              <a:tblPr firstRow="1" firstCol="1" lastRow="1" lastCol="1" bandRow="1" bandCol="1"/>
              <a:tblGrid>
                <a:gridCol w="150491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gridCol w="1064325">
                  <a:extLst>
                    <a:ext uri="{9D8B030D-6E8A-4147-A177-3AD203B41FA5}">
                      <a16:colId xmlns:a16="http://schemas.microsoft.com/office/drawing/2014/main" val="20005"/>
                    </a:ext>
                  </a:extLst>
                </a:gridCol>
              </a:tblGrid>
              <a:tr h="0">
                <a:tc rowSpan="2">
                  <a:txBody>
                    <a:bodyPr/>
                    <a:lstStyle/>
                    <a:p>
                      <a:pPr algn="just">
                        <a:spcAft>
                          <a:spcPts val="0"/>
                        </a:spcAft>
                      </a:pPr>
                      <a:r>
                        <a:rPr lang="tr-TR" sz="1000" b="1" dirty="0">
                          <a:effectLst/>
                          <a:latin typeface="Times New Roman" panose="02020603050405020304" pitchFamily="18" charset="0"/>
                          <a:ea typeface="Times New Roman" panose="02020603050405020304" pitchFamily="18" charset="0"/>
                        </a:rPr>
                        <a:t>Çelik türü</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spcAft>
                          <a:spcPts val="0"/>
                        </a:spcAft>
                      </a:pPr>
                      <a:r>
                        <a:rPr lang="tr-TR" sz="1000" b="1">
                          <a:effectLst/>
                          <a:latin typeface="Times New Roman" panose="02020603050405020304" pitchFamily="18" charset="0"/>
                          <a:ea typeface="Times New Roman" panose="02020603050405020304" pitchFamily="18" charset="0"/>
                        </a:rPr>
                        <a:t>Akma sınır gerilmesi (σ</a:t>
                      </a:r>
                      <a:r>
                        <a:rPr lang="tr-TR" sz="1000" b="1" baseline="-25000">
                          <a:effectLst/>
                          <a:latin typeface="Times New Roman" panose="02020603050405020304" pitchFamily="18" charset="0"/>
                          <a:ea typeface="Times New Roman" panose="02020603050405020304" pitchFamily="18" charset="0"/>
                        </a:rPr>
                        <a:t>a</a:t>
                      </a:r>
                      <a:r>
                        <a:rPr lang="tr-TR" sz="1000" b="1">
                          <a:effectLst/>
                          <a:latin typeface="Times New Roman" panose="02020603050405020304" pitchFamily="18" charset="0"/>
                          <a:ea typeface="Times New Roman" panose="02020603050405020304" pitchFamily="18" charset="0"/>
                        </a:rPr>
                        <a:t>)</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spcAft>
                          <a:spcPts val="0"/>
                        </a:spcAft>
                      </a:pPr>
                      <a:r>
                        <a:rPr lang="tr-TR" sz="1000" b="1">
                          <a:effectLst/>
                          <a:latin typeface="Times New Roman" panose="02020603050405020304" pitchFamily="18" charset="0"/>
                          <a:ea typeface="Times New Roman" panose="02020603050405020304" pitchFamily="18" charset="0"/>
                        </a:rPr>
                        <a:t>Çekme emniyet gerilmesi (σ</a:t>
                      </a:r>
                      <a:r>
                        <a:rPr lang="tr-TR" sz="1000" b="1" baseline="-25000">
                          <a:effectLst/>
                          <a:latin typeface="Times New Roman" panose="02020603050405020304" pitchFamily="18" charset="0"/>
                          <a:ea typeface="Times New Roman" panose="02020603050405020304" pitchFamily="18" charset="0"/>
                        </a:rPr>
                        <a:t>çem</a:t>
                      </a:r>
                      <a:r>
                        <a:rPr lang="tr-TR" sz="1000" b="1">
                          <a:effectLst/>
                          <a:latin typeface="Times New Roman" panose="02020603050405020304" pitchFamily="18" charset="0"/>
                          <a:ea typeface="Times New Roman" panose="02020603050405020304" pitchFamily="18" charset="0"/>
                        </a:rPr>
                        <a:t>)</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2">
                  <a:txBody>
                    <a:bodyPr/>
                    <a:lstStyle/>
                    <a:p>
                      <a:pPr>
                        <a:spcAft>
                          <a:spcPts val="0"/>
                        </a:spcAft>
                      </a:pPr>
                      <a:r>
                        <a:rPr lang="tr-TR" sz="1000" b="1">
                          <a:effectLst/>
                          <a:latin typeface="Times New Roman" panose="02020603050405020304" pitchFamily="18" charset="0"/>
                          <a:ea typeface="Times New Roman" panose="02020603050405020304" pitchFamily="18" charset="0"/>
                        </a:rPr>
                        <a:t>Kesme emniyet gerilmesi (τ</a:t>
                      </a:r>
                      <a:r>
                        <a:rPr lang="tr-TR" sz="1000" b="1" baseline="-25000">
                          <a:effectLst/>
                          <a:latin typeface="Times New Roman" panose="02020603050405020304" pitchFamily="18" charset="0"/>
                          <a:ea typeface="Times New Roman" panose="02020603050405020304" pitchFamily="18" charset="0"/>
                        </a:rPr>
                        <a:t>em</a:t>
                      </a:r>
                      <a:r>
                        <a:rPr lang="tr-TR" sz="1000" b="1">
                          <a:effectLst/>
                          <a:latin typeface="Times New Roman" panose="02020603050405020304" pitchFamily="18" charset="0"/>
                          <a:ea typeface="Times New Roman" panose="02020603050405020304" pitchFamily="18" charset="0"/>
                        </a:rPr>
                        <a:t>)</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0000"/>
                  </a:ext>
                </a:extLst>
              </a:tr>
              <a:tr h="0">
                <a:tc vMerge="1">
                  <a:txBody>
                    <a:bodyPr/>
                    <a:lstStyle/>
                    <a:p>
                      <a:endParaRPr lang="tr-TR"/>
                    </a:p>
                  </a:txBody>
                  <a:tcPr/>
                </a:tc>
                <a:tc vMerge="1">
                  <a:txBody>
                    <a:bodyPr/>
                    <a:lstStyle/>
                    <a:p>
                      <a:endParaRPr lang="tr-TR"/>
                    </a:p>
                  </a:txBody>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H</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HZ</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H</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HZ</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just">
                        <a:spcAft>
                          <a:spcPts val="0"/>
                        </a:spcAft>
                      </a:pPr>
                      <a:r>
                        <a:rPr lang="tr-TR" sz="1000" b="1" dirty="0" err="1">
                          <a:effectLst/>
                          <a:latin typeface="Times New Roman" panose="02020603050405020304" pitchFamily="18" charset="0"/>
                          <a:ea typeface="Times New Roman" panose="02020603050405020304" pitchFamily="18" charset="0"/>
                        </a:rPr>
                        <a:t>St</a:t>
                      </a:r>
                      <a:r>
                        <a:rPr lang="tr-TR" sz="1000" b="1" dirty="0">
                          <a:effectLst/>
                          <a:latin typeface="Times New Roman" panose="02020603050405020304" pitchFamily="18" charset="0"/>
                          <a:ea typeface="Times New Roman" panose="02020603050405020304" pitchFamily="18" charset="0"/>
                        </a:rPr>
                        <a:t> 37</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2400</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1440</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1656</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831</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956</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just">
                        <a:spcAft>
                          <a:spcPts val="0"/>
                        </a:spcAft>
                      </a:pPr>
                      <a:r>
                        <a:rPr lang="tr-TR" sz="1000" b="1" dirty="0" err="1">
                          <a:effectLst/>
                          <a:latin typeface="Times New Roman" panose="02020603050405020304" pitchFamily="18" charset="0"/>
                          <a:ea typeface="Times New Roman" panose="02020603050405020304" pitchFamily="18" charset="0"/>
                        </a:rPr>
                        <a:t>St</a:t>
                      </a:r>
                      <a:r>
                        <a:rPr lang="tr-TR" sz="1000" b="1" dirty="0">
                          <a:effectLst/>
                          <a:latin typeface="Times New Roman" panose="02020603050405020304" pitchFamily="18" charset="0"/>
                          <a:ea typeface="Times New Roman" panose="02020603050405020304" pitchFamily="18" charset="0"/>
                        </a:rPr>
                        <a:t> 52</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3600</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2160</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solidFill>
                            <a:srgbClr val="000000"/>
                          </a:solidFill>
                          <a:effectLst/>
                          <a:latin typeface="Times New Roman" panose="02020603050405020304" pitchFamily="18" charset="0"/>
                          <a:ea typeface="Times New Roman" panose="02020603050405020304" pitchFamily="18" charset="0"/>
                        </a:rPr>
                        <a:t>2484</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1247</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dirty="0">
                          <a:effectLst/>
                          <a:latin typeface="Times New Roman" panose="02020603050405020304" pitchFamily="18" charset="0"/>
                          <a:ea typeface="Times New Roman" panose="02020603050405020304" pitchFamily="18" charset="0"/>
                        </a:rPr>
                        <a:t>1434</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85540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7517" y="924672"/>
            <a:ext cx="10515600" cy="5274422"/>
          </a:xfrm>
        </p:spPr>
        <p:txBody>
          <a:bodyPr>
            <a:normAutofit fontScale="92500" lnSpcReduction="20000"/>
          </a:bodyPr>
          <a:lstStyle/>
          <a:p>
            <a:pPr marL="0" indent="0" algn="just">
              <a:spcAft>
                <a:spcPts val="0"/>
              </a:spcAft>
              <a:buNone/>
            </a:pPr>
            <a:r>
              <a:rPr lang="tr-TR" sz="1800" b="1" dirty="0">
                <a:latin typeface="Times New Roman" panose="02020603050405020304" pitchFamily="18" charset="0"/>
                <a:ea typeface="Times New Roman" panose="02020603050405020304" pitchFamily="18" charset="0"/>
              </a:rPr>
              <a:t>ÇELİK YAPI ELEMANLARINDA BİRLEŞİM </a:t>
            </a:r>
            <a:r>
              <a:rPr lang="tr-TR" sz="1800" b="1" dirty="0" smtClean="0">
                <a:latin typeface="Times New Roman" panose="02020603050405020304" pitchFamily="18" charset="0"/>
                <a:ea typeface="Times New Roman" panose="02020603050405020304" pitchFamily="18" charset="0"/>
              </a:rPr>
              <a:t>ARAÇLARI</a:t>
            </a:r>
            <a:r>
              <a:rPr lang="tr-TR"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Çelik yapılarda kullanılan birleştirme araçları; </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Sökülemeyen birleşim araçları (Perçin ve kaynak)</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Sökülebilen birleşim araçları (</a:t>
            </a:r>
            <a:r>
              <a:rPr lang="tr-TR" dirty="0" err="1">
                <a:latin typeface="Times New Roman" panose="02020603050405020304" pitchFamily="18" charset="0"/>
                <a:ea typeface="Times New Roman" panose="02020603050405020304" pitchFamily="18" charset="0"/>
              </a:rPr>
              <a:t>Bulon</a:t>
            </a:r>
            <a:r>
              <a:rPr lang="tr-TR" dirty="0">
                <a:latin typeface="Times New Roman" panose="02020603050405020304" pitchFamily="18" charset="0"/>
                <a:ea typeface="Times New Roman" panose="02020603050405020304" pitchFamily="18" charset="0"/>
              </a:rPr>
              <a:t> veya </a:t>
            </a:r>
            <a:r>
              <a:rPr lang="tr-TR" dirty="0" err="1">
                <a:latin typeface="Times New Roman" panose="02020603050405020304" pitchFamily="18" charset="0"/>
                <a:ea typeface="Times New Roman" panose="02020603050405020304" pitchFamily="18" charset="0"/>
              </a:rPr>
              <a:t>civata</a:t>
            </a:r>
            <a:r>
              <a:rPr lang="tr-TR" dirty="0">
                <a:latin typeface="Times New Roman" panose="02020603050405020304" pitchFamily="18" charset="0"/>
                <a:ea typeface="Times New Roman" panose="02020603050405020304" pitchFamily="18" charset="0"/>
              </a:rPr>
              <a:t>)</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olmak üzere iki grupta toplanabilir. Perçin ve kaynaklı birleşimlerin daha sonra birleştirilen elemanlarda zarar oluşmadan sökülmeleri olanaksız iken </a:t>
            </a:r>
            <a:r>
              <a:rPr lang="tr-TR" dirty="0" err="1">
                <a:latin typeface="Times New Roman" panose="02020603050405020304" pitchFamily="18" charset="0"/>
                <a:ea typeface="Times New Roman" panose="02020603050405020304" pitchFamily="18" charset="0"/>
              </a:rPr>
              <a:t>bulonlu</a:t>
            </a:r>
            <a:r>
              <a:rPr lang="tr-TR" dirty="0">
                <a:latin typeface="Times New Roman" panose="02020603050405020304" pitchFamily="18" charset="0"/>
                <a:ea typeface="Times New Roman" panose="02020603050405020304" pitchFamily="18" charset="0"/>
              </a:rPr>
              <a:t> birleşimler, birleştirilen elemanlarda herhangi bir bozulma olmadan kolayca sökülebilirler.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b="1" dirty="0" smtClean="0">
                <a:latin typeface="Times New Roman" panose="02020603050405020304" pitchFamily="18" charset="0"/>
                <a:ea typeface="Times New Roman" panose="02020603050405020304" pitchFamily="18" charset="0"/>
              </a:rPr>
              <a:t>Perçinler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Silindir </a:t>
            </a:r>
            <a:r>
              <a:rPr lang="tr-TR" dirty="0">
                <a:latin typeface="Times New Roman" panose="02020603050405020304" pitchFamily="18" charset="0"/>
                <a:ea typeface="Times New Roman" panose="02020603050405020304" pitchFamily="18" charset="0"/>
              </a:rPr>
              <a:t>gövdeli ve tek başlıklı olarak hazırlanan ve önceden hazırlanmış olan deliklere ısıtılarak veya ısıtılmadan </a:t>
            </a:r>
            <a:r>
              <a:rPr lang="tr-TR" dirty="0" err="1">
                <a:latin typeface="Times New Roman" panose="02020603050405020304" pitchFamily="18" charset="0"/>
                <a:ea typeface="Times New Roman" panose="02020603050405020304" pitchFamily="18" charset="0"/>
              </a:rPr>
              <a:t>çekiçlenerek</a:t>
            </a:r>
            <a:r>
              <a:rPr lang="tr-TR" dirty="0">
                <a:latin typeface="Times New Roman" panose="02020603050405020304" pitchFamily="18" charset="0"/>
                <a:ea typeface="Times New Roman" panose="02020603050405020304" pitchFamily="18" charset="0"/>
              </a:rPr>
              <a:t> yerleştirilen birleşim aracıdır. Isıtılmayan (soğuk) perçinler taşıyıcı olmayan elemanlarda ve genellikle demir doğramalarda kullanılırlar. Perçinler çelik yapıda iyi sonuçlar veren bir birleştirme aracı olmakla birlikte günümüzde çok tercih edilmemektedir.</a:t>
            </a:r>
            <a:endParaRPr lang="tr-TR" dirty="0"/>
          </a:p>
        </p:txBody>
      </p:sp>
    </p:spTree>
    <p:extLst>
      <p:ext uri="{BB962C8B-B14F-4D97-AF65-F5344CB8AC3E}">
        <p14:creationId xmlns:p14="http://schemas.microsoft.com/office/powerpoint/2010/main" val="3519122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4070" y="575047"/>
            <a:ext cx="10515600" cy="5785411"/>
          </a:xfrm>
        </p:spPr>
        <p:txBody>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Perçinler çekmeye çalışan yerlerde kesiti zayıflattığından sakıncalı olabilirler. Bu nedenle eklenecek parçalar zayıflatılmadan gerekli yerlere perçin delikleri açılmalıdır. Perçinlerle birleştirme yapılırken perçin aralıkları fazla tutulursa birleştirilen elemanlar birbirlerine tam olarak değmeyeceğinden aralarına nem girerek korozyona neden olabilir. Perçinler çok sık yapılırsa elemanların zayıflaması söz konusu olabilir.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Perçinler birleşim yerlerinde tek veya iki tesirli olarak </a:t>
            </a:r>
            <a:r>
              <a:rPr lang="tr-TR" dirty="0" smtClean="0">
                <a:latin typeface="Times New Roman" panose="02020603050405020304" pitchFamily="18" charset="0"/>
                <a:ea typeface="Times New Roman" panose="02020603050405020304" pitchFamily="18" charset="0"/>
              </a:rPr>
              <a:t>çalışırlar. </a:t>
            </a:r>
            <a:r>
              <a:rPr lang="tr-TR" dirty="0">
                <a:latin typeface="Times New Roman" panose="02020603050405020304" pitchFamily="18" charset="0"/>
                <a:ea typeface="Times New Roman" panose="02020603050405020304" pitchFamily="18" charset="0"/>
              </a:rPr>
              <a:t>Birleşim yerlerinde tek bir perçinin aktaracağı kuvvetin bulunmasında, perçinin kesilme (makaslama) ve birleştirilen elemanlarda oluşacak ezilme (yüzey basıncı) için gerekli kuvvetler hesaplanır. Bu kuvvetlerden hangisi küçükse o kuvvet perçinin mukavemetinde göz önüne alınır.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1283631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11306" y="924672"/>
            <a:ext cx="10515600" cy="5449234"/>
          </a:xfrm>
        </p:spPr>
        <p:txBody>
          <a:bodyPr>
            <a:normAutofit fontScale="92500" lnSpcReduction="2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Belirli bir kuvveti perçinli birleşimle aktarırken hesaplamada izlenecek yol iki şekilde olabilir: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tr-TR" dirty="0">
                <a:latin typeface="Times New Roman" panose="02020603050405020304" pitchFamily="18" charset="0"/>
                <a:ea typeface="Times New Roman" panose="02020603050405020304" pitchFamily="18" charset="0"/>
              </a:rPr>
              <a:t>Perçin çapı ve sayısı önceden kararlaştırılarak, her bir perçine düşen kuvvet, perçinin emniyetle taşıyabileceği kuvvet ile karşılaştırılır.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tr-TR" dirty="0">
                <a:latin typeface="Times New Roman" panose="02020603050405020304" pitchFamily="18" charset="0"/>
                <a:ea typeface="Times New Roman" panose="02020603050405020304" pitchFamily="18" charset="0"/>
              </a:rPr>
              <a:t>Birleşimde kullanılacak perçin çapı seçilir. Bu perçinin emniyetle taşıyabileceği kuvvet belirlenir. Birleşimden aktarılacak kuvvet, bulunan bu kuvvete bölünerek gerekli perçin sayısı hesaplanır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tabLst>
                <a:tab pos="457200" algn="l"/>
              </a:tabLst>
            </a:pPr>
            <a:r>
              <a:rPr lang="tr-TR" sz="3200" b="1" dirty="0" err="1">
                <a:latin typeface="Times New Roman" panose="02020603050405020304" pitchFamily="18" charset="0"/>
                <a:ea typeface="Times New Roman" panose="02020603050405020304" pitchFamily="18" charset="0"/>
              </a:rPr>
              <a:t>Bulonlar</a:t>
            </a:r>
            <a:r>
              <a:rPr lang="tr-TR" sz="3200" b="1" dirty="0">
                <a:latin typeface="Times New Roman" panose="02020603050405020304" pitchFamily="18" charset="0"/>
                <a:ea typeface="Times New Roman" panose="02020603050405020304" pitchFamily="18" charset="0"/>
              </a:rPr>
              <a:t> (</a:t>
            </a:r>
            <a:r>
              <a:rPr lang="tr-TR" sz="3200" b="1" dirty="0" err="1" smtClean="0">
                <a:latin typeface="Times New Roman" panose="02020603050405020304" pitchFamily="18" charset="0"/>
                <a:ea typeface="Times New Roman" panose="02020603050405020304" pitchFamily="18" charset="0"/>
              </a:rPr>
              <a:t>Civatalar</a:t>
            </a:r>
            <a:r>
              <a:rPr lang="tr-TR" sz="3200" b="1" dirty="0" smtClean="0">
                <a:latin typeface="Times New Roman" panose="02020603050405020304" pitchFamily="18" charset="0"/>
                <a:ea typeface="Times New Roman" panose="02020603050405020304" pitchFamily="18" charset="0"/>
              </a:rPr>
              <a:t>)</a:t>
            </a:r>
          </a:p>
          <a:p>
            <a:pPr marL="0" indent="0" algn="just">
              <a:spcAft>
                <a:spcPts val="0"/>
              </a:spcAft>
              <a:buNone/>
              <a:tabLst>
                <a:tab pos="457200" algn="l"/>
              </a:tabLst>
            </a:pPr>
            <a:r>
              <a:rPr lang="tr-TR" sz="3200" dirty="0" err="1" smtClean="0">
                <a:latin typeface="Times New Roman" panose="02020603050405020304" pitchFamily="18" charset="0"/>
                <a:ea typeface="Times New Roman" panose="02020603050405020304" pitchFamily="18" charset="0"/>
              </a:rPr>
              <a:t>Bulonlar</a:t>
            </a:r>
            <a:r>
              <a:rPr lang="tr-TR" sz="3200" dirty="0" smtClean="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genellikle; geçici birleşimlerde, birleştirilecek parçaların malzemesinin veya birleşim yerinin iyi perçin yapmaya uygun olmaması durumlarında ya da birleşim elemanlarına büyük kuvvetlerin etki etmesi durumunda kullanılırlar. Genellikle kaynaklı bağlantılar fabrika veya atölyede yapılırken, </a:t>
            </a:r>
            <a:r>
              <a:rPr lang="tr-TR" sz="3200" dirty="0" err="1">
                <a:latin typeface="Times New Roman" panose="02020603050405020304" pitchFamily="18" charset="0"/>
                <a:ea typeface="Times New Roman" panose="02020603050405020304" pitchFamily="18" charset="0"/>
              </a:rPr>
              <a:t>bulonlu</a:t>
            </a:r>
            <a:r>
              <a:rPr lang="tr-TR" sz="3200" dirty="0">
                <a:latin typeface="Times New Roman" panose="02020603050405020304" pitchFamily="18" charset="0"/>
                <a:ea typeface="Times New Roman" panose="02020603050405020304" pitchFamily="18" charset="0"/>
              </a:rPr>
              <a:t> bağlantılar şantiyede yapılır. </a:t>
            </a:r>
            <a:r>
              <a:rPr lang="tr-TR" sz="3200" dirty="0" err="1">
                <a:latin typeface="Times New Roman" panose="02020603050405020304" pitchFamily="18" charset="0"/>
                <a:ea typeface="Times New Roman" panose="02020603050405020304" pitchFamily="18" charset="0"/>
              </a:rPr>
              <a:t>Bulonlar</a:t>
            </a:r>
            <a:r>
              <a:rPr lang="tr-TR" sz="3200" dirty="0">
                <a:latin typeface="Times New Roman" panose="02020603050405020304" pitchFamily="18" charset="0"/>
                <a:ea typeface="Times New Roman" panose="02020603050405020304" pitchFamily="18" charset="0"/>
              </a:rPr>
              <a:t>, uç tarafında spiral diş açılmış bir bölümü bulunan, silindirik gövdeli ve altıgen başlıklı çelik birleşim aracıdır</a:t>
            </a:r>
          </a:p>
          <a:p>
            <a:pPr marL="0" indent="0" algn="just">
              <a:spcAft>
                <a:spcPts val="0"/>
              </a:spcAft>
              <a:buNone/>
            </a:pPr>
            <a:endParaRPr lang="tr-TR" dirty="0"/>
          </a:p>
        </p:txBody>
      </p:sp>
    </p:spTree>
    <p:extLst>
      <p:ext uri="{BB962C8B-B14F-4D97-AF65-F5344CB8AC3E}">
        <p14:creationId xmlns:p14="http://schemas.microsoft.com/office/powerpoint/2010/main" val="3006360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15471" y="642284"/>
            <a:ext cx="10515600" cy="5529916"/>
          </a:xfrm>
        </p:spPr>
        <p:txBody>
          <a:bodyPr/>
          <a:lstStyle/>
          <a:p>
            <a:pPr mar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Uygulamada </a:t>
            </a:r>
            <a:r>
              <a:rPr lang="tr-TR" dirty="0" err="1">
                <a:latin typeface="Times New Roman" panose="02020603050405020304" pitchFamily="18" charset="0"/>
                <a:ea typeface="Times New Roman" panose="02020603050405020304" pitchFamily="18" charset="0"/>
              </a:rPr>
              <a:t>bulonların</a:t>
            </a:r>
            <a:r>
              <a:rPr lang="tr-TR" dirty="0">
                <a:latin typeface="Times New Roman" panose="02020603050405020304" pitchFamily="18" charset="0"/>
                <a:ea typeface="Times New Roman" panose="02020603050405020304" pitchFamily="18" charset="0"/>
              </a:rPr>
              <a:t> </a:t>
            </a:r>
            <a:r>
              <a:rPr lang="tr-TR" b="1" i="1" dirty="0">
                <a:latin typeface="Times New Roman" panose="02020603050405020304" pitchFamily="18" charset="0"/>
                <a:ea typeface="Times New Roman" panose="02020603050405020304" pitchFamily="18" charset="0"/>
              </a:rPr>
              <a:t>normal </a:t>
            </a:r>
            <a:r>
              <a:rPr lang="tr-TR" b="1" i="1" dirty="0" err="1">
                <a:latin typeface="Times New Roman" panose="02020603050405020304" pitchFamily="18" charset="0"/>
                <a:ea typeface="Times New Roman" panose="02020603050405020304" pitchFamily="18" charset="0"/>
              </a:rPr>
              <a:t>bulonlar</a:t>
            </a:r>
            <a:r>
              <a:rPr lang="tr-TR" b="1"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ve </a:t>
            </a:r>
            <a:r>
              <a:rPr lang="tr-TR" b="1" i="1" dirty="0">
                <a:latin typeface="Times New Roman" panose="02020603050405020304" pitchFamily="18" charset="0"/>
                <a:ea typeface="Times New Roman" panose="02020603050405020304" pitchFamily="18" charset="0"/>
              </a:rPr>
              <a:t>yüksek mukavemetli </a:t>
            </a:r>
            <a:r>
              <a:rPr lang="tr-TR" b="1" i="1" dirty="0" err="1">
                <a:latin typeface="Times New Roman" panose="02020603050405020304" pitchFamily="18" charset="0"/>
                <a:ea typeface="Times New Roman" panose="02020603050405020304" pitchFamily="18" charset="0"/>
              </a:rPr>
              <a:t>bulonlar</a:t>
            </a:r>
            <a:r>
              <a:rPr lang="tr-TR" b="1"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olmak üzere iki çeşidi bulunmakla birlikte yaygın olarak kullanılanı normal </a:t>
            </a:r>
            <a:r>
              <a:rPr lang="tr-TR" dirty="0" err="1">
                <a:latin typeface="Times New Roman" panose="02020603050405020304" pitchFamily="18" charset="0"/>
                <a:ea typeface="Times New Roman" panose="02020603050405020304" pitchFamily="18" charset="0"/>
              </a:rPr>
              <a:t>bulonlardır</a:t>
            </a:r>
            <a:r>
              <a:rPr lang="tr-TR"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lgn="just">
              <a:buNone/>
            </a:pPr>
            <a:r>
              <a:rPr lang="tr-TR" dirty="0" smtClean="0">
                <a:latin typeface="Times New Roman" panose="02020603050405020304" pitchFamily="18" charset="0"/>
                <a:ea typeface="Times New Roman" panose="02020603050405020304" pitchFamily="18" charset="0"/>
              </a:rPr>
              <a:t>Normal </a:t>
            </a:r>
            <a:r>
              <a:rPr lang="tr-TR" dirty="0" err="1">
                <a:latin typeface="Times New Roman" panose="02020603050405020304" pitchFamily="18" charset="0"/>
                <a:ea typeface="Times New Roman" panose="02020603050405020304" pitchFamily="18" charset="0"/>
              </a:rPr>
              <a:t>bulonlar</a:t>
            </a:r>
            <a:r>
              <a:rPr lang="tr-TR" dirty="0">
                <a:latin typeface="Times New Roman" panose="02020603050405020304" pitchFamily="18" charset="0"/>
                <a:ea typeface="Times New Roman" panose="02020603050405020304" pitchFamily="18" charset="0"/>
              </a:rPr>
              <a:t>, kesme ve delik çevresinde ezilme esaslarına göre hesaplanırlar. Bu nedenle </a:t>
            </a:r>
            <a:r>
              <a:rPr lang="tr-TR" dirty="0" err="1">
                <a:latin typeface="Times New Roman" panose="02020603050405020304" pitchFamily="18" charset="0"/>
                <a:ea typeface="Times New Roman" panose="02020603050405020304" pitchFamily="18" charset="0"/>
              </a:rPr>
              <a:t>bulonlu</a:t>
            </a:r>
            <a:r>
              <a:rPr lang="tr-TR" dirty="0">
                <a:latin typeface="Times New Roman" panose="02020603050405020304" pitchFamily="18" charset="0"/>
                <a:ea typeface="Times New Roman" panose="02020603050405020304" pitchFamily="18" charset="0"/>
              </a:rPr>
              <a:t> birleşimlerin projelenmesinde izlenecek işlem de perçinli birleşimlerle aynıdır. </a:t>
            </a:r>
            <a:endParaRPr lang="tr-TR" dirty="0" smtClean="0">
              <a:latin typeface="Times New Roman" panose="02020603050405020304" pitchFamily="18" charset="0"/>
              <a:ea typeface="Times New Roman" panose="02020603050405020304" pitchFamily="18" charset="0"/>
            </a:endParaRPr>
          </a:p>
          <a:p>
            <a:pPr marL="0" indent="0" algn="just">
              <a:buNone/>
            </a:pPr>
            <a:r>
              <a:rPr lang="tr-TR" dirty="0" err="1">
                <a:latin typeface="Times New Roman" panose="02020603050405020304" pitchFamily="18" charset="0"/>
                <a:ea typeface="Times New Roman" panose="02020603050405020304" pitchFamily="18" charset="0"/>
              </a:rPr>
              <a:t>Bulonlar</a:t>
            </a:r>
            <a:r>
              <a:rPr lang="tr-TR" dirty="0">
                <a:latin typeface="Times New Roman" panose="02020603050405020304" pitchFamily="18" charset="0"/>
                <a:ea typeface="Times New Roman" panose="02020603050405020304" pitchFamily="18" charset="0"/>
              </a:rPr>
              <a:t> M harfi ile gösterilmekte olup, M8, M10, M12, M16, M18, M20, M22, M24, M27, M30, M33, M36, M39, M42, M45, M48 ve M52 </a:t>
            </a:r>
            <a:r>
              <a:rPr lang="tr-TR" dirty="0" err="1">
                <a:latin typeface="Times New Roman" panose="02020603050405020304" pitchFamily="18" charset="0"/>
                <a:ea typeface="Times New Roman" panose="02020603050405020304" pitchFamily="18" charset="0"/>
              </a:rPr>
              <a:t>bulonları</a:t>
            </a:r>
            <a:r>
              <a:rPr lang="tr-TR" dirty="0">
                <a:latin typeface="Times New Roman" panose="02020603050405020304" pitchFamily="18" charset="0"/>
                <a:ea typeface="Times New Roman" panose="02020603050405020304" pitchFamily="18" charset="0"/>
              </a:rPr>
              <a:t> kullanılmaktadır. Burada sayılar </a:t>
            </a:r>
            <a:r>
              <a:rPr lang="tr-TR" dirty="0" err="1">
                <a:latin typeface="Times New Roman" panose="02020603050405020304" pitchFamily="18" charset="0"/>
                <a:ea typeface="Times New Roman" panose="02020603050405020304" pitchFamily="18" charset="0"/>
              </a:rPr>
              <a:t>bulonun</a:t>
            </a:r>
            <a:r>
              <a:rPr lang="tr-TR" dirty="0">
                <a:latin typeface="Times New Roman" panose="02020603050405020304" pitchFamily="18" charset="0"/>
                <a:ea typeface="Times New Roman" panose="02020603050405020304" pitchFamily="18" charset="0"/>
              </a:rPr>
              <a:t> gövde çapını mm olarak ifade eder. </a:t>
            </a:r>
            <a:r>
              <a:rPr lang="tr-TR" dirty="0" err="1">
                <a:latin typeface="Times New Roman" panose="02020603050405020304" pitchFamily="18" charset="0"/>
                <a:ea typeface="Times New Roman" panose="02020603050405020304" pitchFamily="18" charset="0"/>
              </a:rPr>
              <a:t>Bulonlar</a:t>
            </a:r>
            <a:r>
              <a:rPr lang="tr-TR" dirty="0">
                <a:latin typeface="Times New Roman" panose="02020603050405020304" pitchFamily="18" charset="0"/>
                <a:ea typeface="Times New Roman" panose="02020603050405020304" pitchFamily="18" charset="0"/>
              </a:rPr>
              <a:t>, tek ya da çift tesirli olarak </a:t>
            </a:r>
            <a:r>
              <a:rPr lang="tr-TR" dirty="0" smtClean="0">
                <a:latin typeface="Times New Roman" panose="02020603050405020304" pitchFamily="18" charset="0"/>
                <a:ea typeface="Times New Roman" panose="02020603050405020304" pitchFamily="18" charset="0"/>
              </a:rPr>
              <a:t>çalışabilirler.</a:t>
            </a:r>
            <a:endParaRPr lang="tr-TR" dirty="0"/>
          </a:p>
        </p:txBody>
      </p:sp>
    </p:spTree>
    <p:extLst>
      <p:ext uri="{BB962C8B-B14F-4D97-AF65-F5344CB8AC3E}">
        <p14:creationId xmlns:p14="http://schemas.microsoft.com/office/powerpoint/2010/main" val="3307063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36494" y="722966"/>
            <a:ext cx="10515600" cy="5597152"/>
          </a:xfrm>
        </p:spPr>
        <p:txBody>
          <a:bodyPr/>
          <a:lstStyle/>
          <a:p>
            <a:pPr marL="0" indent="0">
              <a:spcAft>
                <a:spcPts val="0"/>
              </a:spcAft>
              <a:buNone/>
            </a:pPr>
            <a:r>
              <a:rPr lang="tr-TR" b="1" dirty="0" smtClean="0">
                <a:latin typeface="Times New Roman" panose="02020603050405020304" pitchFamily="18" charset="0"/>
                <a:ea typeface="Times New Roman" panose="02020603050405020304" pitchFamily="18" charset="0"/>
              </a:rPr>
              <a:t>Kaynaklar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Aynı </a:t>
            </a:r>
            <a:r>
              <a:rPr lang="tr-TR" dirty="0">
                <a:latin typeface="Times New Roman" panose="02020603050405020304" pitchFamily="18" charset="0"/>
                <a:ea typeface="Times New Roman" panose="02020603050405020304" pitchFamily="18" charset="0"/>
              </a:rPr>
              <a:t>veya benzer alaşımlı iki metal parçasının ısı tesiri altında ergime noktasına getirilerek ve çoğu kez üçüncü bir metal kullanılarak birleştirilmesine kaynak denir. Birleşime yardımcı olarak kullanılan metale </a:t>
            </a:r>
            <a:r>
              <a:rPr lang="tr-TR" b="1" i="1" dirty="0">
                <a:latin typeface="Times New Roman" panose="02020603050405020304" pitchFamily="18" charset="0"/>
                <a:ea typeface="Times New Roman" panose="02020603050405020304" pitchFamily="18" charset="0"/>
              </a:rPr>
              <a:t>kaynak teli</a:t>
            </a:r>
            <a:r>
              <a:rPr lang="tr-TR" dirty="0">
                <a:latin typeface="Times New Roman" panose="02020603050405020304" pitchFamily="18" charset="0"/>
                <a:ea typeface="Times New Roman" panose="02020603050405020304" pitchFamily="18" charset="0"/>
              </a:rPr>
              <a:t> veya </a:t>
            </a:r>
            <a:r>
              <a:rPr lang="tr-TR" b="1" i="1" dirty="0">
                <a:latin typeface="Times New Roman" panose="02020603050405020304" pitchFamily="18" charset="0"/>
                <a:ea typeface="Times New Roman" panose="02020603050405020304" pitchFamily="18" charset="0"/>
              </a:rPr>
              <a:t>elektrot</a:t>
            </a:r>
            <a:r>
              <a:rPr lang="tr-TR" dirty="0">
                <a:latin typeface="Times New Roman" panose="02020603050405020304" pitchFamily="18" charset="0"/>
                <a:ea typeface="Times New Roman" panose="02020603050405020304" pitchFamily="18" charset="0"/>
              </a:rPr>
              <a:t> adı verilmektedir. Uygulamada en fazla kullanılan sökülemeyen birleşim aracıdır. </a:t>
            </a:r>
            <a:endParaRPr lang="tr-TR" dirty="0" smtClean="0">
              <a:latin typeface="Times New Roman" panose="02020603050405020304" pitchFamily="18" charset="0"/>
              <a:ea typeface="Times New Roman" panose="02020603050405020304" pitchFamily="18" charset="0"/>
            </a:endParaRPr>
          </a:p>
          <a:p>
            <a:pPr algn="just">
              <a:spcAft>
                <a:spcPts val="0"/>
              </a:spcAft>
            </a:pPr>
            <a:r>
              <a:rPr lang="tr-TR" dirty="0">
                <a:latin typeface="Times New Roman" panose="02020603050405020304" pitchFamily="18" charset="0"/>
                <a:ea typeface="Times New Roman" panose="02020603050405020304" pitchFamily="18" charset="0"/>
              </a:rPr>
              <a:t>Ek yerlerinde iki çelik elemanı birleştiren kaynak parçalarına </a:t>
            </a:r>
            <a:r>
              <a:rPr lang="tr-TR" b="1" i="1" dirty="0">
                <a:latin typeface="Times New Roman" panose="02020603050405020304" pitchFamily="18" charset="0"/>
                <a:ea typeface="Times New Roman" panose="02020603050405020304" pitchFamily="18" charset="0"/>
              </a:rPr>
              <a:t>dikiş</a:t>
            </a:r>
            <a:r>
              <a:rPr lang="tr-TR" dirty="0">
                <a:latin typeface="Times New Roman" panose="02020603050405020304" pitchFamily="18" charset="0"/>
                <a:ea typeface="Times New Roman" panose="02020603050405020304" pitchFamily="18" charset="0"/>
              </a:rPr>
              <a:t> adı verilir. Kaynak dikişlerinin çok farklı tipleri vardır. Seçilecek kaynak tipi, birleşim yerindeki yükün büyüklüğüne, uygulanış şekline, yapılacak hazırlığa ve kaynak maliyetine bağlıdır</a:t>
            </a:r>
            <a:r>
              <a:rPr lang="tr-TR" dirty="0" smtClean="0">
                <a:latin typeface="Times New Roman" panose="02020603050405020304" pitchFamily="18" charset="0"/>
                <a:ea typeface="Times New Roman" panose="02020603050405020304" pitchFamily="18" charset="0"/>
              </a:rPr>
              <a:t>.</a:t>
            </a:r>
            <a:r>
              <a:rPr lang="tr-TR" sz="3200" dirty="0">
                <a:latin typeface="Times New Roman" panose="02020603050405020304" pitchFamily="18" charset="0"/>
                <a:ea typeface="Times New Roman" panose="02020603050405020304" pitchFamily="18" charset="0"/>
              </a:rPr>
              <a:t> Elektrik kaynağı ile çelik yapı elemanlarının birbirlerine bağlanmalarında kullanılan iki tip kaynak dikişi vardır. Bunlar; köşe kaynak dikişi ve küt kaynak dikişidir.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3893136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7517" y="1045695"/>
            <a:ext cx="10515600" cy="5341658"/>
          </a:xfrm>
        </p:spPr>
        <p:txBody>
          <a:bodyPr>
            <a:normAutofit fontScale="92500"/>
          </a:bodyPr>
          <a:lstStyle/>
          <a:p>
            <a:pPr marL="0" lvl="2" indent="0" algn="just">
              <a:buNone/>
              <a:tabLst>
                <a:tab pos="0" algn="l"/>
              </a:tabLst>
            </a:pPr>
            <a:r>
              <a:rPr lang="tr-TR" sz="2800" b="1" i="1" dirty="0">
                <a:latin typeface="Times New Roman" panose="02020603050405020304" pitchFamily="18" charset="0"/>
                <a:ea typeface="Times New Roman" panose="02020603050405020304" pitchFamily="18" charset="0"/>
              </a:rPr>
              <a:t>Köşe kaynağı</a:t>
            </a:r>
            <a:r>
              <a:rPr lang="tr-TR" sz="2800" dirty="0">
                <a:latin typeface="Times New Roman" panose="02020603050405020304" pitchFamily="18" charset="0"/>
                <a:ea typeface="Times New Roman" panose="02020603050405020304" pitchFamily="18" charset="0"/>
              </a:rPr>
              <a:t>, iki çelik elemanın birbirlerine dik ya da en az 60° </a:t>
            </a:r>
            <a:r>
              <a:rPr lang="tr-TR" sz="2800" dirty="0" err="1">
                <a:latin typeface="Times New Roman" panose="02020603050405020304" pitchFamily="18" charset="0"/>
                <a:ea typeface="Times New Roman" panose="02020603050405020304" pitchFamily="18" charset="0"/>
              </a:rPr>
              <a:t>lik</a:t>
            </a:r>
            <a:r>
              <a:rPr lang="tr-TR" sz="2800" dirty="0">
                <a:latin typeface="Times New Roman" panose="02020603050405020304" pitchFamily="18" charset="0"/>
                <a:ea typeface="Times New Roman" panose="02020603050405020304" pitchFamily="18" charset="0"/>
              </a:rPr>
              <a:t> açı oluşturan yüzeyleri arasındaki köşelere çekilen </a:t>
            </a:r>
            <a:r>
              <a:rPr lang="tr-TR" sz="2800" dirty="0" smtClean="0">
                <a:latin typeface="Times New Roman" panose="02020603050405020304" pitchFamily="18" charset="0"/>
                <a:ea typeface="Times New Roman" panose="02020603050405020304" pitchFamily="18" charset="0"/>
              </a:rPr>
              <a:t>kaynaklardır. </a:t>
            </a:r>
            <a:r>
              <a:rPr lang="tr-TR" sz="2800" b="1" i="1" dirty="0">
                <a:latin typeface="Times New Roman" panose="02020603050405020304" pitchFamily="18" charset="0"/>
                <a:ea typeface="Times New Roman" panose="02020603050405020304" pitchFamily="18" charset="0"/>
              </a:rPr>
              <a:t>Küt kaynak</a:t>
            </a:r>
            <a:r>
              <a:rPr lang="tr-TR" sz="2800" i="1" dirty="0">
                <a:latin typeface="Times New Roman" panose="02020603050405020304" pitchFamily="18" charset="0"/>
                <a:ea typeface="Times New Roman" panose="02020603050405020304" pitchFamily="18" charset="0"/>
              </a:rPr>
              <a:t>, </a:t>
            </a:r>
            <a:r>
              <a:rPr lang="tr-TR" sz="2800" dirty="0">
                <a:latin typeface="Times New Roman" panose="02020603050405020304" pitchFamily="18" charset="0"/>
                <a:ea typeface="Times New Roman" panose="02020603050405020304" pitchFamily="18" charset="0"/>
              </a:rPr>
              <a:t>aynı düzlemde bulunan</a:t>
            </a:r>
            <a:r>
              <a:rPr lang="tr-TR" sz="2800" i="1" dirty="0">
                <a:latin typeface="Times New Roman" panose="02020603050405020304" pitchFamily="18" charset="0"/>
                <a:ea typeface="Times New Roman" panose="02020603050405020304" pitchFamily="18" charset="0"/>
              </a:rPr>
              <a:t> </a:t>
            </a:r>
            <a:r>
              <a:rPr lang="tr-TR" sz="2800" dirty="0">
                <a:latin typeface="Times New Roman" panose="02020603050405020304" pitchFamily="18" charset="0"/>
                <a:ea typeface="Times New Roman" panose="02020603050405020304" pitchFamily="18" charset="0"/>
              </a:rPr>
              <a:t>iki çelik elemanın uç uca ya da yan yana getirilerek çekilen kaynaktır. </a:t>
            </a:r>
            <a:r>
              <a:rPr lang="tr-TR" sz="2800" b="1" i="1" dirty="0">
                <a:latin typeface="Times New Roman" panose="02020603050405020304" pitchFamily="18" charset="0"/>
                <a:ea typeface="Times New Roman" panose="02020603050405020304" pitchFamily="18" charset="0"/>
              </a:rPr>
              <a:t>Küt kaynak</a:t>
            </a:r>
            <a:r>
              <a:rPr lang="tr-TR" sz="2800" i="1" dirty="0">
                <a:latin typeface="Times New Roman" panose="02020603050405020304" pitchFamily="18" charset="0"/>
                <a:ea typeface="Times New Roman" panose="02020603050405020304" pitchFamily="18" charset="0"/>
              </a:rPr>
              <a:t>, </a:t>
            </a:r>
            <a:r>
              <a:rPr lang="tr-TR" sz="2800" dirty="0">
                <a:latin typeface="Times New Roman" panose="02020603050405020304" pitchFamily="18" charset="0"/>
                <a:ea typeface="Times New Roman" panose="02020603050405020304" pitchFamily="18" charset="0"/>
              </a:rPr>
              <a:t>aynı düzlemde bulunan</a:t>
            </a:r>
            <a:r>
              <a:rPr lang="tr-TR" sz="2800" i="1" dirty="0">
                <a:latin typeface="Times New Roman" panose="02020603050405020304" pitchFamily="18" charset="0"/>
                <a:ea typeface="Times New Roman" panose="02020603050405020304" pitchFamily="18" charset="0"/>
              </a:rPr>
              <a:t> </a:t>
            </a:r>
            <a:r>
              <a:rPr lang="tr-TR" sz="2800" dirty="0" smtClean="0">
                <a:latin typeface="Times New Roman" panose="02020603050405020304" pitchFamily="18" charset="0"/>
                <a:ea typeface="Times New Roman" panose="02020603050405020304" pitchFamily="18" charset="0"/>
              </a:rPr>
              <a:t>iki </a:t>
            </a:r>
            <a:r>
              <a:rPr lang="tr-TR" sz="2800" dirty="0">
                <a:latin typeface="Times New Roman" panose="02020603050405020304" pitchFamily="18" charset="0"/>
                <a:ea typeface="Times New Roman" panose="02020603050405020304" pitchFamily="18" charset="0"/>
              </a:rPr>
              <a:t>çelik elemanın uç uca ya da yan yana getirilerek çekilen kaynaktır. </a:t>
            </a:r>
            <a:endParaRPr lang="tr-TR" sz="2800" dirty="0" smtClean="0">
              <a:latin typeface="Times New Roman" panose="02020603050405020304" pitchFamily="18" charset="0"/>
              <a:ea typeface="Times New Roman" panose="02020603050405020304" pitchFamily="18" charset="0"/>
            </a:endParaRPr>
          </a:p>
          <a:p>
            <a:pPr marL="0" indent="0">
              <a:spcAft>
                <a:spcPts val="0"/>
              </a:spcAft>
              <a:buNone/>
            </a:pPr>
            <a:r>
              <a:rPr lang="tr-TR" b="1" dirty="0">
                <a:latin typeface="Times New Roman" panose="02020603050405020304" pitchFamily="18" charset="0"/>
                <a:ea typeface="Times New Roman" panose="02020603050405020304" pitchFamily="18" charset="0"/>
              </a:rPr>
              <a:t>BASINÇ </a:t>
            </a:r>
            <a:r>
              <a:rPr lang="tr-TR" b="1" dirty="0" smtClean="0">
                <a:latin typeface="Times New Roman" panose="02020603050405020304" pitchFamily="18" charset="0"/>
                <a:ea typeface="Times New Roman" panose="02020603050405020304" pitchFamily="18" charset="0"/>
              </a:rPr>
              <a:t>ÇUBUKLARI</a:t>
            </a:r>
          </a:p>
          <a:p>
            <a:pPr marL="0" indent="0">
              <a:spcAft>
                <a:spcPts val="0"/>
              </a:spcAft>
              <a:buNone/>
            </a:pPr>
            <a:r>
              <a:rPr lang="tr-TR" dirty="0" smtClean="0">
                <a:latin typeface="Times New Roman" panose="02020603050405020304" pitchFamily="18" charset="0"/>
                <a:ea typeface="Times New Roman" panose="02020603050405020304" pitchFamily="18" charset="0"/>
              </a:rPr>
              <a:t>Basınç </a:t>
            </a:r>
            <a:r>
              <a:rPr lang="tr-TR" dirty="0">
                <a:latin typeface="Times New Roman" panose="02020603050405020304" pitchFamily="18" charset="0"/>
                <a:ea typeface="Times New Roman" panose="02020603050405020304" pitchFamily="18" charset="0"/>
              </a:rPr>
              <a:t>çubukları, uzun eksenine paralel sadece basınç yükü taşıyan ve bu nedenle de burkulma etkisinin önem kazandığı taşıyıcı elemanlardır. Genellikle kolonlarda, kafes kirişlerin çoğu üst başlıklarında ve bazı diyagonallerde kullanılırlar. Basınç çubuğunun emniyetle taşıyacağı yük, burkulma etkisine maruz kalmadan taşıyabileceği yüktür. Bu nedenle kesitleri ve malzemeleri aynı olan iki basınç çubuğundan uzun olanı daha az yük taşır. Basınç çubuklarının atalet momentleri sabit olmalı ve özellikle kolonlarda mesnet koşullarına göre burkulma uzunlukları iyi değerlendirilmelidir.  </a:t>
            </a:r>
            <a:endParaRPr lang="tr-TR" sz="3200" dirty="0">
              <a:latin typeface="Times New Roman" panose="02020603050405020304" pitchFamily="18" charset="0"/>
              <a:ea typeface="Times New Roman" panose="02020603050405020304" pitchFamily="18" charset="0"/>
            </a:endParaRPr>
          </a:p>
          <a:p>
            <a:pPr marL="0" lvl="2" indent="0" algn="just">
              <a:buNone/>
              <a:tabLst>
                <a:tab pos="0" algn="l"/>
              </a:tabLst>
            </a:pPr>
            <a:endParaRPr lang="tr-TR" sz="2800" dirty="0"/>
          </a:p>
        </p:txBody>
      </p:sp>
    </p:spTree>
    <p:extLst>
      <p:ext uri="{BB962C8B-B14F-4D97-AF65-F5344CB8AC3E}">
        <p14:creationId xmlns:p14="http://schemas.microsoft.com/office/powerpoint/2010/main" val="3541244843"/>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1288</Words>
  <Application>Microsoft Office PowerPoint</Application>
  <PresentationFormat>Geniş ekran</PresentationFormat>
  <Paragraphs>110</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Symbol</vt:lpstr>
      <vt:lpstr>Times New Roman</vt:lpstr>
      <vt:lpstr>1_Office Teması</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2020-01-09T13:38:14Z</dcterms:created>
  <dcterms:modified xsi:type="dcterms:W3CDTF">2023-01-03T14:23:10Z</dcterms:modified>
</cp:coreProperties>
</file>