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62" r:id="rId2"/>
    <p:sldId id="264" r:id="rId3"/>
    <p:sldId id="267" r:id="rId4"/>
    <p:sldId id="268" r:id="rId5"/>
    <p:sldId id="269" r:id="rId6"/>
    <p:sldId id="272" r:id="rId7"/>
    <p:sldId id="273" r:id="rId8"/>
    <p:sldId id="374" r:id="rId9"/>
    <p:sldId id="376" r:id="rId10"/>
    <p:sldId id="287" r:id="rId11"/>
    <p:sldId id="377" r:id="rId12"/>
    <p:sldId id="358" r:id="rId13"/>
    <p:sldId id="359" r:id="rId14"/>
    <p:sldId id="388" r:id="rId15"/>
    <p:sldId id="390" r:id="rId16"/>
    <p:sldId id="394" r:id="rId17"/>
    <p:sldId id="397" r:id="rId18"/>
    <p:sldId id="401" r:id="rId19"/>
    <p:sldId id="361" r:id="rId20"/>
    <p:sldId id="423" r:id="rId21"/>
    <p:sldId id="425" r:id="rId22"/>
    <p:sldId id="427" r:id="rId23"/>
    <p:sldId id="431" r:id="rId24"/>
    <p:sldId id="435" r:id="rId25"/>
    <p:sldId id="468" r:id="rId26"/>
    <p:sldId id="449" r:id="rId27"/>
    <p:sldId id="362" r:id="rId28"/>
    <p:sldId id="452" r:id="rId29"/>
    <p:sldId id="470" r:id="rId30"/>
    <p:sldId id="493" r:id="rId31"/>
    <p:sldId id="365" r:id="rId32"/>
    <p:sldId id="363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/>
    <p:restoredTop sz="94662"/>
  </p:normalViewPr>
  <p:slideViewPr>
    <p:cSldViewPr snapToGrid="0" snapToObjects="1">
      <p:cViewPr varScale="1">
        <p:scale>
          <a:sx n="81" d="100"/>
          <a:sy n="81" d="100"/>
        </p:scale>
        <p:origin x="208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1C251-85BB-934A-A7C2-4E13739ADD1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961DD-F8A8-2B41-8C28-42349223E3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799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>
            <a:extLst>
              <a:ext uri="{FF2B5EF4-FFF2-40B4-BE49-F238E27FC236}">
                <a16:creationId xmlns:a16="http://schemas.microsoft.com/office/drawing/2014/main" id="{FBC2845D-6F67-174B-BFC6-28FF3FB759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02837073-C453-2146-9387-A162DA7101AC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1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2BFFAAC0-5DD8-4D43-8675-145DFD7C9A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DEC9384-2757-D14D-921E-CC3A981B68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41727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>
            <a:extLst>
              <a:ext uri="{FF2B5EF4-FFF2-40B4-BE49-F238E27FC236}">
                <a16:creationId xmlns:a16="http://schemas.microsoft.com/office/drawing/2014/main" id="{0523E55A-2881-A449-9398-3D088EAF1C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7F149D88-906D-A042-BF52-6F8778CDF620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10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338D47D6-F866-3E46-92CC-8EFF16E24F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B569B8E-8969-6240-9AAF-CD0D8E9425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2373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7">
            <a:extLst>
              <a:ext uri="{FF2B5EF4-FFF2-40B4-BE49-F238E27FC236}">
                <a16:creationId xmlns:a16="http://schemas.microsoft.com/office/drawing/2014/main" id="{590360B5-7DA7-9548-BD9C-C17E2C86EA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4A29C428-7F77-3D49-AF86-AFBBDF7E40E2}" type="slidenum">
              <a:rPr kumimoji="0" lang="en-US" altLang="tr-TR" sz="1200">
                <a:latin typeface="Times New Roman" panose="02020603050405020304" pitchFamily="18" charset="0"/>
              </a:rPr>
              <a:pPr/>
              <a:t>11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9CE63950-936B-1840-B67A-1DB9FC6304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340E820-9EB0-2344-A80F-AB3572054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3460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>
            <a:extLst>
              <a:ext uri="{FF2B5EF4-FFF2-40B4-BE49-F238E27FC236}">
                <a16:creationId xmlns:a16="http://schemas.microsoft.com/office/drawing/2014/main" id="{E3570BED-229C-8D40-8A16-B4EEFAD81D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AA9EDB91-2A09-3F41-B0A9-6DAA179D9C83}" type="slidenum">
              <a:rPr kumimoji="0" lang="en-US" altLang="tr-TR" sz="1200">
                <a:latin typeface="Times New Roman" panose="02020603050405020304" pitchFamily="18" charset="0"/>
              </a:rPr>
              <a:pPr/>
              <a:t>12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C2E9E70C-497B-DB4B-A20B-C1C8EEFFE7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7FEE901-6065-754A-821D-603708A12D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59261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>
            <a:extLst>
              <a:ext uri="{FF2B5EF4-FFF2-40B4-BE49-F238E27FC236}">
                <a16:creationId xmlns:a16="http://schemas.microsoft.com/office/drawing/2014/main" id="{DD2D321E-0DB6-D549-A699-CAAA23CA84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8A47038B-0C5D-6946-A3FD-1ED97F2BA32E}" type="slidenum">
              <a:rPr kumimoji="0" lang="en-US" altLang="tr-TR" sz="1200">
                <a:latin typeface="Times New Roman" panose="02020603050405020304" pitchFamily="18" charset="0"/>
              </a:rPr>
              <a:pPr/>
              <a:t>13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4FA35997-4DD5-6040-A205-19F19CC15E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E233061-D66D-B440-9EFE-584DBD90B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572169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8004FFFC-3B6E-3042-B40F-027DA53D0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2B935A0A-7FFC-F643-AEB5-334D25743BD1}" type="slidenum">
              <a:rPr kumimoji="0" lang="en-US" altLang="tr-TR" sz="1200">
                <a:latin typeface="Times New Roman" panose="02020603050405020304" pitchFamily="18" charset="0"/>
              </a:rPr>
              <a:pPr/>
              <a:t>14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72250014-3AA3-DF4E-9D4C-69779D241C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9CB1C9E-5FE8-C24C-84FD-A976A6142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15935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CC6D6A62-6DB4-CF4B-9B60-0FCDC2F758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DAF09BC6-AD97-A54D-BE90-70D7BFE89F4E}" type="slidenum">
              <a:rPr kumimoji="0" lang="en-US" altLang="tr-TR" sz="1200">
                <a:latin typeface="Times New Roman" panose="02020603050405020304" pitchFamily="18" charset="0"/>
              </a:rPr>
              <a:pPr/>
              <a:t>15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603B3151-92D1-AF44-BB6D-2F95822639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2770AE3-02A4-5B4A-9AAC-3CB142BCC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87741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3D0E26B3-D262-E345-95FA-2EF11F77CB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A734E178-BC3C-7A40-9611-30B2BF0C8F82}" type="slidenum">
              <a:rPr kumimoji="0" lang="en-US" altLang="tr-TR" sz="1200">
                <a:latin typeface="Times New Roman" panose="02020603050405020304" pitchFamily="18" charset="0"/>
              </a:rPr>
              <a:pPr/>
              <a:t>16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51E9709-E3D1-C340-8640-530426236C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181E472-C949-A144-A447-3E27043184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102026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98B85B16-5534-BE46-9281-3C7358FF58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B2413217-6D8A-3947-8715-AEA34449E79B}" type="slidenum">
              <a:rPr kumimoji="0" lang="en-US" altLang="tr-TR" sz="1200">
                <a:latin typeface="Times New Roman" panose="02020603050405020304" pitchFamily="18" charset="0"/>
              </a:rPr>
              <a:pPr/>
              <a:t>17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4B60E99-42A8-6A4D-92A8-C9A7AD6C0F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18A56B0-7ADD-484B-A6CF-5EA33D0C7A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81063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3D1AD53F-4168-A141-B259-BCBE6D78CC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F83AEC23-8B1E-C645-A33D-1F2901818AF3}" type="slidenum">
              <a:rPr kumimoji="0" lang="en-US" altLang="tr-TR" sz="1200">
                <a:latin typeface="Times New Roman" panose="02020603050405020304" pitchFamily="18" charset="0"/>
              </a:rPr>
              <a:pPr/>
              <a:t>18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A1E51301-18E4-5E45-8996-EA9FB216FE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0BA7FC9-E642-5F4E-BFD6-CEC3D81FB8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13192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5E10214B-B628-DD4C-B37D-A13067EB1D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84DCA252-4E55-2048-A5A7-7AB8E6E6A8DC}" type="slidenum">
              <a:rPr kumimoji="0" lang="en-US" altLang="tr-TR" sz="1200">
                <a:latin typeface="Times New Roman" panose="02020603050405020304" pitchFamily="18" charset="0"/>
              </a:rPr>
              <a:pPr/>
              <a:t>19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F49777AC-722E-CD45-B543-B6185D24EB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3E7A9BC-77FD-A94A-94BC-76318D2C3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3160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>
            <a:extLst>
              <a:ext uri="{FF2B5EF4-FFF2-40B4-BE49-F238E27FC236}">
                <a16:creationId xmlns:a16="http://schemas.microsoft.com/office/drawing/2014/main" id="{B71AB50D-B038-8A49-8081-ECF69C47EF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F9AF6DE1-353D-6741-9A58-0C01D21449C5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2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0F635EC8-C577-2949-8E8C-8F89F6A93A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ECF2D1F-8161-1942-9570-5C5E6CFEF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555022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>
            <a:extLst>
              <a:ext uri="{FF2B5EF4-FFF2-40B4-BE49-F238E27FC236}">
                <a16:creationId xmlns:a16="http://schemas.microsoft.com/office/drawing/2014/main" id="{FBC7AA17-326E-144F-B6E2-3057E0881D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055504AE-905A-AD44-85CD-91CA088BECDC}" type="slidenum">
              <a:rPr kumimoji="0" lang="en-US" altLang="tr-TR" sz="1200">
                <a:latin typeface="Times New Roman" panose="02020603050405020304" pitchFamily="18" charset="0"/>
              </a:rPr>
              <a:pPr/>
              <a:t>20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E2F49282-C8FC-BD44-90FB-4EF07F98B3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DA1C118-5663-0F49-AF5F-0AA77EDEE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84231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>
            <a:extLst>
              <a:ext uri="{FF2B5EF4-FFF2-40B4-BE49-F238E27FC236}">
                <a16:creationId xmlns:a16="http://schemas.microsoft.com/office/drawing/2014/main" id="{DF636A16-A1B8-0143-872A-3822FC9A5F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7C90B728-50D4-664B-A695-9375386A4C94}" type="slidenum">
              <a:rPr kumimoji="0" lang="en-US" altLang="tr-TR" sz="1200">
                <a:latin typeface="Times New Roman" panose="02020603050405020304" pitchFamily="18" charset="0"/>
              </a:rPr>
              <a:pPr/>
              <a:t>21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D927DD12-F729-5746-8DF6-C90028A42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9D19B3C-9941-9F40-AAFC-931FCABD3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24700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>
            <a:extLst>
              <a:ext uri="{FF2B5EF4-FFF2-40B4-BE49-F238E27FC236}">
                <a16:creationId xmlns:a16="http://schemas.microsoft.com/office/drawing/2014/main" id="{D8DE8B84-C03A-6E41-969B-991FBFFEC6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905A946C-612B-0C4B-8F64-969ACBAB2088}" type="slidenum">
              <a:rPr kumimoji="0" lang="en-US" altLang="tr-TR" sz="1200">
                <a:latin typeface="Times New Roman" panose="02020603050405020304" pitchFamily="18" charset="0"/>
              </a:rPr>
              <a:pPr/>
              <a:t>22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DE9E8B46-7912-EE4A-A39C-B268FB1C46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2BD3BEE-185E-AB43-8D82-9EECA54425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320619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>
            <a:extLst>
              <a:ext uri="{FF2B5EF4-FFF2-40B4-BE49-F238E27FC236}">
                <a16:creationId xmlns:a16="http://schemas.microsoft.com/office/drawing/2014/main" id="{6A5873AA-97CC-E541-BFAF-3EF269B049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92F13968-12BE-3142-AF64-0F9D6A96E8B9}" type="slidenum">
              <a:rPr kumimoji="0" lang="en-US" altLang="tr-TR" sz="1200">
                <a:latin typeface="Times New Roman" panose="02020603050405020304" pitchFamily="18" charset="0"/>
              </a:rPr>
              <a:pPr/>
              <a:t>23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9078B728-1C98-AE4D-902C-889E2501C1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E4196332-1594-8746-B290-8BC9508FBD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269284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>
            <a:extLst>
              <a:ext uri="{FF2B5EF4-FFF2-40B4-BE49-F238E27FC236}">
                <a16:creationId xmlns:a16="http://schemas.microsoft.com/office/drawing/2014/main" id="{37BD00C0-2F09-F54C-922A-6F8AC8FDE9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5155E5CA-2F82-564A-956A-841C6D5F0A99}" type="slidenum">
              <a:rPr kumimoji="0" lang="en-US" altLang="tr-TR" sz="1200">
                <a:latin typeface="Times New Roman" panose="02020603050405020304" pitchFamily="18" charset="0"/>
              </a:rPr>
              <a:pPr/>
              <a:t>24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6CF86359-4A8D-1B4E-BF16-288D1A7AF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D17B054F-8211-9146-8193-0FD937253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42190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>
            <a:extLst>
              <a:ext uri="{FF2B5EF4-FFF2-40B4-BE49-F238E27FC236}">
                <a16:creationId xmlns:a16="http://schemas.microsoft.com/office/drawing/2014/main" id="{7BBACEE8-285B-6B42-B8BE-4F5A0D05E5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C643F357-7D4E-9F4B-9C72-EF350D000BFA}" type="slidenum">
              <a:rPr kumimoji="0" lang="en-US" altLang="tr-TR" sz="1200">
                <a:latin typeface="Times New Roman" panose="02020603050405020304" pitchFamily="18" charset="0"/>
              </a:rPr>
              <a:pPr/>
              <a:t>25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932F4024-1518-8A4A-B5B6-7393340E0C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5D3184D-4FB6-3D4E-9DAF-B7F7B3813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5619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>
            <a:extLst>
              <a:ext uri="{FF2B5EF4-FFF2-40B4-BE49-F238E27FC236}">
                <a16:creationId xmlns:a16="http://schemas.microsoft.com/office/drawing/2014/main" id="{D5625B91-69F3-AE45-B704-13110705FD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0E899160-A1E6-EA40-B7B4-39A8546005D3}" type="slidenum">
              <a:rPr kumimoji="0" lang="en-US" altLang="tr-TR" sz="1200">
                <a:latin typeface="Times New Roman" panose="02020603050405020304" pitchFamily="18" charset="0"/>
              </a:rPr>
              <a:pPr/>
              <a:t>26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10589BF7-916E-254F-B006-01A3A403AF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B1C7150A-3C6F-904C-9CBE-B44B830AF6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853828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>
            <a:extLst>
              <a:ext uri="{FF2B5EF4-FFF2-40B4-BE49-F238E27FC236}">
                <a16:creationId xmlns:a16="http://schemas.microsoft.com/office/drawing/2014/main" id="{DFE47A2A-F99A-0349-86AD-917AD3C454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8E612F35-92B8-1348-862B-855E5CC6B225}" type="slidenum">
              <a:rPr kumimoji="0" lang="en-US" altLang="tr-TR" sz="1200">
                <a:latin typeface="Times New Roman" panose="02020603050405020304" pitchFamily="18" charset="0"/>
              </a:rPr>
              <a:pPr/>
              <a:t>27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F2472F04-4749-204F-A4BF-A382327578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88401515-0272-CA41-AD8A-DDDBDC4AA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112952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>
            <a:extLst>
              <a:ext uri="{FF2B5EF4-FFF2-40B4-BE49-F238E27FC236}">
                <a16:creationId xmlns:a16="http://schemas.microsoft.com/office/drawing/2014/main" id="{A8337636-2E2F-CC4F-8E34-A2F72F0C82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F1CDEEC9-A54A-6C4E-96C1-3724A744CFEF}" type="slidenum">
              <a:rPr kumimoji="0" lang="en-US" altLang="tr-TR" sz="1200">
                <a:latin typeface="Times New Roman" panose="02020603050405020304" pitchFamily="18" charset="0"/>
              </a:rPr>
              <a:pPr/>
              <a:t>28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EC1AA1AA-944A-1F49-A148-6CFB50A8F3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0E9BEF61-D355-E242-A5EF-62270671B6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63828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>
            <a:extLst>
              <a:ext uri="{FF2B5EF4-FFF2-40B4-BE49-F238E27FC236}">
                <a16:creationId xmlns:a16="http://schemas.microsoft.com/office/drawing/2014/main" id="{8B6993F0-912E-134D-80D1-C987057CE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87DDD96B-61C6-9846-B3FA-D18FEF1FB688}" type="slidenum">
              <a:rPr kumimoji="0" lang="en-US" altLang="tr-TR" sz="1200">
                <a:latin typeface="Times New Roman" panose="02020603050405020304" pitchFamily="18" charset="0"/>
              </a:rPr>
              <a:pPr/>
              <a:t>29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FC1232AD-7A20-EC43-982C-88F4B671C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6EC2918C-D160-5C47-8BB7-AB02FD98D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47914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id="{4D76D010-CE51-7F4E-B160-4D2938FA65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9FEAFF91-6F8E-5440-957C-61B107F36E02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3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1CEFAC41-A84A-8541-8C7C-3B90726AC4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4A1E369-E08A-7F45-8536-8D800A17F9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4712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>
            <a:extLst>
              <a:ext uri="{FF2B5EF4-FFF2-40B4-BE49-F238E27FC236}">
                <a16:creationId xmlns:a16="http://schemas.microsoft.com/office/drawing/2014/main" id="{31D4A33C-DE3B-F54D-AFA4-4A1A102E60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A96203C3-74FD-AB43-AD5C-AB2276310F3D}" type="slidenum">
              <a:rPr kumimoji="0" lang="en-US" altLang="tr-TR" sz="1200">
                <a:latin typeface="Times New Roman" panose="02020603050405020304" pitchFamily="18" charset="0"/>
              </a:rPr>
              <a:pPr/>
              <a:t>30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3CC589D1-1CC1-4E47-B1CB-98D0E5CA3C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8F4AB21B-D42C-E649-BCAE-512324F7A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25913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>
            <a:extLst>
              <a:ext uri="{FF2B5EF4-FFF2-40B4-BE49-F238E27FC236}">
                <a16:creationId xmlns:a16="http://schemas.microsoft.com/office/drawing/2014/main" id="{0F9F18CB-3AF8-E54B-BEE6-2FE99D21B8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52852ACA-0B82-AE44-9BCD-B4B3BAA5B5CD}" type="slidenum">
              <a:rPr kumimoji="0" lang="en-US" altLang="tr-TR" sz="1200">
                <a:latin typeface="Times New Roman" panose="02020603050405020304" pitchFamily="18" charset="0"/>
              </a:rPr>
              <a:pPr/>
              <a:t>31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8A7BAFB-6691-0747-837A-4262073004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C9CCB79-4BA4-304F-979F-9D81CBE7A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318934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>
            <a:extLst>
              <a:ext uri="{FF2B5EF4-FFF2-40B4-BE49-F238E27FC236}">
                <a16:creationId xmlns:a16="http://schemas.microsoft.com/office/drawing/2014/main" id="{8463A318-9D15-1D44-8D8A-5F041AD449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57208B57-73FE-7848-9247-D3697F0080E0}" type="slidenum">
              <a:rPr kumimoji="0" lang="en-US" altLang="tr-TR" sz="1200">
                <a:latin typeface="Times New Roman" panose="02020603050405020304" pitchFamily="18" charset="0"/>
              </a:rPr>
              <a:pPr/>
              <a:t>32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CF16A34F-398B-5343-BC38-329CC14BB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DDA59B35-7C6B-4A43-9C8F-5CCAB87C3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60322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B26B8877-3FC8-4447-9498-63FEC0696D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129B32D9-1442-2E45-8418-03B51C65F7AE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4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FD8FE96-C2A4-5048-9A0B-C8A1679E08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F642561-7ED7-A54E-B95E-5D33DD2EC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18425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2EA3D8B7-A6AF-9E4C-A3FA-E08C20E65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27E5062B-AAAA-BA47-A57E-D230A34C4CC4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5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9944ADF-DFE4-5C40-9EA1-5E03AE8CE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289BBB6-59C2-7D4B-8C60-BB2C97A4B3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71513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>
            <a:extLst>
              <a:ext uri="{FF2B5EF4-FFF2-40B4-BE49-F238E27FC236}">
                <a16:creationId xmlns:a16="http://schemas.microsoft.com/office/drawing/2014/main" id="{FBFE323A-4491-1448-AFE6-B9F197BAE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70928E66-0664-2A47-A153-27A5962E27CC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6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84BBE50B-AE42-1746-8C37-C7D81584A1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F0D5EBA-3E3F-DE47-A2F9-3F6368FAD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3639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C778B3C7-1ECB-9848-91B6-BA68CBC6E9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E5AF0D70-94FE-7247-8601-7C75E578790F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7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98624A79-ED22-3B4B-A54C-B58009599A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1DB10E42-B647-7741-93F4-686221764D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1675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>
            <a:extLst>
              <a:ext uri="{FF2B5EF4-FFF2-40B4-BE49-F238E27FC236}">
                <a16:creationId xmlns:a16="http://schemas.microsoft.com/office/drawing/2014/main" id="{40A40838-C9D8-7645-9DDB-92B6B22A8D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5B15B139-5C7C-014A-A9F2-FED2CD29C416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8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D22FE922-BBC5-C84B-AF3E-82878CD178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566D3EBC-2A73-8441-BFA8-7126445F3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85272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F79F950D-38C4-3943-A941-8B7A370BCB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fld id="{9913B5BF-268F-2249-ACCC-959D6B569FDB}" type="slidenum">
              <a:rPr kumimoji="0" lang="en-US" altLang="tr-TR" sz="1200" smtClean="0">
                <a:latin typeface="Times New Roman" panose="02020603050405020304" pitchFamily="18" charset="0"/>
              </a:rPr>
              <a:pPr/>
              <a:t>9</a:t>
            </a:fld>
            <a:endParaRPr kumimoji="0" lang="en-US" altLang="tr-TR" sz="1200">
              <a:latin typeface="Times New Roman" panose="02020603050405020304" pitchFamily="18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23E5700F-E11C-9F4A-B178-891ED95ACB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E736A016-B418-4C45-92B0-2277A97A3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3870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53D4A9-B97A-DA48-A653-36D0D2870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E1791BD-7E6F-804F-9278-CC59EA2C2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14A907-2AD5-9C4B-8B1F-A237BBE56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80349B-3034-E844-8BF3-085E17BBA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605C8E-E45E-564F-955A-7236E331B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53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00922D-C08A-8F4C-A32C-55CE9C12C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8659D55-328D-C440-9C7B-00F4843CD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47DB38-D2A3-A748-BF89-6B63C246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F8B0C2-8583-4E46-9A4A-B8FFA99BB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A1B7C2-512E-A640-AAA5-5BF1777D1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69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C6CBBA8-07B6-6F48-A0E8-68077564F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4F75346-668B-5F40-B95A-E73664E21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FF614B-688D-FE49-9622-498C13D0A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3714FA-D29D-CF45-9BD0-E8770150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7A6355-9D57-2241-BB1E-B6680CA33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3F12DFD-B27A-BD40-813D-EB3016D7C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CB607F-DDFC-5642-8788-480A6F3D2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CF3CFAD-2AB1-F14C-A5CA-34862A8E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BAA79F-CF45-F24D-A1E7-D2ABC720D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69008C-009D-5746-9032-9CD23E22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98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15696F-0E76-6C48-B353-53882A221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79E3250-81C2-C246-888F-8F616B529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A26A09-3576-CE4D-A0EF-11315F4D7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B93DD8-4AD6-A743-A5AE-0B73D00C9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2294B8-29B2-4A4A-B362-D3C42596E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26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C1AC9B-CA5C-9347-B629-DD740D63C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242174-0EFF-B540-BF84-7B97B1481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791D13F-307D-DF4C-845E-E38B751006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A6143D2-4D55-AC4C-9589-D9E63233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A47E58-B9C5-0542-A93F-0ADB68FF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C1E4354-5F04-5447-B1A5-A61F53243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18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4435F0-3E74-3045-9FA6-4DBCBB026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634E530-F860-4E4B-BBBE-F10157082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8274167-EF3E-A349-AC4A-824FBC2C9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B4353CD-C83F-F448-8B6B-5018D5EA6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AE2B100-C446-444A-94C1-0B6479AD7B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D3A5EB5-F714-ED47-A94B-8688790B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976934D-CDE7-FC49-856D-E96543E4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F20242B-F61D-FC49-A5B1-5CC47E292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15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510169-1A13-0B49-AAA4-03C45392A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B8E268A-4942-9249-8051-13FFE25C9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353A684-DB50-8143-B5AB-E367716A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3A2894F-015F-8F4B-9FCA-C2502417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00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974B5D2-5129-4A4B-9BB6-4C139E17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F777409-D912-6E44-93CE-7D4B6832A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EE7C9F4-09E8-4140-94A0-E77D69922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4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94B4E0-8E67-B54C-8EF4-4B2F6E862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16D9C-1849-3842-A602-C19AA7D28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55C2D25-015C-EF45-AED4-DD48A6C6A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8710CCE-4E77-2441-8CAD-AFB923C6A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33821F-6A42-1646-817E-7F452212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FD6AA61-32B8-5842-8E06-C84A19F5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18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2386AF-A61C-B343-9D64-540212C72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7886CBA-C230-C044-A1F1-FECFDE4473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03D4F6F-2574-F640-99B3-06B00E3C0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FEF2175-E029-AB42-A318-778A3D781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D2DA08-3F1F-274E-9931-AD9299491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6346E37-2DF4-0944-B840-0EFB9BC84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6D59860-E076-8046-8A54-2B6A7EA30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71DBCE3-DFAF-464C-9A5B-A8EF225B2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4343E7-C612-5A46-9DCA-C74F2E062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E42A6-C901-5746-962C-08A964388021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A3A4A6-CB25-2E45-9DAD-8826E3A5D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B6AF15-473E-C545-80BE-F8242BF94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A375E-B8A2-4640-B91C-6EDFFCF575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89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id="{E9F9FA72-2B23-4F49-BD0A-962FD676F8C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tr-TR" dirty="0"/>
              <a:t>The Origin of Species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2654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80AE1D52-62D0-174E-9101-70C5D7D8E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990600"/>
            <a:ext cx="8534400" cy="58499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tr-TR" sz="2600" b="1" dirty="0">
              <a:solidFill>
                <a:srgbClr val="F61A29"/>
              </a:solidFill>
            </a:endParaRPr>
          </a:p>
          <a:p>
            <a:r>
              <a:rPr lang="en-US" altLang="tr-TR" sz="2600" dirty="0"/>
              <a:t>Evolution models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punctuated equilibrium 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gradualism:</a:t>
            </a:r>
          </a:p>
        </p:txBody>
      </p:sp>
    </p:spTree>
    <p:extLst>
      <p:ext uri="{BB962C8B-B14F-4D97-AF65-F5344CB8AC3E}">
        <p14:creationId xmlns:p14="http://schemas.microsoft.com/office/powerpoint/2010/main" val="1522074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id="{DD119F15-2363-CE48-98CC-12E45A7484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tr-TR" dirty="0"/>
              <a:t>The History of Life on Earth</a:t>
            </a:r>
            <a:br>
              <a:rPr lang="en-US" altLang="tr-TR" dirty="0"/>
            </a:br>
            <a:r>
              <a:rPr lang="en-US" altLang="tr-TR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6205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4A01B8FF-0FAD-6B41-BAC6-00F4F14EB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44259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tr-TR" sz="3000" dirty="0"/>
              <a:t>Past organisms were very different</a:t>
            </a:r>
          </a:p>
          <a:p>
            <a:pPr eaLnBrk="1" hangingPunct="1"/>
            <a:endParaRPr lang="en-US" altLang="tr-TR" sz="3000" dirty="0"/>
          </a:p>
          <a:p>
            <a:pPr eaLnBrk="1" hangingPunct="1"/>
            <a:r>
              <a:rPr lang="en-US" altLang="tr-TR" sz="3000" dirty="0"/>
              <a:t>The fossil record shows macroevolutionary changes:</a:t>
            </a:r>
          </a:p>
          <a:p>
            <a:r>
              <a:rPr lang="en-US" altLang="tr-TR" sz="3000"/>
              <a:t>cumulative </a:t>
            </a:r>
            <a:r>
              <a:rPr lang="en-US" altLang="tr-TR" sz="3000" dirty="0"/>
              <a:t>effect of many speciation and extinction events.</a:t>
            </a:r>
          </a:p>
          <a:p>
            <a:pPr marL="0" indent="0" eaLnBrk="1" hangingPunct="1">
              <a:buNone/>
            </a:pPr>
            <a:endParaRPr lang="en-US" altLang="tr-TR" sz="3000" dirty="0"/>
          </a:p>
          <a:p>
            <a:pPr lvl="1" eaLnBrk="1" hangingPunct="1"/>
            <a:r>
              <a:rPr lang="en-US" altLang="tr-TR" dirty="0"/>
              <a:t>The emergence of terrestrial vertebrates </a:t>
            </a:r>
          </a:p>
          <a:p>
            <a:pPr lvl="1" eaLnBrk="1" hangingPunct="1"/>
            <a:r>
              <a:rPr lang="en-US" altLang="tr-TR" dirty="0"/>
              <a:t>The origin of photosynthesis</a:t>
            </a:r>
          </a:p>
          <a:p>
            <a:pPr lvl="1" eaLnBrk="1" hangingPunct="1"/>
            <a:r>
              <a:rPr lang="en-US" altLang="tr-TR" dirty="0"/>
              <a:t>Long-term impacts of mass extinctions.</a:t>
            </a:r>
          </a:p>
        </p:txBody>
      </p:sp>
    </p:spTree>
    <p:extLst>
      <p:ext uri="{BB962C8B-B14F-4D97-AF65-F5344CB8AC3E}">
        <p14:creationId xmlns:p14="http://schemas.microsoft.com/office/powerpoint/2010/main" val="1170848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FB066891-CF1B-634A-B131-F7031D92CE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4802188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Chemical and physical processes on early Earth may have produced very simple cells</a:t>
            </a:r>
          </a:p>
          <a:p>
            <a:pPr eaLnBrk="1" hangingPunct="1"/>
            <a:endParaRPr lang="en-US" altLang="tr-TR" sz="3000" dirty="0"/>
          </a:p>
          <a:p>
            <a:pPr lvl="1"/>
            <a:r>
              <a:rPr lang="en-US" altLang="tr-TR" dirty="0"/>
              <a:t>Abiotic synthesis of small organic molecules.</a:t>
            </a:r>
          </a:p>
          <a:p>
            <a:pPr lvl="1"/>
            <a:r>
              <a:rPr lang="en-US" altLang="tr-TR" dirty="0"/>
              <a:t>Joining of these small molecules into macromolecules.</a:t>
            </a:r>
          </a:p>
          <a:p>
            <a:pPr lvl="1"/>
            <a:r>
              <a:rPr lang="en-US" altLang="tr-TR" dirty="0"/>
              <a:t>Packaging of molecules into “</a:t>
            </a:r>
            <a:r>
              <a:rPr lang="en-US" altLang="tr-TR" dirty="0" err="1"/>
              <a:t>protobionts</a:t>
            </a:r>
            <a:r>
              <a:rPr lang="en-US" altLang="tr-TR" dirty="0"/>
              <a:t>.”</a:t>
            </a:r>
          </a:p>
          <a:p>
            <a:pPr lvl="1"/>
            <a:r>
              <a:rPr lang="en-US" altLang="tr-TR" dirty="0"/>
              <a:t>Origin of self-replicating molecules.</a:t>
            </a:r>
          </a:p>
        </p:txBody>
      </p:sp>
    </p:spTree>
    <p:extLst>
      <p:ext uri="{BB962C8B-B14F-4D97-AF65-F5344CB8AC3E}">
        <p14:creationId xmlns:p14="http://schemas.microsoft.com/office/powerpoint/2010/main" val="1090202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017C93E5-3CC2-6D47-A4FE-9A1A125C9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023939"/>
            <a:ext cx="8534400" cy="64658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Earth formed about 4.6 billion years ago, along with the rest of the solar system.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Earth’s early atmosphere likely contained water vapor and chemicals released by volcanic eruptions (nitrogen, nitrogen oxides, carbon dioxide, methane, ammonia, hydrogen, hydrogen sulfide).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A. I. Oparin and J. B. S. Haldane hypothesized that the early atmosphere was </a:t>
            </a:r>
            <a:r>
              <a:rPr lang="en-US" altLang="tr-TR" sz="2600" i="1" dirty="0"/>
              <a:t>a reducing environment</a:t>
            </a:r>
            <a:r>
              <a:rPr lang="en-US" altLang="tr-TR" sz="26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Stanley Miller and Harold Urey conducted lab experiments that showed that the </a:t>
            </a:r>
            <a:r>
              <a:rPr lang="en-US" altLang="tr-TR" sz="2600" i="1" dirty="0"/>
              <a:t>abiotic synthesis of organic molecules</a:t>
            </a:r>
            <a:r>
              <a:rPr lang="en-US" altLang="tr-TR" sz="2600" dirty="0"/>
              <a:t> in a reducing atmosphere is possible.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1008900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ADA0FD46-4158-BD49-B76D-D94C395D8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0"/>
            <a:ext cx="8534400" cy="519430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However, the evidence is not yet convincing that the early atmosphere was in fact reducing.</a:t>
            </a:r>
          </a:p>
          <a:p>
            <a:pPr eaLnBrk="1" hangingPunct="1"/>
            <a:r>
              <a:rPr lang="en-US" altLang="tr-TR" sz="3000" dirty="0"/>
              <a:t>Instead of forming in the atmosphere, the first organic compounds may have been synthesized near submerged volcanoes and deep-sea vents.</a:t>
            </a:r>
          </a:p>
          <a:p>
            <a:pPr eaLnBrk="1" hangingPunct="1"/>
            <a:r>
              <a:rPr lang="en-US" altLang="tr-TR" sz="3000" dirty="0"/>
              <a:t>Amino acids have also been found in meteorites.</a:t>
            </a:r>
          </a:p>
          <a:p>
            <a:pPr eaLnBrk="1" hangingPunct="1"/>
            <a:endParaRPr lang="en-US" altLang="tr-TR" sz="3000" dirty="0"/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C587DF49-6929-A64F-B467-870486136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105401"/>
            <a:ext cx="85344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0838" indent="-350838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49263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342900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342900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54263" indent="-334963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11463" indent="-334963" eaLnBrk="0" fontAlgn="base" hangingPunct="0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68663" indent="-334963" eaLnBrk="0" fontAlgn="base" hangingPunct="0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25863" indent="-334963" eaLnBrk="0" fontAlgn="base" hangingPunct="0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83063" indent="-334963" eaLnBrk="0" fontAlgn="base" hangingPunct="0">
              <a:spcBef>
                <a:spcPct val="45000"/>
              </a:spcBef>
              <a:spcAft>
                <a:spcPct val="20000"/>
              </a:spcAft>
              <a:buClr>
                <a:schemeClr val="tx2"/>
              </a:buClr>
              <a:buFont typeface="Times New Roman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tr-TR" altLang="tr-TR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914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6A42DC02-063F-9542-B073-3DB670BCF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073150"/>
            <a:ext cx="8534400" cy="5175250"/>
          </a:xfrm>
        </p:spPr>
        <p:txBody>
          <a:bodyPr/>
          <a:lstStyle/>
          <a:p>
            <a:pPr eaLnBrk="1" hangingPunct="1"/>
            <a:r>
              <a:rPr lang="en-US" altLang="tr-TR" sz="2600" dirty="0"/>
              <a:t>Small organic molecules polymerize when they are concentrated on hot sand, clay, or rock.</a:t>
            </a:r>
          </a:p>
          <a:p>
            <a:pPr eaLnBrk="1" hangingPunct="1"/>
            <a:r>
              <a:rPr lang="en-US" altLang="tr-TR" sz="2600" dirty="0"/>
              <a:t>Replication and metabolism are key properties of life.</a:t>
            </a:r>
          </a:p>
          <a:p>
            <a:pPr eaLnBrk="1" hangingPunct="1"/>
            <a:r>
              <a:rPr lang="en-US" altLang="tr-TR" sz="2600" i="1" dirty="0" err="1"/>
              <a:t>Protobionts</a:t>
            </a:r>
            <a:r>
              <a:rPr lang="en-US" altLang="tr-TR" sz="2600" dirty="0"/>
              <a:t> </a:t>
            </a:r>
            <a:r>
              <a:rPr lang="en-US" altLang="tr-TR" sz="2600" i="1" dirty="0"/>
              <a:t>are aggregates of abiotically produced molecules surrounded by a membrane or membrane-like structure.</a:t>
            </a:r>
          </a:p>
          <a:p>
            <a:pPr eaLnBrk="1" hangingPunct="1"/>
            <a:r>
              <a:rPr lang="en-US" altLang="tr-TR" sz="2600" dirty="0" err="1"/>
              <a:t>Protobionts</a:t>
            </a:r>
            <a:r>
              <a:rPr lang="en-US" altLang="tr-TR" sz="2600" dirty="0"/>
              <a:t> </a:t>
            </a:r>
            <a:r>
              <a:rPr lang="en-US" altLang="tr-TR" sz="2600" i="1" dirty="0"/>
              <a:t>exhibit simple reproduction and metabolism</a:t>
            </a:r>
            <a:r>
              <a:rPr lang="en-US" altLang="tr-TR" sz="2600" dirty="0"/>
              <a:t> and maintain an internal chemical environment.</a:t>
            </a:r>
          </a:p>
          <a:p>
            <a:pPr eaLnBrk="1" hangingPunct="1"/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280793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4516C1C5-C5EB-014D-B245-F8E60B33D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6338"/>
            <a:ext cx="8534400" cy="4297362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The first genetic material was probably RNA, not DNA.</a:t>
            </a:r>
          </a:p>
        </p:txBody>
      </p:sp>
    </p:spTree>
    <p:extLst>
      <p:ext uri="{BB962C8B-B14F-4D97-AF65-F5344CB8AC3E}">
        <p14:creationId xmlns:p14="http://schemas.microsoft.com/office/powerpoint/2010/main" val="1195421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2D4D401B-1476-874B-8798-87BB22457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1963" y="1185863"/>
            <a:ext cx="8534400" cy="47371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tr-TR" dirty="0"/>
              <a:t>Sedimentary strata reveal the relative ages of fossils.</a:t>
            </a:r>
          </a:p>
          <a:p>
            <a:pPr eaLnBrk="1" hangingPunct="1"/>
            <a:r>
              <a:rPr lang="en-US" altLang="tr-TR" dirty="0"/>
              <a:t>The absolute ages of fossils can be determined by radiometric dating.</a:t>
            </a:r>
          </a:p>
          <a:p>
            <a:pPr eaLnBrk="1" hangingPunct="1"/>
            <a:endParaRPr lang="en-US" altLang="tr-TR" dirty="0"/>
          </a:p>
          <a:p>
            <a:r>
              <a:rPr lang="en-US" altLang="tr-TR" dirty="0"/>
              <a:t>Radiocarbon dating can be used to date fossils up to 75,000 years </a:t>
            </a:r>
            <a:r>
              <a:rPr lang="en-US" altLang="tr-TR" dirty="0" err="1"/>
              <a:t>old.For</a:t>
            </a:r>
            <a:r>
              <a:rPr lang="en-US" altLang="tr-TR" dirty="0"/>
              <a:t> older fossils, some isotopes can be used to date sedimentary rock layers above and below the fossil.</a:t>
            </a:r>
          </a:p>
          <a:p>
            <a:r>
              <a:rPr lang="en-US" altLang="tr-TR" dirty="0"/>
              <a:t>The magnetism of rocks also can provide dating information.</a:t>
            </a:r>
          </a:p>
          <a:p>
            <a:pPr eaLnBrk="1" hangingPunct="1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6775480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3">
            <a:extLst>
              <a:ext uri="{FF2B5EF4-FFF2-40B4-BE49-F238E27FC236}">
                <a16:creationId xmlns:a16="http://schemas.microsoft.com/office/drawing/2014/main" id="{DCE3494F-8003-5148-8327-5B553ABE7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600200"/>
            <a:ext cx="8534400" cy="5037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geologic record is divided into the Archaean, the Proterozoic, and the Phanerozoic eons.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r>
              <a:rPr lang="en-US" altLang="tr-TR" dirty="0"/>
              <a:t>The oldest known fossils are stromatolites, rock-like structures composed of many layers of bacteria and sediment.</a:t>
            </a:r>
          </a:p>
          <a:p>
            <a:r>
              <a:rPr lang="en-US" altLang="tr-TR" dirty="0"/>
              <a:t>Stromatolites date back 3.5 billion years ago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  <p:sp>
        <p:nvSpPr>
          <p:cNvPr id="45059" name="Rectangle 5">
            <a:extLst>
              <a:ext uri="{FF2B5EF4-FFF2-40B4-BE49-F238E27FC236}">
                <a16:creationId xmlns:a16="http://schemas.microsoft.com/office/drawing/2014/main" id="{46FBB9F5-9023-1C48-8805-7417F7C6F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1" y="720976"/>
            <a:ext cx="186013" cy="5392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316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3">
            <a:extLst>
              <a:ext uri="{FF2B5EF4-FFF2-40B4-BE49-F238E27FC236}">
                <a16:creationId xmlns:a16="http://schemas.microsoft.com/office/drawing/2014/main" id="{79B31E55-C720-9846-93AA-9307B1E754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19263" y="1219201"/>
            <a:ext cx="8534400" cy="4779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3000" dirty="0"/>
              <a:t>Speciation, the origin of new species, is at the focal point of Darwin’s evolutionary theory.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3000" dirty="0"/>
              <a:t>Evolutionary theory must explain how new species originate and how populations evolve.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3000" dirty="0"/>
              <a:t>Microevolution consists of adaptations that evolve within a population, confined to one gene pool.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3000" dirty="0"/>
              <a:t>Macroevolution refers to evolutionary change above the species level.</a:t>
            </a:r>
          </a:p>
        </p:txBody>
      </p:sp>
    </p:spTree>
    <p:extLst>
      <p:ext uri="{BB962C8B-B14F-4D97-AF65-F5344CB8AC3E}">
        <p14:creationId xmlns:p14="http://schemas.microsoft.com/office/powerpoint/2010/main" val="2099517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>
            <a:extLst>
              <a:ext uri="{FF2B5EF4-FFF2-40B4-BE49-F238E27FC236}">
                <a16:creationId xmlns:a16="http://schemas.microsoft.com/office/drawing/2014/main" id="{1CED5822-3729-664A-B074-482C2C479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398145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Most atmospheric oxygen (O</a:t>
            </a:r>
            <a:r>
              <a:rPr lang="en-US" altLang="tr-TR" sz="3000" baseline="-25000" dirty="0"/>
              <a:t>2</a:t>
            </a:r>
            <a:r>
              <a:rPr lang="en-US" altLang="tr-TR" sz="3000" dirty="0"/>
              <a:t>) is of biological origin.</a:t>
            </a:r>
          </a:p>
          <a:p>
            <a:pPr eaLnBrk="1" hangingPunct="1"/>
            <a:r>
              <a:rPr lang="en-US" altLang="tr-TR" sz="3000" dirty="0"/>
              <a:t>The source of O</a:t>
            </a:r>
            <a:r>
              <a:rPr lang="en-US" altLang="tr-TR" sz="3000" baseline="-25000" dirty="0"/>
              <a:t>2</a:t>
            </a:r>
            <a:r>
              <a:rPr lang="en-US" altLang="tr-TR" sz="3000" dirty="0"/>
              <a:t> was likely bacteria similar to modern cyanobacteria.</a:t>
            </a:r>
          </a:p>
        </p:txBody>
      </p:sp>
    </p:spTree>
    <p:extLst>
      <p:ext uri="{BB962C8B-B14F-4D97-AF65-F5344CB8AC3E}">
        <p14:creationId xmlns:p14="http://schemas.microsoft.com/office/powerpoint/2010/main" val="2819607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A198C2A8-ADB1-214B-B51E-4C4009D716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3163"/>
            <a:ext cx="8534400" cy="488315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This </a:t>
            </a:r>
            <a:r>
              <a:rPr lang="en-US" altLang="tr-TR" sz="3000" i="1" dirty="0"/>
              <a:t>“oxygen revolution”</a:t>
            </a:r>
            <a:r>
              <a:rPr lang="en-US" altLang="tr-TR" sz="3000" dirty="0"/>
              <a:t>  from 2.7 to 2.2 billion years ago</a:t>
            </a:r>
          </a:p>
          <a:p>
            <a:pPr lvl="1" eaLnBrk="1" hangingPunct="1"/>
            <a:r>
              <a:rPr lang="en-US" altLang="tr-TR" dirty="0"/>
              <a:t>Posed a challenge for life</a:t>
            </a:r>
          </a:p>
          <a:p>
            <a:pPr lvl="1" eaLnBrk="1" hangingPunct="1"/>
            <a:r>
              <a:rPr lang="en-US" altLang="tr-TR" dirty="0"/>
              <a:t>Provided opportunity to gain energy from light</a:t>
            </a:r>
          </a:p>
          <a:p>
            <a:pPr lvl="1" eaLnBrk="1" hangingPunct="1"/>
            <a:r>
              <a:rPr lang="en-US" altLang="tr-TR" dirty="0"/>
              <a:t>Allowed organisms to exploit new ecosystems.</a:t>
            </a:r>
          </a:p>
        </p:txBody>
      </p:sp>
    </p:spTree>
    <p:extLst>
      <p:ext uri="{BB962C8B-B14F-4D97-AF65-F5344CB8AC3E}">
        <p14:creationId xmlns:p14="http://schemas.microsoft.com/office/powerpoint/2010/main" val="1412444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>
            <a:extLst>
              <a:ext uri="{FF2B5EF4-FFF2-40B4-BE49-F238E27FC236}">
                <a16:creationId xmlns:a16="http://schemas.microsoft.com/office/drawing/2014/main" id="{A380D78D-717D-3341-8510-8BFBDE0CB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0"/>
            <a:ext cx="8534400" cy="443865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The oldest fossils of eukaryotic cells date back 2.1 billion years.</a:t>
            </a:r>
          </a:p>
          <a:p>
            <a:pPr eaLnBrk="1" hangingPunct="1"/>
            <a:r>
              <a:rPr lang="en-US" altLang="tr-TR" sz="3000" dirty="0"/>
              <a:t>The hypothesis of endosymbiosis proposes that mitochondria and plastids (chloroplasts and related organelles) were formerly small prokaryotes living within larger host cells</a:t>
            </a:r>
          </a:p>
          <a:p>
            <a:pPr eaLnBrk="1" hangingPunct="1"/>
            <a:r>
              <a:rPr lang="en-US" altLang="tr-TR" sz="3000" dirty="0"/>
              <a:t>An </a:t>
            </a:r>
            <a:r>
              <a:rPr lang="en-US" altLang="tr-TR" sz="3000" i="1" dirty="0"/>
              <a:t>endosymbiont </a:t>
            </a:r>
            <a:r>
              <a:rPr lang="en-US" altLang="tr-TR" sz="3000" dirty="0"/>
              <a:t>is a </a:t>
            </a:r>
            <a:r>
              <a:rPr lang="en-US" altLang="tr-TR" sz="3000" i="1" dirty="0"/>
              <a:t>cell that lives within a host cell</a:t>
            </a:r>
            <a:r>
              <a:rPr lang="en-US" altLang="tr-TR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42801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74150A01-20C2-E748-9E86-2C97E2A35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7200" y="1066800"/>
            <a:ext cx="8534400" cy="44323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altLang="tr-TR" sz="3000" dirty="0"/>
              <a:t>Key evidence supporting an endosymbiotic origin of mitochondria and plastids: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tr-TR" dirty="0"/>
              <a:t>Similarities in inner membrane structures and functions.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tr-TR" dirty="0"/>
              <a:t>These organelles transcribe and translate their own DNA.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tr-TR" dirty="0"/>
              <a:t>Their ribosomes are more similar to prokaryotic than eukaryotic ribosomes.</a:t>
            </a:r>
          </a:p>
        </p:txBody>
      </p:sp>
    </p:spTree>
    <p:extLst>
      <p:ext uri="{BB962C8B-B14F-4D97-AF65-F5344CB8AC3E}">
        <p14:creationId xmlns:p14="http://schemas.microsoft.com/office/powerpoint/2010/main" val="622795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>
            <a:extLst>
              <a:ext uri="{FF2B5EF4-FFF2-40B4-BE49-F238E27FC236}">
                <a16:creationId xmlns:a16="http://schemas.microsoft.com/office/drawing/2014/main" id="{FD5D243B-4708-E443-AF62-5712E9CC64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6338"/>
            <a:ext cx="8534400" cy="5492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A second wave of diversification occurred when multicellularity evolved and gave rise to algae, plants, fungi, and animals.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Comparisons of DNA sequences date the common ancestor of multicellular eukaryotes to 1.5 billion years ago.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oldest known fossils of multicellular eukaryotes are of small algae that lived about 1.2 billion years ago.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2696717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3">
            <a:extLst>
              <a:ext uri="{FF2B5EF4-FFF2-40B4-BE49-F238E27FC236}">
                <a16:creationId xmlns:a16="http://schemas.microsoft.com/office/drawing/2014/main" id="{E49FC116-C709-7347-87C5-C3C5422DF2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022350"/>
            <a:ext cx="8534400" cy="70818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“</a:t>
            </a:r>
            <a:r>
              <a:rPr lang="en-US" altLang="tr-TR" sz="2600" i="1" dirty="0"/>
              <a:t>snowball Earth</a:t>
            </a:r>
            <a:r>
              <a:rPr lang="en-US" altLang="tr-TR" sz="2600" dirty="0"/>
              <a:t>” </a:t>
            </a:r>
            <a:r>
              <a:rPr lang="en-US" altLang="tr-TR" sz="2600" i="1" dirty="0"/>
              <a:t>hypothesis</a:t>
            </a:r>
            <a:r>
              <a:rPr lang="en-US" altLang="tr-TR" sz="2600" dirty="0"/>
              <a:t> suggests that periods of extreme glaciation confined life to the equatorial region or deep-sea vents from 750 to 580 million years ago.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</a:t>
            </a:r>
            <a:r>
              <a:rPr lang="en-US" altLang="tr-TR" sz="2600" b="1" i="1" dirty="0"/>
              <a:t>Cambrian explosion</a:t>
            </a:r>
            <a:r>
              <a:rPr lang="en-US" altLang="tr-TR" sz="2600" b="1" dirty="0"/>
              <a:t> </a:t>
            </a:r>
            <a:r>
              <a:rPr lang="en-US" altLang="tr-TR" sz="2600" dirty="0"/>
              <a:t>refers to the </a:t>
            </a:r>
            <a:r>
              <a:rPr lang="en-US" altLang="tr-TR" sz="2600" i="1" dirty="0"/>
              <a:t>sudden appearance of fossils resembling modern phyla</a:t>
            </a:r>
            <a:r>
              <a:rPr lang="en-US" altLang="tr-TR" sz="2600" dirty="0"/>
              <a:t> in the Cambrian period (535 to 525 million years ago).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648247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>
            <a:extLst>
              <a:ext uri="{FF2B5EF4-FFF2-40B4-BE49-F238E27FC236}">
                <a16:creationId xmlns:a16="http://schemas.microsoft.com/office/drawing/2014/main" id="{FC796DD4-CA20-FB4C-B818-375F6CF935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0"/>
            <a:ext cx="8534400" cy="473710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Fungi, plants, and animals began to colonize land about 500 million years ago.</a:t>
            </a:r>
          </a:p>
          <a:p>
            <a:pPr eaLnBrk="1" hangingPunct="1"/>
            <a:r>
              <a:rPr lang="en-US" altLang="tr-TR" sz="3000" dirty="0"/>
              <a:t>Plants and fungi likely colonized land together by 420 million years ago. </a:t>
            </a:r>
          </a:p>
        </p:txBody>
      </p:sp>
    </p:spTree>
    <p:extLst>
      <p:ext uri="{BB962C8B-B14F-4D97-AF65-F5344CB8AC3E}">
        <p14:creationId xmlns:p14="http://schemas.microsoft.com/office/powerpoint/2010/main" val="2927146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3">
            <a:extLst>
              <a:ext uri="{FF2B5EF4-FFF2-40B4-BE49-F238E27FC236}">
                <a16:creationId xmlns:a16="http://schemas.microsoft.com/office/drawing/2014/main" id="{3F67B853-0BC6-9948-A176-69942021A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592264"/>
            <a:ext cx="8534400" cy="4979987"/>
          </a:xfrm>
        </p:spPr>
        <p:txBody>
          <a:bodyPr/>
          <a:lstStyle/>
          <a:p>
            <a:pPr eaLnBrk="1" hangingPunct="1">
              <a:spcBef>
                <a:spcPct val="35000"/>
              </a:spcBef>
              <a:spcAft>
                <a:spcPct val="15000"/>
              </a:spcAft>
            </a:pPr>
            <a:r>
              <a:rPr lang="en-US" altLang="tr-TR" sz="2600" dirty="0"/>
              <a:t>Earth’s continents move slowly over the underlying hot mantle through the process of continental drift.</a:t>
            </a:r>
          </a:p>
          <a:p>
            <a:pPr eaLnBrk="1" hangingPunct="1">
              <a:spcBef>
                <a:spcPct val="35000"/>
              </a:spcBef>
              <a:spcAft>
                <a:spcPct val="15000"/>
              </a:spcAft>
            </a:pPr>
            <a:r>
              <a:rPr lang="en-US" altLang="tr-TR" sz="2600" dirty="0"/>
              <a:t>Oceanic and continental plates can collide, separate, or slide past each other.</a:t>
            </a:r>
          </a:p>
          <a:p>
            <a:pPr eaLnBrk="1" hangingPunct="1"/>
            <a:endParaRPr lang="en-US" altLang="tr-TR" sz="2600" dirty="0"/>
          </a:p>
        </p:txBody>
      </p:sp>
      <p:sp>
        <p:nvSpPr>
          <p:cNvPr id="86019" name="Rectangle 5">
            <a:extLst>
              <a:ext uri="{FF2B5EF4-FFF2-40B4-BE49-F238E27FC236}">
                <a16:creationId xmlns:a16="http://schemas.microsoft.com/office/drawing/2014/main" id="{3C16EFB7-33D8-9048-97CC-791752624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778920"/>
            <a:ext cx="186013" cy="5392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595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>
            <a:extLst>
              <a:ext uri="{FF2B5EF4-FFF2-40B4-BE49-F238E27FC236}">
                <a16:creationId xmlns:a16="http://schemas.microsoft.com/office/drawing/2014/main" id="{5A1F2B82-DDD4-BD45-AE52-5D650F83F1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1"/>
            <a:ext cx="8534400" cy="5476875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Formation of the supercontinent Pangaea had many effects:</a:t>
            </a:r>
            <a:endParaRPr lang="en-US" altLang="tr-TR" dirty="0"/>
          </a:p>
          <a:p>
            <a:pPr lvl="1" eaLnBrk="1" hangingPunct="1"/>
            <a:r>
              <a:rPr lang="en-US" altLang="tr-TR" dirty="0"/>
              <a:t>A reduction in shallow water habitat</a:t>
            </a:r>
          </a:p>
          <a:p>
            <a:pPr lvl="1" eaLnBrk="1" hangingPunct="1"/>
            <a:r>
              <a:rPr lang="en-US" altLang="tr-TR" dirty="0"/>
              <a:t>A colder and drier climate inland</a:t>
            </a:r>
          </a:p>
          <a:p>
            <a:pPr lvl="1" eaLnBrk="1" hangingPunct="1"/>
            <a:r>
              <a:rPr lang="en-US" altLang="tr-TR" dirty="0"/>
              <a:t>Changes in climate as continents moved toward and away from the poles</a:t>
            </a:r>
          </a:p>
          <a:p>
            <a:pPr lvl="1" eaLnBrk="1" hangingPunct="1"/>
            <a:r>
              <a:rPr lang="en-US" altLang="tr-TR" dirty="0"/>
              <a:t>Changes in ocean circulation patterns leading to global cooling.</a:t>
            </a:r>
          </a:p>
          <a:p>
            <a:pPr eaLnBrk="1" hangingPunct="1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0757454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3">
            <a:extLst>
              <a:ext uri="{FF2B5EF4-FFF2-40B4-BE49-F238E27FC236}">
                <a16:creationId xmlns:a16="http://schemas.microsoft.com/office/drawing/2014/main" id="{5DE30242-BD29-D945-AE90-42CE53375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1"/>
            <a:ext cx="8534400" cy="69834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break-up of Pangaea lead to allopatric speciation.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current distribution of fossils reflects the movement of continental drift.  Similarity of fossils in parts of South America and Africa supports the idea that these continents were formerly attached.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fossil record shows that most species that have ever lived are now extinct.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At times, the rate of extinction has increased dramatically and caused a </a:t>
            </a:r>
            <a:r>
              <a:rPr lang="en-US" altLang="tr-TR" sz="2600" b="1" dirty="0"/>
              <a:t>mass extinction.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b="1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247978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EE979DAB-BBD5-4B4C-8116-176230DAB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41488" y="1174750"/>
            <a:ext cx="8534400" cy="4597400"/>
          </a:xfrm>
        </p:spPr>
        <p:txBody>
          <a:bodyPr/>
          <a:lstStyle/>
          <a:p>
            <a:pPr eaLnBrk="1" hangingPunct="1">
              <a:buFont typeface="Times" pitchFamily="2" charset="0"/>
              <a:buChar char="•"/>
            </a:pPr>
            <a:r>
              <a:rPr lang="en-US" altLang="tr-TR" sz="3000" dirty="0"/>
              <a:t>Biological species concept </a:t>
            </a:r>
          </a:p>
          <a:p>
            <a:pPr marL="0" indent="0" eaLnBrk="1" hangingPunct="1">
              <a:buNone/>
            </a:pPr>
            <a:endParaRPr lang="en-US" altLang="tr-TR" sz="3000" dirty="0"/>
          </a:p>
          <a:p>
            <a:pPr marL="0" indent="0" eaLnBrk="1" hangingPunct="1">
              <a:buNone/>
            </a:pPr>
            <a:r>
              <a:rPr lang="en-US" altLang="tr-TR" sz="3000" dirty="0"/>
              <a:t>a species is a group of populations whose members have the potential to interbreed in nature and produce viable, fertile offspring; they do not breed successfully with other populations.</a:t>
            </a:r>
          </a:p>
        </p:txBody>
      </p:sp>
    </p:spTree>
    <p:extLst>
      <p:ext uri="{BB962C8B-B14F-4D97-AF65-F5344CB8AC3E}">
        <p14:creationId xmlns:p14="http://schemas.microsoft.com/office/powerpoint/2010/main" val="24071891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3">
            <a:extLst>
              <a:ext uri="{FF2B5EF4-FFF2-40B4-BE49-F238E27FC236}">
                <a16:creationId xmlns:a16="http://schemas.microsoft.com/office/drawing/2014/main" id="{DD36C5DE-51B5-A743-9E6A-A00AF6F38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958850"/>
            <a:ext cx="8763000" cy="5492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Permian extinction defines the boundary between the Paleozoic and Mesozoic eras.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This mass extinction caused the extinction of about 96% of marine animal species and might have been caused by volcanism, which lead to global warming, and a decrease in oceanic oxygen.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The Cretaceous mass extinction 65.5 million years ago separates the Mesozoic from the Cenozoic.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Organisms that went extinct include about half of all marine species and many terrestrial plants and animals, including most dinosaurs.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2309992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>
            <a:extLst>
              <a:ext uri="{FF2B5EF4-FFF2-40B4-BE49-F238E27FC236}">
                <a16:creationId xmlns:a16="http://schemas.microsoft.com/office/drawing/2014/main" id="{713261CF-4BC7-2A4B-B966-23A8DD1B2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0"/>
            <a:ext cx="8534400" cy="6108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i="1" dirty="0"/>
              <a:t>Adaptive radiation</a:t>
            </a:r>
            <a:r>
              <a:rPr lang="en-US" altLang="tr-TR" sz="2600" dirty="0"/>
              <a:t> </a:t>
            </a:r>
            <a:r>
              <a:rPr lang="en-US" altLang="tr-TR" sz="2600" i="1" dirty="0"/>
              <a:t>is the evolution of diversely adapted species from a common ancestor upon introduction to new environmental opportunities</a:t>
            </a:r>
            <a:r>
              <a:rPr lang="en-US" altLang="tr-TR" sz="2600" dirty="0"/>
              <a:t>.</a:t>
            </a:r>
          </a:p>
          <a:p>
            <a:r>
              <a:rPr lang="en-US" altLang="tr-TR" dirty="0"/>
              <a:t>Adaptive radiations can occur when organisms colonize new environments with little competition.</a:t>
            </a:r>
          </a:p>
          <a:p>
            <a:r>
              <a:rPr lang="en-US" altLang="tr-TR" dirty="0"/>
              <a:t>The Hawaiian Islands are one of the world’s great showcases of adaptive radiation.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8307245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3">
            <a:extLst>
              <a:ext uri="{FF2B5EF4-FFF2-40B4-BE49-F238E27FC236}">
                <a16:creationId xmlns:a16="http://schemas.microsoft.com/office/drawing/2014/main" id="{C1387B9B-BFB4-B24E-9EDA-73F0A6EDFE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435101"/>
            <a:ext cx="8534400" cy="69834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600" i="1" dirty="0"/>
              <a:t>Heterochrony</a:t>
            </a:r>
            <a:r>
              <a:rPr lang="en-US" altLang="tr-TR" sz="2600" dirty="0"/>
              <a:t> </a:t>
            </a:r>
            <a:r>
              <a:rPr lang="en-US" altLang="tr-TR" sz="2600" i="1" dirty="0"/>
              <a:t>is an evolutionary change in the rate or timing of developmental events</a:t>
            </a:r>
            <a:r>
              <a:rPr lang="en-US" altLang="tr-TR" sz="2600" dirty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600" dirty="0"/>
              <a:t>It can have a significant impact on body shape.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r>
              <a:rPr lang="en-US" altLang="tr-TR" sz="2600" dirty="0"/>
              <a:t>Homeotic genes determine such basic features as where wings and legs will develop on a bird or how a flower’s parts are arranged.</a:t>
            </a:r>
          </a:p>
          <a:p>
            <a:r>
              <a:rPr lang="en-US" altLang="tr-TR" sz="2600" i="1" dirty="0" err="1"/>
              <a:t>Hox</a:t>
            </a:r>
            <a:r>
              <a:rPr lang="en-US" altLang="tr-TR" sz="2600" i="1" dirty="0"/>
              <a:t> genes</a:t>
            </a:r>
            <a:r>
              <a:rPr lang="en-US" altLang="tr-TR" sz="2600" dirty="0"/>
              <a:t> are a class of homeotic genes that provide positional information during development.</a:t>
            </a:r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  <a:p>
            <a:pPr eaLnBrk="1" hangingPunct="1">
              <a:lnSpc>
                <a:spcPct val="90000"/>
              </a:lnSpc>
            </a:pPr>
            <a:endParaRPr lang="en-US" altLang="tr-TR" sz="2600" dirty="0"/>
          </a:p>
        </p:txBody>
      </p:sp>
      <p:sp>
        <p:nvSpPr>
          <p:cNvPr id="114691" name="Rectangle 5">
            <a:extLst>
              <a:ext uri="{FF2B5EF4-FFF2-40B4-BE49-F238E27FC236}">
                <a16:creationId xmlns:a16="http://schemas.microsoft.com/office/drawing/2014/main" id="{12EC6756-FACB-9448-95BA-23F4ACAA9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1" y="778920"/>
            <a:ext cx="186013" cy="5392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355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0CCD3558-9756-C34F-AA97-71E76AF5C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6338"/>
            <a:ext cx="8534400" cy="519430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Reproductive isolation is the existence of biological factors (barriers) that impede two different species from producing viable, fertile offspring.</a:t>
            </a:r>
          </a:p>
          <a:p>
            <a:pPr eaLnBrk="1" hangingPunct="1"/>
            <a:r>
              <a:rPr lang="en-US" altLang="tr-TR" sz="3000" dirty="0"/>
              <a:t>Hybrids are the offspring of crosses between different species.</a:t>
            </a:r>
          </a:p>
          <a:p>
            <a:pPr eaLnBrk="1" hangingPunct="1"/>
            <a:r>
              <a:rPr lang="en-US" altLang="tr-TR" sz="3000" dirty="0"/>
              <a:t>Reproductive isolation can be classified by whether factors act before or after fertilization.</a:t>
            </a:r>
          </a:p>
          <a:p>
            <a:pPr lvl="1" eaLnBrk="1" hangingPunct="1"/>
            <a:endParaRPr lang="en-US" altLang="tr-TR" sz="3000" dirty="0"/>
          </a:p>
        </p:txBody>
      </p:sp>
    </p:spTree>
    <p:extLst>
      <p:ext uri="{BB962C8B-B14F-4D97-AF65-F5344CB8AC3E}">
        <p14:creationId xmlns:p14="http://schemas.microsoft.com/office/powerpoint/2010/main" val="308035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0797FC04-B81C-2043-8D65-11C907E27D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6338"/>
            <a:ext cx="8534400" cy="4711700"/>
          </a:xfrm>
        </p:spPr>
        <p:txBody>
          <a:bodyPr/>
          <a:lstStyle/>
          <a:p>
            <a:pPr eaLnBrk="1" hangingPunct="1"/>
            <a:r>
              <a:rPr lang="en-US" altLang="tr-TR" sz="2600" dirty="0"/>
              <a:t>Prezygotic barriers </a:t>
            </a:r>
            <a:r>
              <a:rPr lang="en-US" altLang="tr-TR" dirty="0"/>
              <a:t>:</a:t>
            </a:r>
          </a:p>
          <a:p>
            <a:pPr lvl="1"/>
            <a:r>
              <a:rPr lang="en-US" altLang="tr-TR" i="1" dirty="0"/>
              <a:t>Temporal</a:t>
            </a:r>
          </a:p>
          <a:p>
            <a:pPr lvl="1"/>
            <a:r>
              <a:rPr lang="en-US" altLang="tr-TR" i="1" dirty="0"/>
              <a:t> Habitat</a:t>
            </a:r>
          </a:p>
          <a:p>
            <a:pPr lvl="1"/>
            <a:r>
              <a:rPr lang="en-US" altLang="tr-TR" i="1" dirty="0"/>
              <a:t>Behavioral</a:t>
            </a:r>
          </a:p>
          <a:p>
            <a:pPr lvl="1"/>
            <a:r>
              <a:rPr lang="en-US" altLang="tr-TR" i="1" dirty="0"/>
              <a:t>Mechanical</a:t>
            </a:r>
          </a:p>
          <a:p>
            <a:pPr lvl="1"/>
            <a:r>
              <a:rPr lang="en-US" altLang="tr-TR" i="1" dirty="0"/>
              <a:t>Gamete Isolation.</a:t>
            </a:r>
          </a:p>
        </p:txBody>
      </p:sp>
      <p:sp>
        <p:nvSpPr>
          <p:cNvPr id="21506" name="Rectangle 7">
            <a:extLst>
              <a:ext uri="{FF2B5EF4-FFF2-40B4-BE49-F238E27FC236}">
                <a16:creationId xmlns:a16="http://schemas.microsoft.com/office/drawing/2014/main" id="{692EC788-DB27-A249-AFA3-9BD689637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36776"/>
            <a:ext cx="8001000" cy="539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>
            <a:lvl1pPr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1pPr>
            <a:lvl2pPr marL="742950" indent="-28575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2pPr>
            <a:lvl3pPr marL="11430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3pPr>
            <a:lvl4pPr marL="16002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4pPr>
            <a:lvl5pPr marL="2057400" indent="-228600"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900">
                <a:solidFill>
                  <a:schemeClr val="tx1"/>
                </a:solidFill>
                <a:latin typeface="Arial" panose="020B0604020202020204" pitchFamily="34" charset="0"/>
                <a:sym typeface="Symbol" pitchFamily="2" charset="2"/>
              </a:defRPr>
            </a:lvl9pPr>
          </a:lstStyle>
          <a:p>
            <a:pPr algn="ctr"/>
            <a:r>
              <a:rPr lang="en-US" altLang="tr-TR" b="1" dirty="0"/>
              <a:t>Reproductive Barriers Between Species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57080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C89E1370-88D0-5249-8AB4-1210500A5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9900" y="990600"/>
            <a:ext cx="8534400" cy="5570538"/>
          </a:xfrm>
        </p:spPr>
        <p:txBody>
          <a:bodyPr>
            <a:normAutofit/>
          </a:bodyPr>
          <a:lstStyle/>
          <a:p>
            <a:pPr defTabSz="915988"/>
            <a:r>
              <a:rPr lang="en-US" altLang="tr-TR" sz="3000" dirty="0"/>
              <a:t>The biological species concept cannot be applied to fossils or </a:t>
            </a:r>
            <a:r>
              <a:rPr lang="en-US" altLang="tr-TR" sz="3000" dirty="0" err="1"/>
              <a:t>asexualy</a:t>
            </a:r>
            <a:r>
              <a:rPr lang="en-US" altLang="tr-TR" sz="3000" dirty="0"/>
              <a:t> reproducing organisms.</a:t>
            </a:r>
          </a:p>
          <a:p>
            <a:pPr marL="0" indent="0" defTabSz="915988">
              <a:buNone/>
            </a:pPr>
            <a:endParaRPr lang="en-US" altLang="tr-TR" sz="3000" dirty="0"/>
          </a:p>
          <a:p>
            <a:pPr defTabSz="915988"/>
            <a:r>
              <a:rPr lang="en-US" altLang="tr-TR" sz="3000" b="1" dirty="0"/>
              <a:t>morphological species concept</a:t>
            </a:r>
          </a:p>
          <a:p>
            <a:pPr marL="342900" indent="-342900">
              <a:buFont typeface="Times" pitchFamily="2" charset="0"/>
              <a:buChar char="•"/>
            </a:pPr>
            <a:r>
              <a:rPr lang="en-US" altLang="tr-TR" b="1" dirty="0"/>
              <a:t>ecological species concept</a:t>
            </a:r>
            <a:r>
              <a:rPr lang="en-US" altLang="tr-TR" dirty="0"/>
              <a:t> </a:t>
            </a:r>
          </a:p>
          <a:p>
            <a:pPr marL="342900" indent="-342900">
              <a:buFont typeface="Times" pitchFamily="2" charset="0"/>
              <a:buChar char="•"/>
            </a:pPr>
            <a:r>
              <a:rPr lang="en-US" altLang="tr-TR" b="1" dirty="0"/>
              <a:t>phylogenetic species concept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28090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>
            <a:extLst>
              <a:ext uri="{FF2B5EF4-FFF2-40B4-BE49-F238E27FC236}">
                <a16:creationId xmlns:a16="http://schemas.microsoft.com/office/drawing/2014/main" id="{C4D93AFE-9292-E346-B980-21DCACB1C9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41488" y="1176339"/>
            <a:ext cx="8534400" cy="2478087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tr-TR" sz="3000" dirty="0"/>
              <a:t>Speciation </a:t>
            </a:r>
          </a:p>
          <a:p>
            <a:pPr eaLnBrk="1" hangingPunct="1"/>
            <a:endParaRPr lang="en-US" altLang="tr-TR" sz="3000" dirty="0"/>
          </a:p>
          <a:p>
            <a:pPr eaLnBrk="1" hangingPunct="1"/>
            <a:endParaRPr lang="en-US" altLang="tr-TR" sz="3000" dirty="0"/>
          </a:p>
          <a:p>
            <a:pPr lvl="1" eaLnBrk="1" hangingPunct="1"/>
            <a:r>
              <a:rPr lang="en-US" altLang="tr-TR" dirty="0"/>
              <a:t>Allopatric speciation:  geographic barrier separates populations.</a:t>
            </a:r>
          </a:p>
          <a:p>
            <a:pPr lvl="1" eaLnBrk="1" hangingPunct="1"/>
            <a:endParaRPr lang="en-US" altLang="tr-TR" dirty="0"/>
          </a:p>
          <a:p>
            <a:pPr lvl="1" eaLnBrk="1" hangingPunct="1"/>
            <a:r>
              <a:rPr lang="en-US" altLang="tr-TR" dirty="0"/>
              <a:t>Sympatric speciation: no geographic barrier</a:t>
            </a:r>
          </a:p>
        </p:txBody>
      </p:sp>
    </p:spTree>
    <p:extLst>
      <p:ext uri="{BB962C8B-B14F-4D97-AF65-F5344CB8AC3E}">
        <p14:creationId xmlns:p14="http://schemas.microsoft.com/office/powerpoint/2010/main" val="168161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>
            <a:extLst>
              <a:ext uri="{FF2B5EF4-FFF2-40B4-BE49-F238E27FC236}">
                <a16:creationId xmlns:a16="http://schemas.microsoft.com/office/drawing/2014/main" id="{808DCA8D-191E-7A4E-AB77-33F5D0B37D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41488" y="1176338"/>
            <a:ext cx="8534400" cy="5194300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hybrid zone</a:t>
            </a:r>
          </a:p>
          <a:p>
            <a:pPr eaLnBrk="1" hangingPunct="1"/>
            <a:r>
              <a:rPr lang="en-US" altLang="tr-TR" sz="3000" dirty="0"/>
              <a:t>A hybrid zone can occur as a single band where adjacent species meet.</a:t>
            </a:r>
          </a:p>
          <a:p>
            <a:pPr eaLnBrk="1" hangingPunct="1"/>
            <a:r>
              <a:rPr lang="en-US" altLang="tr-TR" sz="3000" dirty="0"/>
              <a:t>Hybrids often have reduced fitness.</a:t>
            </a:r>
          </a:p>
        </p:txBody>
      </p:sp>
    </p:spTree>
    <p:extLst>
      <p:ext uri="{BB962C8B-B14F-4D97-AF65-F5344CB8AC3E}">
        <p14:creationId xmlns:p14="http://schemas.microsoft.com/office/powerpoint/2010/main" val="4240483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>
            <a:extLst>
              <a:ext uri="{FF2B5EF4-FFF2-40B4-BE49-F238E27FC236}">
                <a16:creationId xmlns:a16="http://schemas.microsoft.com/office/drawing/2014/main" id="{684CE98B-E97E-9844-9409-7C2CE3453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5226"/>
            <a:ext cx="8534400" cy="5199063"/>
          </a:xfrm>
        </p:spPr>
        <p:txBody>
          <a:bodyPr/>
          <a:lstStyle/>
          <a:p>
            <a:pPr eaLnBrk="1" hangingPunct="1"/>
            <a:r>
              <a:rPr lang="en-US" altLang="tr-TR" sz="3000" dirty="0"/>
              <a:t>When closely related species meet in a hybrid zone, there are </a:t>
            </a:r>
            <a:r>
              <a:rPr lang="en-US" altLang="tr-TR" sz="3000" i="1" dirty="0"/>
              <a:t>three possible outcomes</a:t>
            </a:r>
            <a:r>
              <a:rPr lang="en-US" altLang="tr-TR" sz="3000" dirty="0"/>
              <a:t>:</a:t>
            </a:r>
          </a:p>
          <a:p>
            <a:pPr lvl="1" eaLnBrk="1" hangingPunct="1"/>
            <a:r>
              <a:rPr lang="en-US" altLang="tr-TR" i="1" dirty="0"/>
              <a:t>Reinforcement</a:t>
            </a:r>
            <a:r>
              <a:rPr lang="en-US" altLang="tr-TR" dirty="0"/>
              <a:t> -- Strengthening of reproductive barriers reducing gene flow.</a:t>
            </a:r>
          </a:p>
          <a:p>
            <a:pPr lvl="1" eaLnBrk="1" hangingPunct="1"/>
            <a:r>
              <a:rPr lang="en-US" altLang="tr-TR" i="1" dirty="0"/>
              <a:t>Fusion</a:t>
            </a:r>
            <a:r>
              <a:rPr lang="en-US" altLang="tr-TR" dirty="0"/>
              <a:t> -- Weakening of reproductive barriers with eventual fusion into one species. </a:t>
            </a:r>
          </a:p>
          <a:p>
            <a:pPr lvl="1" eaLnBrk="1" hangingPunct="1"/>
            <a:r>
              <a:rPr lang="en-US" altLang="tr-TR" i="1" dirty="0"/>
              <a:t>Stabilizing</a:t>
            </a:r>
            <a:r>
              <a:rPr lang="en-US" altLang="tr-TR" dirty="0"/>
              <a:t> -- Continued formation of hybrid individuals.</a:t>
            </a:r>
          </a:p>
          <a:p>
            <a:pPr lvl="1" eaLnBrk="1" hangingPunct="1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626946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1325</Words>
  <Application>Microsoft Macintosh PowerPoint</Application>
  <PresentationFormat>Geniş ekran</PresentationFormat>
  <Paragraphs>158</Paragraphs>
  <Slides>32</Slides>
  <Notes>32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Symbol</vt:lpstr>
      <vt:lpstr>Times</vt:lpstr>
      <vt:lpstr>Times New Roman</vt:lpstr>
      <vt:lpstr>Office Teması</vt:lpstr>
      <vt:lpstr>The Origin of Species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The History of Life on Earth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Origin of Species</dc:title>
  <dc:creator>Ahmet Emre Yaprak</dc:creator>
  <cp:lastModifiedBy>Ahmet Emre Yaprak</cp:lastModifiedBy>
  <cp:revision>2</cp:revision>
  <dcterms:created xsi:type="dcterms:W3CDTF">2020-01-20T12:11:19Z</dcterms:created>
  <dcterms:modified xsi:type="dcterms:W3CDTF">2020-01-20T12:37:35Z</dcterms:modified>
</cp:coreProperties>
</file>