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47DA-7120-45B1-8869-737DACCE75A4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4C0B-98CB-4202-8199-C40CEC810F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180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47DA-7120-45B1-8869-737DACCE75A4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4C0B-98CB-4202-8199-C40CEC810F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665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47DA-7120-45B1-8869-737DACCE75A4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4C0B-98CB-4202-8199-C40CEC810F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51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47DA-7120-45B1-8869-737DACCE75A4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4C0B-98CB-4202-8199-C40CEC810F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5804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47DA-7120-45B1-8869-737DACCE75A4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4C0B-98CB-4202-8199-C40CEC810F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6795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47DA-7120-45B1-8869-737DACCE75A4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4C0B-98CB-4202-8199-C40CEC810F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7151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47DA-7120-45B1-8869-737DACCE75A4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4C0B-98CB-4202-8199-C40CEC810F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898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47DA-7120-45B1-8869-737DACCE75A4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4C0B-98CB-4202-8199-C40CEC810F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851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47DA-7120-45B1-8869-737DACCE75A4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4C0B-98CB-4202-8199-C40CEC810F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9342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47DA-7120-45B1-8869-737DACCE75A4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4C0B-98CB-4202-8199-C40CEC810F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2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47DA-7120-45B1-8869-737DACCE75A4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84C0B-98CB-4202-8199-C40CEC810F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2753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747DA-7120-45B1-8869-737DACCE75A4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84C0B-98CB-4202-8199-C40CEC810F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1252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348965"/>
            <a:ext cx="9144000" cy="1240325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B452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Ökaryot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Genetiği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11. HAFTA</a:t>
            </a:r>
            <a:endParaRPr lang="tr-TR" sz="4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73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+mn-lt"/>
              </a:rPr>
              <a:t>Doğrudan etkiyen mekanizmalar </a:t>
            </a:r>
            <a:br>
              <a:rPr lang="tr-TR" b="1" dirty="0">
                <a:latin typeface="+mn-lt"/>
              </a:rPr>
            </a:b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dirty="0" smtClean="0"/>
              <a:t>Bu </a:t>
            </a:r>
            <a:r>
              <a:rPr lang="tr-TR" sz="3600" dirty="0"/>
              <a:t>mekanizmalar da ikiye ayrılır; </a:t>
            </a:r>
            <a:endParaRPr lang="tr-TR" sz="3600" dirty="0" smtClean="0"/>
          </a:p>
          <a:p>
            <a:pPr marL="0" indent="0" algn="just">
              <a:buNone/>
            </a:pPr>
            <a:endParaRPr lang="tr-TR" sz="3600" dirty="0"/>
          </a:p>
          <a:p>
            <a:pPr algn="just"/>
            <a:r>
              <a:rPr lang="tr-TR" sz="3600" dirty="0"/>
              <a:t>Kromatin düzeyindeki modifikasyonlar, </a:t>
            </a:r>
          </a:p>
          <a:p>
            <a:pPr algn="just"/>
            <a:r>
              <a:rPr lang="tr-TR" sz="3600" dirty="0"/>
              <a:t>DNA düzeyindeki modifikasyonlar.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709913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+mn-lt"/>
              </a:rPr>
              <a:t>Kromatin Düzeyindeki Modifikasyonlar </a:t>
            </a:r>
            <a:br>
              <a:rPr lang="tr-TR" b="1" dirty="0">
                <a:latin typeface="+mn-lt"/>
              </a:rPr>
            </a:b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Bu </a:t>
            </a:r>
            <a:r>
              <a:rPr lang="tr-TR" sz="3600" dirty="0"/>
              <a:t>modifikasyonlar hem </a:t>
            </a:r>
            <a:r>
              <a:rPr lang="tr-TR" sz="3600" dirty="0" err="1"/>
              <a:t>kovalent</a:t>
            </a:r>
            <a:r>
              <a:rPr lang="tr-TR" sz="3600" dirty="0"/>
              <a:t> hem de </a:t>
            </a:r>
            <a:r>
              <a:rPr lang="tr-TR" sz="3600" dirty="0" err="1"/>
              <a:t>nonkovalent</a:t>
            </a:r>
            <a:r>
              <a:rPr lang="tr-TR" sz="3600" dirty="0"/>
              <a:t> olabilirler. Genlerin sessizleşmesine neden olurlar. Bu da geni </a:t>
            </a:r>
            <a:r>
              <a:rPr lang="tr-TR" sz="3600" dirty="0" err="1"/>
              <a:t>inaktive</a:t>
            </a:r>
            <a:r>
              <a:rPr lang="tr-TR" sz="3600" dirty="0"/>
              <a:t> edici bir mutasyon veya </a:t>
            </a:r>
            <a:r>
              <a:rPr lang="tr-TR" sz="3600" dirty="0" err="1"/>
              <a:t>delesyon</a:t>
            </a:r>
            <a:r>
              <a:rPr lang="tr-TR" sz="3600" dirty="0"/>
              <a:t> gibi genetik bir mekanizmayla </a:t>
            </a:r>
            <a:r>
              <a:rPr lang="tr-TR" sz="3600" dirty="0" smtClean="0"/>
              <a:t>eşdeğerdir. </a:t>
            </a:r>
          </a:p>
          <a:p>
            <a:pPr marL="0" indent="0">
              <a:buNone/>
            </a:pPr>
            <a:endParaRPr lang="tr-TR" sz="3600" dirty="0"/>
          </a:p>
          <a:p>
            <a:r>
              <a:rPr lang="tr-TR" sz="3600" dirty="0"/>
              <a:t>Kromatin düzeyindeki modifikasyonları </a:t>
            </a:r>
            <a:r>
              <a:rPr lang="tr-TR" sz="3600" dirty="0" err="1"/>
              <a:t>kovalent</a:t>
            </a:r>
            <a:r>
              <a:rPr lang="tr-TR" sz="3600" dirty="0"/>
              <a:t> ve </a:t>
            </a:r>
            <a:r>
              <a:rPr lang="tr-TR" sz="3600" dirty="0" err="1"/>
              <a:t>nonkovalent</a:t>
            </a:r>
            <a:r>
              <a:rPr lang="tr-TR" sz="3600" dirty="0"/>
              <a:t> olmak üzere ikiye ayırabiliriz: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764528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0774" y="365125"/>
            <a:ext cx="10813026" cy="156199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>
                <a:latin typeface="+mn-lt"/>
              </a:rPr>
              <a:t>Kovalent</a:t>
            </a:r>
            <a:r>
              <a:rPr lang="tr-TR" b="1" dirty="0">
                <a:latin typeface="+mn-lt"/>
              </a:rPr>
              <a:t> modifikasyonlar </a:t>
            </a:r>
            <a:r>
              <a:rPr lang="tr-TR" b="1" dirty="0" err="1">
                <a:latin typeface="+mn-lt"/>
              </a:rPr>
              <a:t>histon</a:t>
            </a:r>
            <a:r>
              <a:rPr lang="tr-TR" b="1" dirty="0">
                <a:latin typeface="+mn-lt"/>
              </a:rPr>
              <a:t> modifikasyonlarıdır. Bunlar; </a:t>
            </a:r>
            <a:br>
              <a:rPr lang="tr-TR" b="1" dirty="0">
                <a:latin typeface="+mn-lt"/>
              </a:rPr>
            </a:b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dirty="0" err="1" smtClean="0"/>
              <a:t>Asetilasyon</a:t>
            </a:r>
            <a:r>
              <a:rPr lang="tr-TR" sz="3600" dirty="0"/>
              <a:t>, </a:t>
            </a:r>
          </a:p>
          <a:p>
            <a:r>
              <a:rPr lang="tr-TR" sz="3600" dirty="0" err="1" smtClean="0"/>
              <a:t>Metilasyon</a:t>
            </a:r>
            <a:r>
              <a:rPr lang="tr-TR" sz="3600" dirty="0"/>
              <a:t>, </a:t>
            </a:r>
          </a:p>
          <a:p>
            <a:r>
              <a:rPr lang="tr-TR" sz="3600" dirty="0" err="1" smtClean="0"/>
              <a:t>Fosforilasyon</a:t>
            </a:r>
            <a:r>
              <a:rPr lang="tr-TR" sz="3600" dirty="0"/>
              <a:t>, </a:t>
            </a:r>
          </a:p>
          <a:p>
            <a:r>
              <a:rPr lang="tr-TR" sz="3600" dirty="0" err="1" smtClean="0"/>
              <a:t>Übikitinasyon</a:t>
            </a:r>
            <a:r>
              <a:rPr lang="tr-TR" sz="3600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6538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latin typeface="+mn-lt"/>
              </a:rPr>
              <a:t>Nonkovalent</a:t>
            </a:r>
            <a:r>
              <a:rPr lang="tr-TR" b="1" dirty="0">
                <a:latin typeface="+mn-lt"/>
              </a:rPr>
              <a:t> modifikasyonları ise şunlardır; </a:t>
            </a:r>
            <a:br>
              <a:rPr lang="tr-TR" b="1" dirty="0">
                <a:latin typeface="+mn-lt"/>
              </a:rPr>
            </a:b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600" dirty="0" err="1" smtClean="0"/>
              <a:t>Histon</a:t>
            </a:r>
            <a:r>
              <a:rPr lang="tr-TR" sz="3600" dirty="0" smtClean="0"/>
              <a:t> </a:t>
            </a:r>
            <a:r>
              <a:rPr lang="tr-TR" sz="3600" dirty="0"/>
              <a:t>takasları, </a:t>
            </a:r>
          </a:p>
          <a:p>
            <a:r>
              <a:rPr lang="tr-TR" sz="3600" dirty="0" err="1" smtClean="0"/>
              <a:t>Histon</a:t>
            </a:r>
            <a:r>
              <a:rPr lang="tr-TR" sz="3600" dirty="0" smtClean="0"/>
              <a:t> </a:t>
            </a:r>
            <a:r>
              <a:rPr lang="tr-TR" sz="3600" dirty="0"/>
              <a:t>katımları, </a:t>
            </a:r>
          </a:p>
          <a:p>
            <a:r>
              <a:rPr lang="tr-TR" sz="3600" dirty="0" smtClean="0"/>
              <a:t>Kromatin </a:t>
            </a:r>
            <a:r>
              <a:rPr lang="tr-TR" sz="3600" dirty="0"/>
              <a:t>tadilatı, </a:t>
            </a:r>
          </a:p>
          <a:p>
            <a:r>
              <a:rPr lang="tr-TR" sz="3600" dirty="0" err="1" smtClean="0"/>
              <a:t>Nonkoding</a:t>
            </a:r>
            <a:r>
              <a:rPr lang="tr-TR" sz="3600" dirty="0" smtClean="0"/>
              <a:t> </a:t>
            </a:r>
            <a:r>
              <a:rPr lang="tr-TR" sz="3600" dirty="0"/>
              <a:t>RNA ile etkileşim, </a:t>
            </a:r>
          </a:p>
          <a:p>
            <a:r>
              <a:rPr lang="tr-TR" sz="3600" dirty="0" smtClean="0"/>
              <a:t>Diğer </a:t>
            </a:r>
            <a:r>
              <a:rPr lang="tr-TR" sz="3600" dirty="0"/>
              <a:t>ajanlarla etkileşim (virüsler, farklı protein grupları), </a:t>
            </a:r>
          </a:p>
          <a:p>
            <a:r>
              <a:rPr lang="tr-TR" sz="3600" dirty="0" smtClean="0"/>
              <a:t>Uzun-mesafe </a:t>
            </a:r>
            <a:r>
              <a:rPr lang="tr-TR" sz="3600" dirty="0"/>
              <a:t>kromozom etkileşimleri (hem kromozom içi, hem kromozomlar arası).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83863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+mn-lt"/>
              </a:rPr>
              <a:t>DNA Düzeyindeki Modifikasyonlar </a:t>
            </a:r>
            <a:br>
              <a:rPr lang="tr-TR" b="1" dirty="0">
                <a:latin typeface="+mn-lt"/>
              </a:rPr>
            </a:b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71663"/>
            <a:ext cx="10803194" cy="46734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600" dirty="0" smtClean="0"/>
              <a:t>DNA </a:t>
            </a:r>
            <a:r>
              <a:rPr lang="tr-TR" sz="3600" dirty="0"/>
              <a:t>düzeyindeki modifikasyonları üçe </a:t>
            </a:r>
            <a:r>
              <a:rPr lang="tr-TR" sz="3600" dirty="0" smtClean="0"/>
              <a:t>ayırabiliriz;</a:t>
            </a:r>
            <a:endParaRPr lang="tr-TR" sz="3600" dirty="0"/>
          </a:p>
          <a:p>
            <a:r>
              <a:rPr lang="tr-TR" sz="3600" dirty="0" smtClean="0"/>
              <a:t>DNA </a:t>
            </a:r>
            <a:r>
              <a:rPr lang="tr-TR" sz="3600" dirty="0" err="1"/>
              <a:t>metilasyonu</a:t>
            </a:r>
            <a:r>
              <a:rPr lang="tr-TR" sz="3600" dirty="0"/>
              <a:t> (</a:t>
            </a:r>
            <a:r>
              <a:rPr lang="tr-TR" sz="3600" dirty="0" err="1"/>
              <a:t>Kovalent</a:t>
            </a:r>
            <a:r>
              <a:rPr lang="tr-TR" sz="3600" dirty="0"/>
              <a:t> DNA modifikasyonları), </a:t>
            </a:r>
          </a:p>
          <a:p>
            <a:r>
              <a:rPr lang="tr-TR" sz="3600" dirty="0" err="1" smtClean="0"/>
              <a:t>Nonkovalent</a:t>
            </a:r>
            <a:r>
              <a:rPr lang="tr-TR" sz="3600" dirty="0" smtClean="0"/>
              <a:t> </a:t>
            </a:r>
            <a:r>
              <a:rPr lang="tr-TR" sz="3600" dirty="0"/>
              <a:t>DNA modifikasyonları, </a:t>
            </a:r>
          </a:p>
          <a:p>
            <a:r>
              <a:rPr lang="tr-TR" sz="3600" dirty="0" smtClean="0"/>
              <a:t>Transkripsiyon </a:t>
            </a:r>
            <a:r>
              <a:rPr lang="tr-TR" sz="3600" dirty="0"/>
              <a:t>faktörleri tarafından </a:t>
            </a:r>
            <a:r>
              <a:rPr lang="tr-TR" sz="3600" dirty="0" err="1"/>
              <a:t>feed-forward</a:t>
            </a:r>
            <a:r>
              <a:rPr lang="tr-TR" sz="3600" dirty="0"/>
              <a:t> </a:t>
            </a:r>
            <a:r>
              <a:rPr lang="tr-TR" sz="3600" dirty="0" err="1"/>
              <a:t>otoregülasyon</a:t>
            </a:r>
            <a:r>
              <a:rPr lang="tr-TR" sz="3600" dirty="0"/>
              <a:t> (</a:t>
            </a:r>
            <a:r>
              <a:rPr lang="tr-TR" sz="3600" dirty="0" err="1"/>
              <a:t>Kovalent</a:t>
            </a:r>
            <a:r>
              <a:rPr lang="tr-TR" sz="3600" dirty="0"/>
              <a:t> ve </a:t>
            </a:r>
            <a:r>
              <a:rPr lang="tr-TR" sz="3600" dirty="0" err="1"/>
              <a:t>nonkovalent</a:t>
            </a:r>
            <a:r>
              <a:rPr lang="tr-TR" sz="3600" dirty="0"/>
              <a:t>). </a:t>
            </a:r>
          </a:p>
          <a:p>
            <a:endParaRPr lang="tr-TR" sz="3600" dirty="0"/>
          </a:p>
          <a:p>
            <a:r>
              <a:rPr lang="tr-TR" sz="3600" dirty="0"/>
              <a:t>Bu modifikasyonların arasından DNA </a:t>
            </a:r>
            <a:r>
              <a:rPr lang="tr-TR" sz="3600" dirty="0" err="1"/>
              <a:t>metilasyonu</a:t>
            </a:r>
            <a:r>
              <a:rPr lang="tr-TR" sz="3600" dirty="0"/>
              <a:t> en bilinen ve en işlevsel </a:t>
            </a:r>
            <a:r>
              <a:rPr lang="tr-TR" sz="3600" dirty="0" smtClean="0"/>
              <a:t>olanıdır.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5582004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37306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+mn-lt"/>
              </a:rPr>
              <a:t>DNA </a:t>
            </a:r>
            <a:r>
              <a:rPr lang="tr-TR" b="1" dirty="0" err="1">
                <a:latin typeface="+mn-lt"/>
              </a:rPr>
              <a:t>Metilasyonu</a:t>
            </a:r>
            <a:r>
              <a:rPr lang="tr-TR" b="1" dirty="0">
                <a:latin typeface="+mn-lt"/>
              </a:rPr>
              <a:t> </a:t>
            </a:r>
            <a:endParaRPr lang="tr-TR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8542" y="1258530"/>
            <a:ext cx="11434916" cy="5102942"/>
          </a:xfrm>
        </p:spPr>
        <p:txBody>
          <a:bodyPr>
            <a:noAutofit/>
          </a:bodyPr>
          <a:lstStyle/>
          <a:p>
            <a:pPr algn="just"/>
            <a:r>
              <a:rPr lang="tr-TR" sz="3600" dirty="0"/>
              <a:t>DNA </a:t>
            </a:r>
            <a:r>
              <a:rPr lang="tr-TR" sz="3600" dirty="0" err="1"/>
              <a:t>metilasyonu</a:t>
            </a:r>
            <a:r>
              <a:rPr lang="tr-TR" sz="3600" dirty="0"/>
              <a:t> DNA’nın yapısındaki kimyasal bir değişimdir. Kalıtsal olup nesilden </a:t>
            </a:r>
            <a:r>
              <a:rPr lang="tr-TR" sz="3600" dirty="0" err="1"/>
              <a:t>nesile</a:t>
            </a:r>
            <a:r>
              <a:rPr lang="tr-TR" sz="3600" dirty="0"/>
              <a:t> aktarılabilir ve sonradan ilk dizi yani orijinal yapı geri gelecek şekilde de çıkartılabilir. Bu özelliği nedeniyle </a:t>
            </a:r>
            <a:r>
              <a:rPr lang="tr-TR" sz="3600" dirty="0" err="1"/>
              <a:t>epigenetik</a:t>
            </a:r>
            <a:r>
              <a:rPr lang="tr-TR" sz="3600" dirty="0"/>
              <a:t> bir özelliktir ve </a:t>
            </a:r>
            <a:r>
              <a:rPr lang="tr-TR" sz="3600" dirty="0" err="1"/>
              <a:t>epignetik</a:t>
            </a:r>
            <a:r>
              <a:rPr lang="tr-TR" sz="3600" dirty="0"/>
              <a:t> koda aittir. DNA </a:t>
            </a:r>
            <a:r>
              <a:rPr lang="tr-TR" sz="3600" dirty="0" err="1"/>
              <a:t>metilasyonu</a:t>
            </a:r>
            <a:r>
              <a:rPr lang="tr-TR" sz="3600" dirty="0"/>
              <a:t> en iyi karakterize edilmiş </a:t>
            </a:r>
            <a:r>
              <a:rPr lang="tr-TR" sz="3600" dirty="0" err="1"/>
              <a:t>epigenetik</a:t>
            </a:r>
            <a:r>
              <a:rPr lang="tr-TR" sz="3600" dirty="0"/>
              <a:t> mekanizmalardan </a:t>
            </a:r>
            <a:r>
              <a:rPr lang="tr-TR" sz="3600" dirty="0" smtClean="0"/>
              <a:t>biridir. </a:t>
            </a:r>
            <a:r>
              <a:rPr lang="tr-TR" sz="3600" dirty="0" err="1" smtClean="0"/>
              <a:t>Metilasyon</a:t>
            </a:r>
            <a:r>
              <a:rPr lang="tr-TR" sz="3600" dirty="0" smtClean="0"/>
              <a:t> </a:t>
            </a:r>
            <a:r>
              <a:rPr lang="tr-TR" sz="3600" dirty="0"/>
              <a:t>tüm virüslerde görülen öz ile öz-başka (self/</a:t>
            </a:r>
            <a:r>
              <a:rPr lang="tr-TR" sz="3600" dirty="0" err="1"/>
              <a:t>non</a:t>
            </a:r>
            <a:r>
              <a:rPr lang="tr-TR" sz="3600" dirty="0"/>
              <a:t>-self) yani orijinal kalıtsal yapı ile metilenmiş kalıtsal yapının ayrımına yarayan bir özellik ve yapı olduğu için </a:t>
            </a:r>
            <a:r>
              <a:rPr lang="tr-TR" sz="3600" dirty="0" err="1"/>
              <a:t>epigenetik</a:t>
            </a:r>
            <a:r>
              <a:rPr lang="tr-TR" sz="3600" dirty="0"/>
              <a:t> kodun </a:t>
            </a:r>
            <a:r>
              <a:rPr lang="tr-TR" sz="3600" dirty="0" err="1"/>
              <a:t>viral</a:t>
            </a:r>
            <a:r>
              <a:rPr lang="tr-TR" sz="3600" dirty="0"/>
              <a:t> enfeksiyon olaylarından kalma bir mekanizma olduğu </a:t>
            </a:r>
            <a:r>
              <a:rPr lang="tr-TR" sz="3600" dirty="0" smtClean="0"/>
              <a:t>düşünülmektedir.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320491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0445" y="1009547"/>
            <a:ext cx="11815916" cy="5224105"/>
          </a:xfrm>
        </p:spPr>
        <p:txBody>
          <a:bodyPr>
            <a:normAutofit/>
          </a:bodyPr>
          <a:lstStyle/>
          <a:p>
            <a:pPr algn="just"/>
            <a:r>
              <a:rPr lang="tr-TR" sz="3600" dirty="0"/>
              <a:t>DNA </a:t>
            </a:r>
            <a:r>
              <a:rPr lang="tr-TR" sz="3600" dirty="0" err="1"/>
              <a:t>metilasyonu</a:t>
            </a:r>
            <a:r>
              <a:rPr lang="tr-TR" sz="3600" dirty="0"/>
              <a:t> DNA’nın öz yapısına bir metil grubunun eklenmesidir. Yani DNA’nın </a:t>
            </a:r>
            <a:r>
              <a:rPr lang="tr-TR" sz="3600" dirty="0" err="1"/>
              <a:t>metillenmesidir</a:t>
            </a:r>
            <a:r>
              <a:rPr lang="tr-TR" sz="3600" dirty="0"/>
              <a:t>. Örneğin </a:t>
            </a:r>
            <a:r>
              <a:rPr lang="tr-TR" sz="3600" dirty="0" err="1"/>
              <a:t>sitozindeki</a:t>
            </a:r>
            <a:r>
              <a:rPr lang="tr-TR" sz="3600" dirty="0"/>
              <a:t> </a:t>
            </a:r>
            <a:r>
              <a:rPr lang="tr-TR" sz="3600" dirty="0" err="1"/>
              <a:t>pirimidin</a:t>
            </a:r>
            <a:r>
              <a:rPr lang="tr-TR" sz="3600" dirty="0"/>
              <a:t> halkasının 5. karbonuna metil grubunun eklenmesi durumunda ifade edilen genin özelliği baskılanır ve genin ifadesi azalır. </a:t>
            </a:r>
            <a:r>
              <a:rPr lang="tr-TR" sz="3600" dirty="0" err="1"/>
              <a:t>Sitozinin</a:t>
            </a:r>
            <a:r>
              <a:rPr lang="tr-TR" sz="3600" dirty="0"/>
              <a:t> 5. karbonuna metil grubu eklenmesi ile </a:t>
            </a:r>
            <a:r>
              <a:rPr lang="tr-TR" sz="3600" dirty="0" err="1"/>
              <a:t>metillenmesi</a:t>
            </a:r>
            <a:r>
              <a:rPr lang="tr-TR" sz="3600" dirty="0"/>
              <a:t>, hemen hemen her omurgalı canlıda görülebilen bir </a:t>
            </a:r>
            <a:r>
              <a:rPr lang="tr-TR" sz="3600" dirty="0" smtClean="0"/>
              <a:t>özelliktir. Erişkin </a:t>
            </a:r>
            <a:r>
              <a:rPr lang="tr-TR" sz="3600" dirty="0"/>
              <a:t>canlıların somatik dokularında DNA </a:t>
            </a:r>
            <a:r>
              <a:rPr lang="tr-TR" sz="3600" dirty="0" err="1"/>
              <a:t>metilasyonu</a:t>
            </a:r>
            <a:r>
              <a:rPr lang="tr-TR" sz="3600" dirty="0"/>
              <a:t> tipik olarak CG (</a:t>
            </a:r>
            <a:r>
              <a:rPr lang="tr-TR" sz="3600" dirty="0" err="1"/>
              <a:t>Sitozin-Guanin</a:t>
            </a:r>
            <a:r>
              <a:rPr lang="tr-TR" sz="3600" dirty="0"/>
              <a:t>) </a:t>
            </a:r>
            <a:r>
              <a:rPr lang="tr-TR" sz="3600" dirty="0" err="1"/>
              <a:t>dinükleotit</a:t>
            </a:r>
            <a:r>
              <a:rPr lang="tr-TR" sz="3600" dirty="0"/>
              <a:t> dizilerinde meydana gelir. </a:t>
            </a:r>
            <a:r>
              <a:rPr lang="tr-TR" sz="3600" dirty="0" err="1"/>
              <a:t>CpG</a:t>
            </a:r>
            <a:r>
              <a:rPr lang="tr-TR" sz="3600" dirty="0"/>
              <a:t> dışı </a:t>
            </a:r>
            <a:r>
              <a:rPr lang="tr-TR" sz="3600" dirty="0" err="1"/>
              <a:t>metilasyon</a:t>
            </a:r>
            <a:r>
              <a:rPr lang="tr-TR" sz="3600" dirty="0"/>
              <a:t> ise </a:t>
            </a:r>
            <a:r>
              <a:rPr lang="tr-TR" sz="3600" dirty="0" err="1"/>
              <a:t>embriyonik</a:t>
            </a:r>
            <a:r>
              <a:rPr lang="tr-TR" sz="3600" dirty="0"/>
              <a:t> kök hücrelerinde görülen bir </a:t>
            </a:r>
            <a:r>
              <a:rPr lang="tr-TR" sz="3600" dirty="0" smtClean="0"/>
              <a:t>yapıdır.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040359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225204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 HAFTA KONU(LAR)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473356"/>
            <a:ext cx="10515600" cy="781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EP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GENET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 MEKAN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ZMALAR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193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latin typeface="+mn-lt"/>
              </a:rPr>
              <a:t>Epigenetik</a:t>
            </a:r>
            <a:r>
              <a:rPr lang="tr-TR" b="1" dirty="0">
                <a:latin typeface="+mn-lt"/>
              </a:rPr>
              <a:t> </a:t>
            </a:r>
            <a:endParaRPr lang="tr-TR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 err="1"/>
              <a:t>Epigenetik</a:t>
            </a:r>
            <a:r>
              <a:rPr lang="tr-TR" sz="3600" dirty="0"/>
              <a:t> kelimesi, eski </a:t>
            </a:r>
            <a:r>
              <a:rPr lang="tr-TR" sz="3600" dirty="0" err="1"/>
              <a:t>yunancada</a:t>
            </a:r>
            <a:r>
              <a:rPr lang="tr-TR" sz="3600" dirty="0"/>
              <a:t>; </a:t>
            </a:r>
            <a:r>
              <a:rPr lang="tr-TR" sz="3600" dirty="0" err="1"/>
              <a:t>epi</a:t>
            </a:r>
            <a:r>
              <a:rPr lang="tr-TR" sz="3600" dirty="0"/>
              <a:t>- öneki; ‘üstü(</a:t>
            </a:r>
            <a:r>
              <a:rPr lang="tr-TR" sz="3600" dirty="0" err="1"/>
              <a:t>nde</a:t>
            </a:r>
            <a:r>
              <a:rPr lang="tr-TR" sz="3600" dirty="0"/>
              <a:t>)’, ‘üzeri(</a:t>
            </a:r>
            <a:r>
              <a:rPr lang="tr-TR" sz="3600" dirty="0" err="1"/>
              <a:t>nde</a:t>
            </a:r>
            <a:r>
              <a:rPr lang="tr-TR" sz="3600" dirty="0"/>
              <a:t>)’, ‘ötesi(</a:t>
            </a:r>
            <a:r>
              <a:rPr lang="tr-TR" sz="3600" dirty="0" err="1"/>
              <a:t>nde</a:t>
            </a:r>
            <a:r>
              <a:rPr lang="tr-TR" sz="3600" dirty="0"/>
              <a:t>)’, anlamlarını taşımaktadır. </a:t>
            </a:r>
            <a:r>
              <a:rPr lang="tr-TR" sz="3600" dirty="0" err="1"/>
              <a:t>Genesis</a:t>
            </a:r>
            <a:r>
              <a:rPr lang="tr-TR" sz="3600" dirty="0"/>
              <a:t> ise; ‘doğuş’, ‘köken’, ‘yaratılış’ veya ‘oluşum’ anlamına gelmektedir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738491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 err="1"/>
              <a:t>Epigenetik</a:t>
            </a:r>
            <a:r>
              <a:rPr lang="tr-TR" sz="3600" dirty="0"/>
              <a:t> sözcüğü bir bilim dalı olarak ilk kez 1942’de </a:t>
            </a:r>
            <a:r>
              <a:rPr lang="tr-TR" sz="3600" dirty="0" err="1"/>
              <a:t>Conrad</a:t>
            </a:r>
            <a:r>
              <a:rPr lang="tr-TR" sz="3600" dirty="0"/>
              <a:t> </a:t>
            </a:r>
            <a:r>
              <a:rPr lang="tr-TR" sz="3600" dirty="0" err="1"/>
              <a:t>Waddington</a:t>
            </a:r>
            <a:r>
              <a:rPr lang="tr-TR" sz="3600" dirty="0"/>
              <a:t> tarafından kullanılmıştır. </a:t>
            </a:r>
            <a:r>
              <a:rPr lang="tr-TR" sz="3600" dirty="0" err="1"/>
              <a:t>Epigenetik</a:t>
            </a:r>
            <a:r>
              <a:rPr lang="tr-TR" sz="3600" dirty="0"/>
              <a:t> bilimini bir isim olarak, </a:t>
            </a:r>
            <a:r>
              <a:rPr lang="tr-TR" sz="3600" dirty="0" err="1"/>
              <a:t>Epigenetic</a:t>
            </a:r>
            <a:r>
              <a:rPr lang="tr-TR" sz="3600" dirty="0"/>
              <a:t> Genetics (Epigenez Genetiği) sözcüklerinden ‘</a:t>
            </a:r>
            <a:r>
              <a:rPr lang="tr-TR" sz="3600" dirty="0" err="1"/>
              <a:t>Epigenetics</a:t>
            </a:r>
            <a:r>
              <a:rPr lang="tr-TR" sz="3600" dirty="0"/>
              <a:t>’ (</a:t>
            </a:r>
            <a:r>
              <a:rPr lang="tr-TR" sz="3600" dirty="0" err="1"/>
              <a:t>Epigenetik</a:t>
            </a:r>
            <a:r>
              <a:rPr lang="tr-TR" sz="3600" dirty="0"/>
              <a:t>) olarak türetmiştir. </a:t>
            </a:r>
            <a:r>
              <a:rPr lang="tr-TR" sz="3600" dirty="0" err="1"/>
              <a:t>Waddington’a</a:t>
            </a:r>
            <a:r>
              <a:rPr lang="tr-TR" sz="3600" dirty="0"/>
              <a:t> göre </a:t>
            </a:r>
            <a:r>
              <a:rPr lang="tr-TR" sz="3600" dirty="0" err="1"/>
              <a:t>epigenetik</a:t>
            </a:r>
            <a:r>
              <a:rPr lang="tr-TR" sz="3600" dirty="0"/>
              <a:t> gelişim esnasında sahip olunan genetik yapının </a:t>
            </a:r>
            <a:r>
              <a:rPr lang="tr-TR" sz="3600" dirty="0" err="1"/>
              <a:t>fenotipi</a:t>
            </a:r>
            <a:r>
              <a:rPr lang="tr-TR" sz="3600" dirty="0"/>
              <a:t> nasıl oluşturduğunu inceleyen bilim </a:t>
            </a:r>
            <a:r>
              <a:rPr lang="tr-TR" sz="3600" dirty="0" smtClean="0"/>
              <a:t>dalıdır.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415072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/>
              <a:t>Bu anlamda en çok kullanılan ve kabul gören tanımı şöyledir: </a:t>
            </a:r>
            <a:r>
              <a:rPr lang="tr-TR" sz="3600" dirty="0" err="1"/>
              <a:t>Epigenetik</a:t>
            </a:r>
            <a:r>
              <a:rPr lang="tr-TR" sz="3600" dirty="0"/>
              <a:t> DNA </a:t>
            </a:r>
            <a:r>
              <a:rPr lang="tr-TR" sz="3600" dirty="0" smtClean="0"/>
              <a:t>dizisindeki </a:t>
            </a:r>
            <a:r>
              <a:rPr lang="tr-TR" sz="3600" dirty="0"/>
              <a:t>değişikliklerle açıklanamayan, mitoz veya </a:t>
            </a:r>
            <a:r>
              <a:rPr lang="tr-TR" sz="3600" dirty="0" err="1"/>
              <a:t>mayoz</a:t>
            </a:r>
            <a:r>
              <a:rPr lang="tr-TR" sz="3600" dirty="0"/>
              <a:t> yoluyla yavru bireylere aktarılan ve sonradan kazanılmış özellikler olmasına rağmen </a:t>
            </a:r>
            <a:r>
              <a:rPr lang="tr-TR" sz="3600" dirty="0" err="1"/>
              <a:t>kalıtılabilen</a:t>
            </a:r>
            <a:r>
              <a:rPr lang="tr-TR" sz="3600" dirty="0"/>
              <a:t> gen ekspresyonu (ifadesi) değişikliklerini inceleyen bilim </a:t>
            </a:r>
            <a:r>
              <a:rPr lang="tr-TR" sz="3600" dirty="0" smtClean="0"/>
              <a:t>dalıdır.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265782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9822" y="1314348"/>
            <a:ext cx="10852355" cy="4351338"/>
          </a:xfrm>
        </p:spPr>
        <p:txBody>
          <a:bodyPr>
            <a:noAutofit/>
          </a:bodyPr>
          <a:lstStyle/>
          <a:p>
            <a:pPr algn="just"/>
            <a:r>
              <a:rPr lang="tr-TR" sz="3600" dirty="0"/>
              <a:t>Günümüz biyoloji bilimin de ise </a:t>
            </a:r>
            <a:r>
              <a:rPr lang="tr-TR" sz="3600" dirty="0" err="1"/>
              <a:t>epigenetik</a:t>
            </a:r>
            <a:r>
              <a:rPr lang="tr-TR" sz="3600" dirty="0"/>
              <a:t>, DNA dizilerindeki değişikliklerden kaynaklanmayan, fakat aynı zamanda kalıtsal olup nesilden </a:t>
            </a:r>
            <a:r>
              <a:rPr lang="tr-TR" sz="3600" dirty="0" err="1"/>
              <a:t>nesile</a:t>
            </a:r>
            <a:r>
              <a:rPr lang="tr-TR" sz="3600" dirty="0"/>
              <a:t> aktarılabilen, gen ifadesi değişikliklerini inceleyen bilim dalıdır. Diğer bir deyişle irsi (kalıtımsal) olup genetik olmayan çevresel etkilerle meydana gelen </a:t>
            </a:r>
            <a:r>
              <a:rPr lang="tr-TR" sz="3600" dirty="0" err="1"/>
              <a:t>fenotipik</a:t>
            </a:r>
            <a:r>
              <a:rPr lang="tr-TR" sz="3600" dirty="0"/>
              <a:t> varyasyonları incelemektedir. DNA dizilerindeki bu gibi değişiklikler hücreyi ya da organizmayı doğrudan etkileyebilmektedir ancak DNA dizisinde hiçbir değişiklik </a:t>
            </a:r>
            <a:r>
              <a:rPr lang="tr-TR" sz="3600" dirty="0" smtClean="0"/>
              <a:t>olmamaktadır.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259311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600" dirty="0" err="1"/>
              <a:t>Epigenetik</a:t>
            </a:r>
            <a:r>
              <a:rPr lang="tr-TR" sz="3600" dirty="0"/>
              <a:t> biliminin çalışmalarında özellikle cevap aradığı sorular genel anlamıyla şunlardır; </a:t>
            </a:r>
            <a:endParaRPr lang="tr-TR" sz="3600" dirty="0" smtClean="0"/>
          </a:p>
          <a:p>
            <a:pPr algn="just"/>
            <a:endParaRPr lang="tr-TR" sz="3600" dirty="0"/>
          </a:p>
          <a:p>
            <a:pPr algn="just"/>
            <a:r>
              <a:rPr lang="tr-TR" sz="3600" dirty="0" smtClean="0"/>
              <a:t>Çevremizde </a:t>
            </a:r>
            <a:r>
              <a:rPr lang="tr-TR" sz="3600" dirty="0"/>
              <a:t>meydana gelen bazı değişimler (Strese yol açan çevresel faktörler) ve yaşam şekli gen ifadesini dolayısıyla canlıyı ne kadar ve nasıl etkileyebilmekte? </a:t>
            </a:r>
          </a:p>
          <a:p>
            <a:pPr algn="just"/>
            <a:r>
              <a:rPr lang="tr-TR" sz="3600" dirty="0" smtClean="0"/>
              <a:t>Bu </a:t>
            </a:r>
            <a:r>
              <a:rPr lang="tr-TR" sz="3600" dirty="0"/>
              <a:t>etkiler gelecek kuşaklara da aktarılır mı? Aktarılıyorsa nasıl?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1092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Epigenetik</a:t>
            </a:r>
            <a:r>
              <a:rPr lang="tr-TR" b="1" dirty="0"/>
              <a:t> mekanizmalar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600" dirty="0" err="1"/>
              <a:t>Epigenetik</a:t>
            </a:r>
            <a:r>
              <a:rPr lang="tr-TR" sz="3600" dirty="0"/>
              <a:t> mekanizmalar ikiye </a:t>
            </a:r>
            <a:r>
              <a:rPr lang="tr-TR" sz="3600" dirty="0" smtClean="0"/>
              <a:t>ayrılmaktadır. </a:t>
            </a:r>
          </a:p>
          <a:p>
            <a:pPr marL="0" indent="0">
              <a:buNone/>
            </a:pPr>
            <a:endParaRPr lang="tr-TR" sz="3600" dirty="0"/>
          </a:p>
          <a:p>
            <a:r>
              <a:rPr lang="tr-TR" sz="3600" dirty="0" smtClean="0"/>
              <a:t>Dolaylı </a:t>
            </a:r>
            <a:r>
              <a:rPr lang="tr-TR" sz="3600" dirty="0"/>
              <a:t>yoldan gen ifadesini kontrol eden veya etkileyen mekanizmalar. </a:t>
            </a:r>
          </a:p>
          <a:p>
            <a:r>
              <a:rPr lang="sv-SE" sz="3600" dirty="0" smtClean="0"/>
              <a:t>Doğrudan </a:t>
            </a:r>
            <a:r>
              <a:rPr lang="sv-SE" sz="3600" dirty="0"/>
              <a:t>gen ifadesini kontrol eden veya etkileyen mekanizmalar.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0122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+mn-lt"/>
              </a:rPr>
              <a:t>Dolaylı yoldan etkiyen mekanizmalar </a:t>
            </a:r>
            <a:br>
              <a:rPr lang="tr-TR" b="1" dirty="0">
                <a:latin typeface="+mn-lt"/>
              </a:rPr>
            </a:b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 smtClean="0"/>
              <a:t>Dolaylı </a:t>
            </a:r>
            <a:r>
              <a:rPr lang="tr-TR" sz="3600" dirty="0"/>
              <a:t>yoldan gen ifadesini etkiyen mekanizmalar post-</a:t>
            </a:r>
            <a:r>
              <a:rPr lang="tr-TR" sz="3600" dirty="0" err="1"/>
              <a:t>transkripsyonel</a:t>
            </a:r>
            <a:r>
              <a:rPr lang="tr-TR" sz="3600" dirty="0"/>
              <a:t> (transkripsiyon sonrası, yani kalıp DNA molekülünden RNA molekülünün sentezi yapıldıktan sonra) mekanizmaları, özellikle de </a:t>
            </a:r>
            <a:r>
              <a:rPr lang="tr-TR" sz="3600" dirty="0" err="1"/>
              <a:t>non-koding</a:t>
            </a:r>
            <a:r>
              <a:rPr lang="tr-TR" sz="3600" dirty="0"/>
              <a:t> RNA üretimini ve kodlayıcı RNA’yı (</a:t>
            </a:r>
            <a:r>
              <a:rPr lang="tr-TR" sz="3600" dirty="0" err="1"/>
              <a:t>mRNA</a:t>
            </a:r>
            <a:r>
              <a:rPr lang="tr-TR" sz="3600" dirty="0"/>
              <a:t>) etkileyerek protein sentezinin engellenmesine yol açmaktadır.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546916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660</Words>
  <Application>Microsoft Office PowerPoint</Application>
  <PresentationFormat>Geniş ekran</PresentationFormat>
  <Paragraphs>51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Teması</vt:lpstr>
      <vt:lpstr>B452 Ökaryot Genetiği</vt:lpstr>
      <vt:lpstr>11. HAFTA KONU(LAR)</vt:lpstr>
      <vt:lpstr>Epigenetik </vt:lpstr>
      <vt:lpstr>PowerPoint Sunusu</vt:lpstr>
      <vt:lpstr>PowerPoint Sunusu</vt:lpstr>
      <vt:lpstr>PowerPoint Sunusu</vt:lpstr>
      <vt:lpstr>PowerPoint Sunusu</vt:lpstr>
      <vt:lpstr>Epigenetik mekanizmalar </vt:lpstr>
      <vt:lpstr>Dolaylı yoldan etkiyen mekanizmalar  </vt:lpstr>
      <vt:lpstr>Doğrudan etkiyen mekanizmalar  </vt:lpstr>
      <vt:lpstr>Kromatin Düzeyindeki Modifikasyonlar  </vt:lpstr>
      <vt:lpstr>Kovalent modifikasyonlar histon modifikasyonlarıdır. Bunlar;  </vt:lpstr>
      <vt:lpstr>Nonkovalent modifikasyonları ise şunlardır;  </vt:lpstr>
      <vt:lpstr>DNA Düzeyindeki Modifikasyonlar  </vt:lpstr>
      <vt:lpstr>DNA Metilasyonu 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B452 Ökaryot Genetiği</dc:title>
  <dc:creator>MeHMeTeReN</dc:creator>
  <cp:lastModifiedBy>MeHMeTeReN</cp:lastModifiedBy>
  <cp:revision>7</cp:revision>
  <dcterms:created xsi:type="dcterms:W3CDTF">2017-12-10T19:28:23Z</dcterms:created>
  <dcterms:modified xsi:type="dcterms:W3CDTF">2017-12-10T22:49:27Z</dcterms:modified>
</cp:coreProperties>
</file>