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70" r:id="rId4"/>
    <p:sldId id="300" r:id="rId5"/>
    <p:sldId id="275" r:id="rId6"/>
    <p:sldId id="301" r:id="rId7"/>
    <p:sldId id="280" r:id="rId8"/>
    <p:sldId id="282" r:id="rId9"/>
    <p:sldId id="286" r:id="rId10"/>
    <p:sldId id="29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E164236C-EF30-4840-90CE-9F93A8E24388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216B78EE-D318-4E77-B608-F3EC3B6A6CA8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356" y="1854200"/>
            <a:ext cx="5079999" cy="5448300"/>
          </a:xfrm>
        </p:spPr>
        <p:txBody>
          <a:bodyPr/>
          <a:lstStyle/>
          <a:p>
            <a:r>
              <a:rPr lang="tr-TR" sz="2400" dirty="0"/>
              <a:t>Nefes ve ses çalışmaları yavaş yavaş geliştirilmelidir</a:t>
            </a:r>
            <a:r>
              <a:rPr lang="tr-TR" sz="2400" dirty="0" smtClean="0"/>
              <a:t>.</a:t>
            </a:r>
            <a:br>
              <a:rPr lang="tr-TR" sz="2400" dirty="0"/>
            </a:br>
            <a:r>
              <a:rPr lang="tr-TR" sz="2400" dirty="0"/>
              <a:t>ilk </a:t>
            </a:r>
            <a:r>
              <a:rPr lang="tr-TR" sz="2400" dirty="0" smtClean="0"/>
              <a:t>günlerde hafif baş dönmesi,sıcaklık hissi, </a:t>
            </a:r>
            <a:r>
              <a:rPr lang="tr-TR" sz="2400" dirty="0"/>
              <a:t>kalp </a:t>
            </a:r>
            <a:r>
              <a:rPr lang="tr-TR" sz="2400" dirty="0" smtClean="0"/>
              <a:t> atımlarında hızlanma hissedildiğinde normal nefes ritmine dönülmelidir. </a:t>
            </a:r>
            <a:br>
              <a:rPr lang="tr-TR" sz="2400" dirty="0" smtClean="0"/>
            </a:br>
            <a:r>
              <a:rPr lang="tr-TR" sz="2400" dirty="0" smtClean="0"/>
              <a:t>Her gün düzenli haftada 3 gün/15 dk tekrarlanmalıdır.</a:t>
            </a:r>
            <a:br>
              <a:rPr lang="tr-TR" sz="2400" dirty="0"/>
            </a:br>
            <a:br>
              <a:rPr lang="tr-TR" sz="2400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759" y="2245844"/>
            <a:ext cx="5105941" cy="3519956"/>
          </a:xfrm>
        </p:spPr>
        <p:txBody>
          <a:bodyPr>
            <a:normAutofit/>
          </a:bodyPr>
          <a:lstStyle/>
          <a:p>
            <a:r>
              <a:rPr lang="tr-TR" sz="2400" cap="none" dirty="0" smtClean="0"/>
              <a:t>Gebelikte nefes çalışmaları yapılmazsa doğumda kasılmalar sırasında derin nefes almak zor olabilir, bunun sebebi akciğer kapasitesinin artmamış ve diyafram kasının zayıf olmasıdır</a:t>
            </a:r>
            <a:r>
              <a:rPr lang="tr-TR" sz="2400" dirty="0" smtClean="0"/>
              <a:t>. </a:t>
            </a:r>
            <a:endParaRPr lang="tr-TR" sz="2400" dirty="0"/>
          </a:p>
          <a:p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996733" y="1181100"/>
            <a:ext cx="4509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</a:rPr>
              <a:t>Nasıl Başlanmalı?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3100" y="1181100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Neden Başlanmalı ?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9000" y="1435100"/>
            <a:ext cx="9182100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1.1.	Adım Sayma (5 dk.)</a:t>
            </a:r>
            <a:endParaRPr lang="tr-TR" sz="2400" dirty="0"/>
          </a:p>
          <a:p>
            <a:r>
              <a:rPr lang="tr-TR" sz="2400" b="1" dirty="0"/>
              <a:t>Hedef: </a:t>
            </a:r>
            <a:r>
              <a:rPr lang="tr-TR" sz="2400" dirty="0"/>
              <a:t>Nefes vermenin önemini kavratmak. Özellikle kuvvetli ve ses yüklenmiş nefes vermenin nefes verme süresini uzattığının anlaşılması.</a:t>
            </a:r>
            <a:endParaRPr lang="tr-TR" sz="2400" dirty="0"/>
          </a:p>
          <a:p>
            <a:endParaRPr lang="tr-T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49300" y="259080"/>
            <a:ext cx="9226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Nefes çalışmalarına adım sayma uygulaması ile başlayabiliriz. </a:t>
            </a:r>
            <a:endParaRPr lang="tr-TR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258570" y="1985010"/>
            <a:ext cx="93802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b="1" dirty="0">
                <a:sym typeface="+mn-ea"/>
              </a:rPr>
              <a:t>Uygulama: </a:t>
            </a:r>
            <a:endParaRPr lang="tr-TR" b="1" dirty="0"/>
          </a:p>
          <a:p>
            <a:r>
              <a:rPr lang="tr-TR" dirty="0">
                <a:sym typeface="+mn-ea"/>
              </a:rPr>
              <a:t>Katılımcıların serbest şekilde odada dolaşmalarına izin verin, kısa bir süre sonra bu esnada adımlarını saymalarını isteyin.</a:t>
            </a:r>
            <a:endParaRPr lang="tr-TR" dirty="0"/>
          </a:p>
          <a:p>
            <a:r>
              <a:rPr lang="tr-TR" dirty="0">
                <a:sym typeface="+mn-ea"/>
              </a:rPr>
              <a:t>Adımlarının temposu dudak hareketleri ile beraber nefes verirken senkronize olur.</a:t>
            </a:r>
            <a:endParaRPr lang="tr-TR" dirty="0"/>
          </a:p>
          <a:p>
            <a:r>
              <a:rPr lang="tr-TR" dirty="0">
                <a:sym typeface="+mn-ea"/>
              </a:rPr>
              <a:t>Nefes alırken ve verirken nasıl adım atıyorsunuz?</a:t>
            </a:r>
            <a:endParaRPr lang="tr-TR" dirty="0"/>
          </a:p>
          <a:p>
            <a:r>
              <a:rPr lang="tr-TR" dirty="0">
                <a:sym typeface="+mn-ea"/>
              </a:rPr>
              <a:t>Nefes verirken daha çok mu adım atıyorsunuz?</a:t>
            </a:r>
            <a:endParaRPr lang="tr-TR" dirty="0"/>
          </a:p>
          <a:p>
            <a:r>
              <a:rPr lang="tr-TR" dirty="0">
                <a:sym typeface="+mn-ea"/>
              </a:rPr>
              <a:t>Normal nefesten ne kadar derin nefesleriniz?</a:t>
            </a:r>
            <a:endParaRPr lang="tr-TR" dirty="0"/>
          </a:p>
          <a:p>
            <a:r>
              <a:rPr lang="tr-TR" dirty="0">
                <a:sym typeface="+mn-ea"/>
              </a:rPr>
              <a:t>Nefese ses verdiğinizde adımlarınız nasıl oluyor?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5940" y="2459718"/>
            <a:ext cx="8109558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1.2.</a:t>
            </a:r>
            <a:r>
              <a:rPr lang="tr-TR" sz="2400" dirty="0"/>
              <a:t>	</a:t>
            </a:r>
            <a:r>
              <a:rPr lang="tr-TR" sz="2400" b="1" dirty="0"/>
              <a:t>Oturur pozisyonda nefes gözlemleme  (10 dk</a:t>
            </a:r>
            <a:r>
              <a:rPr lang="tr-TR" sz="2400" b="1" dirty="0" smtClean="0"/>
              <a:t>.)</a:t>
            </a:r>
            <a:endParaRPr lang="tr-TR" sz="2400" b="1" dirty="0" smtClean="0"/>
          </a:p>
          <a:p>
            <a:endParaRPr lang="tr-TR" sz="2400" b="1" dirty="0"/>
          </a:p>
          <a:p>
            <a:r>
              <a:rPr lang="tr-TR" sz="2400" b="1" dirty="0"/>
              <a:t>Hedef: </a:t>
            </a:r>
            <a:r>
              <a:rPr lang="tr-TR" sz="2400" dirty="0"/>
              <a:t>Katılımcıların </a:t>
            </a:r>
            <a:r>
              <a:rPr lang="tr-TR" sz="2400" dirty="0" smtClean="0"/>
              <a:t>derin </a:t>
            </a:r>
            <a:r>
              <a:rPr lang="tr-TR" sz="2400" dirty="0"/>
              <a:t>nefes almanın etkisini </a:t>
            </a:r>
            <a:r>
              <a:rPr lang="tr-TR" sz="2400" dirty="0" smtClean="0"/>
              <a:t>kendi vücutlarında farketmeleri </a:t>
            </a:r>
            <a:r>
              <a:rPr lang="tr-TR" sz="2400" dirty="0"/>
              <a:t>ve bunu hissetmeleri.</a:t>
            </a:r>
            <a:endParaRPr lang="tr-TR" sz="2400" dirty="0"/>
          </a:p>
          <a:p>
            <a:r>
              <a:rPr lang="tr-TR" sz="2400" dirty="0"/>
              <a:t>	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510030" y="1721485"/>
            <a:ext cx="946721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dirty="0">
                <a:sym typeface="+mn-ea"/>
              </a:rPr>
              <a:t>Uygulama</a:t>
            </a:r>
            <a:endParaRPr lang="tr-TR" dirty="0">
              <a:sym typeface="+mn-ea"/>
            </a:endParaRPr>
          </a:p>
          <a:p>
            <a:r>
              <a:rPr lang="tr-TR" dirty="0">
                <a:sym typeface="+mn-ea"/>
              </a:rPr>
              <a:t>Bu uygulamada arka fonda deniz dalgası sesi olabilir</a:t>
            </a:r>
            <a:endParaRPr lang="tr-TR" dirty="0"/>
          </a:p>
          <a:p>
            <a:r>
              <a:rPr lang="tr-TR" dirty="0">
                <a:sym typeface="+mn-ea"/>
              </a:rPr>
              <a:t>•	Rahat bir şekilde mindere oturun</a:t>
            </a:r>
            <a:endParaRPr lang="tr-TR" dirty="0"/>
          </a:p>
          <a:p>
            <a:r>
              <a:rPr lang="tr-TR" dirty="0">
                <a:sym typeface="+mn-ea"/>
              </a:rPr>
              <a:t>•	Sırtınızı dik tutun omuzlarınızı serbest bırakın</a:t>
            </a:r>
            <a:endParaRPr lang="tr-TR" dirty="0"/>
          </a:p>
          <a:p>
            <a:r>
              <a:rPr lang="tr-TR" dirty="0">
                <a:sym typeface="+mn-ea"/>
              </a:rPr>
              <a:t>•	Gözlerinizi kapatın</a:t>
            </a:r>
            <a:endParaRPr lang="tr-TR" dirty="0"/>
          </a:p>
          <a:p>
            <a:r>
              <a:rPr lang="tr-TR" dirty="0">
                <a:sym typeface="+mn-ea"/>
              </a:rPr>
              <a:t>•	Çeneniz hafif aralık diliniz serbest alt çenede</a:t>
            </a:r>
            <a:endParaRPr lang="tr-TR" dirty="0"/>
          </a:p>
          <a:p>
            <a:r>
              <a:rPr lang="tr-TR" dirty="0">
                <a:sym typeface="+mn-ea"/>
              </a:rPr>
              <a:t>•	Burnunuzdan nefes alıp ağzınızdan verin</a:t>
            </a:r>
            <a:endParaRPr lang="tr-TR" dirty="0"/>
          </a:p>
          <a:p>
            <a:r>
              <a:rPr lang="tr-TR" dirty="0">
                <a:sym typeface="+mn-ea"/>
              </a:rPr>
              <a:t>•	Nefesi burun deliklerinizde hissedin</a:t>
            </a:r>
            <a:endParaRPr lang="tr-TR" dirty="0"/>
          </a:p>
          <a:p>
            <a:r>
              <a:rPr lang="tr-TR" dirty="0">
                <a:sym typeface="+mn-ea"/>
              </a:rPr>
              <a:t>•	Nefesi veririken ağzınızdan geçişinizi hissedin</a:t>
            </a:r>
            <a:endParaRPr lang="tr-TR" dirty="0"/>
          </a:p>
          <a:p>
            <a:r>
              <a:rPr lang="tr-TR" dirty="0">
                <a:sym typeface="+mn-ea"/>
              </a:rPr>
              <a:t>•	Gırtlağınızın nefes alırken nasıl uzadığını hissedin</a:t>
            </a:r>
            <a:endParaRPr lang="tr-TR" dirty="0"/>
          </a:p>
          <a:p>
            <a:r>
              <a:rPr lang="tr-TR" dirty="0">
                <a:sym typeface="+mn-ea"/>
              </a:rPr>
              <a:t>•	Nefes verirken omuzlarınızın düşmesine izin verin</a:t>
            </a:r>
            <a:endParaRPr lang="tr-TR" dirty="0"/>
          </a:p>
          <a:p>
            <a:r>
              <a:rPr lang="tr-TR" dirty="0">
                <a:sym typeface="+mn-ea"/>
              </a:rPr>
              <a:t>•	Şimdi nefeslerinizin derinleşmesine izin verin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200" y="553641"/>
            <a:ext cx="7200900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1.5.	Mum </a:t>
            </a:r>
            <a:r>
              <a:rPr lang="tr-TR" sz="2400" b="1" dirty="0" smtClean="0"/>
              <a:t>nefesi</a:t>
            </a:r>
            <a:endParaRPr lang="tr-TR" sz="2400" b="1" dirty="0" smtClean="0"/>
          </a:p>
          <a:p>
            <a:endParaRPr lang="tr-TR" sz="2400" b="1" dirty="0"/>
          </a:p>
          <a:p>
            <a:r>
              <a:rPr lang="tr-TR" sz="2400" b="1" dirty="0"/>
              <a:t>Hedef: </a:t>
            </a:r>
            <a:r>
              <a:rPr lang="tr-TR" sz="2400" dirty="0"/>
              <a:t>Açılma fazında gelen kuvvetli ağrılarda doğru nefes vermenin önemini anlamak.</a:t>
            </a:r>
            <a:endParaRPr lang="tr-TR" sz="2400" dirty="0"/>
          </a:p>
          <a:p>
            <a:r>
              <a:rPr lang="tr-TR" sz="2400" dirty="0"/>
              <a:t>Skala üzerinde gösterildiği şekilde bir ağrı simülasyonu yapın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8600" y="1601113"/>
            <a:ext cx="8572500" cy="4154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1.7.	Karın </a:t>
            </a:r>
            <a:r>
              <a:rPr lang="tr-TR" sz="2400" b="1" dirty="0" smtClean="0"/>
              <a:t>nefesi</a:t>
            </a:r>
            <a:endParaRPr lang="tr-TR" sz="2400" b="1" dirty="0" smtClean="0"/>
          </a:p>
          <a:p>
            <a:endParaRPr lang="tr-TR" sz="2400" b="1" dirty="0"/>
          </a:p>
          <a:p>
            <a:r>
              <a:rPr lang="tr-TR" sz="2400" dirty="0"/>
              <a:t>Mutlaka </a:t>
            </a:r>
            <a:r>
              <a:rPr lang="tr-TR" sz="2400" dirty="0" smtClean="0"/>
              <a:t>faydası ve </a:t>
            </a:r>
            <a:r>
              <a:rPr lang="tr-TR" sz="2400" dirty="0"/>
              <a:t>fizyolojisi önceden anlatılmalıdır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/>
              <a:t>Sırtüstü yatılır. (vena cava sendromuna dikkat!) rahat etmesi içn yan yatırabilirsiniz.</a:t>
            </a:r>
            <a:endParaRPr lang="tr-TR" sz="2400" dirty="0"/>
          </a:p>
          <a:p>
            <a:r>
              <a:rPr lang="tr-TR" sz="2400" dirty="0"/>
              <a:t>Her iki el serbestçe alt karın bölgesindedir.</a:t>
            </a:r>
            <a:endParaRPr lang="tr-TR" sz="2400" dirty="0"/>
          </a:p>
          <a:p>
            <a:r>
              <a:rPr lang="tr-TR" sz="2400" dirty="0"/>
              <a:t>Katılımcılar en derin nefes ile karından nefes almaya çalışırlar.</a:t>
            </a:r>
            <a:endParaRPr lang="tr-TR" sz="2400" dirty="0"/>
          </a:p>
          <a:p>
            <a:r>
              <a:rPr lang="tr-TR" sz="2400" dirty="0"/>
              <a:t>Ellerin nefes alırken kalktığını hissetmesi doğru nefes aldığının belirtisidir.</a:t>
            </a:r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71512" y="406400"/>
            <a:ext cx="8840788" cy="2984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502920">
              <a:lnSpc>
                <a:spcPct val="107000"/>
              </a:lnSpc>
              <a:spcAft>
                <a:spcPts val="0"/>
              </a:spcAft>
            </a:pPr>
            <a:r>
              <a:rPr lang="tr-TR" sz="24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Ağrı sıklığı ve şiddeti arttıkça gebe için nefes almak zorlaşır ve bu durumda gebenin bebeğe oksijen göndermesi zorlaşır. </a:t>
            </a:r>
            <a:endParaRPr lang="tr-TR" sz="24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502920">
              <a:lnSpc>
                <a:spcPct val="107000"/>
              </a:lnSpc>
              <a:spcAft>
                <a:spcPts val="0"/>
              </a:spcAft>
            </a:pPr>
            <a:r>
              <a:rPr lang="tr-TR" sz="24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Kolay olan sık göğüs nefesine yönlenirse hiperventilasyon gelişebilir. </a:t>
            </a:r>
            <a:endParaRPr lang="tr-TR" sz="24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502920">
              <a:lnSpc>
                <a:spcPct val="107000"/>
              </a:lnSpc>
              <a:spcAft>
                <a:spcPts val="800"/>
              </a:spcAft>
            </a:pPr>
            <a:r>
              <a:rPr lang="tr-TR" sz="24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Bunun için farklı nefes teknikleri denemelisiniz</a:t>
            </a:r>
            <a:r>
              <a:rPr lang="tr-TR" sz="2400" b="1" i="1" dirty="0" smtClean="0">
                <a:effectLst/>
                <a:ea typeface="Calibri" panose="020F0502020204030204" charset="0"/>
                <a:cs typeface="Times New Roman" panose="02020603050405020304" pitchFamily="18" charset="0"/>
              </a:rPr>
              <a:t>.</a:t>
            </a:r>
            <a:endParaRPr lang="tr-TR" sz="2400" b="1" i="1" dirty="0" smtClean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502920" algn="ctr">
              <a:lnSpc>
                <a:spcPct val="107000"/>
              </a:lnSpc>
              <a:spcAft>
                <a:spcPts val="800"/>
              </a:spcAft>
            </a:pPr>
            <a:r>
              <a:rPr lang="tr-TR" sz="2400" b="1" i="1" dirty="0" smtClean="0">
                <a:effectLst/>
                <a:ea typeface="Calibri" panose="020F0502020204030204" charset="0"/>
                <a:cs typeface="Times New Roman" panose="02020603050405020304" pitchFamily="18" charset="0"/>
              </a:rPr>
              <a:t>(</a:t>
            </a:r>
            <a:r>
              <a:rPr lang="tr-TR" sz="24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1.9,1.10)</a:t>
            </a:r>
            <a:endParaRPr lang="tr-TR" sz="24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 </a:t>
            </a:r>
            <a:endParaRPr lang="tr-TR" sz="24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57324" y="1271588"/>
            <a:ext cx="9248775" cy="42415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marL="502920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Nefes </a:t>
            </a:r>
            <a:r>
              <a:rPr lang="tr-TR" sz="2800" b="1" i="1" dirty="0" smtClean="0">
                <a:effectLst/>
                <a:ea typeface="Calibri" panose="020F0502020204030204" charset="0"/>
                <a:cs typeface="Times New Roman" panose="02020603050405020304" pitchFamily="18" charset="0"/>
              </a:rPr>
              <a:t>egzersizleri </a:t>
            </a: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öğretildikten sonra genel nefes çalışması yapılmalıdır. </a:t>
            </a:r>
            <a:endParaRPr lang="tr-TR" sz="28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502920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Kurs yöneticisi tüm </a:t>
            </a:r>
            <a:r>
              <a:rPr lang="tr-TR" sz="2800" b="1" i="1" dirty="0" smtClean="0">
                <a:effectLst/>
                <a:ea typeface="Calibri" panose="020F0502020204030204" charset="0"/>
                <a:cs typeface="Times New Roman" panose="02020603050405020304" pitchFamily="18" charset="0"/>
              </a:rPr>
              <a:t>egzersizleri </a:t>
            </a: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komut vererek uygulatmalıdır.</a:t>
            </a:r>
            <a:endParaRPr lang="tr-TR" sz="28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960120" indent="-4572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Göğüs nefesi</a:t>
            </a:r>
            <a:endParaRPr lang="tr-TR" sz="28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960120" indent="-4572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Karın nefesi</a:t>
            </a:r>
            <a:endParaRPr lang="tr-TR" sz="28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960120" indent="-4572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</a:tabLst>
            </a:pP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Açılma fazında</a:t>
            </a:r>
            <a:endParaRPr lang="tr-TR" sz="28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960120" indent="-4572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</a:tabLst>
            </a:pP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Doğum anında örn.itme nefesi şeklinde</a:t>
            </a:r>
            <a:endParaRPr lang="tr-TR" sz="28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96012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  <a:tabLst>
                <a:tab pos="540385" algn="l"/>
              </a:tabLst>
            </a:pPr>
            <a:r>
              <a:rPr lang="tr-TR" sz="2800" b="1" i="1" dirty="0">
                <a:effectLst/>
                <a:ea typeface="Calibri" panose="020F0502020204030204" charset="0"/>
                <a:cs typeface="Times New Roman" panose="02020603050405020304" pitchFamily="18" charset="0"/>
              </a:rPr>
              <a:t>Relaksasyon esnasında </a:t>
            </a:r>
            <a:endParaRPr lang="tr-TR" sz="2800" dirty="0">
              <a:effectLst/>
              <a:ea typeface="Calibri" panose="020F050202020403020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2722</Words>
  <Application>WPS Presentation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Calibri</vt:lpstr>
      <vt:lpstr>Times New Roman</vt:lpstr>
      <vt:lpstr>Microsoft YaHei</vt:lpstr>
      <vt:lpstr/>
      <vt:lpstr>Arial Unicode MS</vt:lpstr>
      <vt:lpstr>Default Design</vt:lpstr>
      <vt:lpstr>Nefes ve ses çalışmaları yavaş yavaş geliştirilmelidir. ilk günlerde hafif baş dönmesi,sıcaklık hissi, kalp  atımlarında hızlanma hissedildiğinde normal nefes ritmine dönülmelidir.  Her gün düzenli haftada 3 gün/15 dk tekrarlanmalıdır.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uses pc</dc:creator>
  <cp:lastModifiedBy>Nesibe Uzel Yar</cp:lastModifiedBy>
  <cp:revision>29</cp:revision>
  <dcterms:created xsi:type="dcterms:W3CDTF">2015-11-02T00:01:00Z</dcterms:created>
  <dcterms:modified xsi:type="dcterms:W3CDTF">2020-02-06T16:50:29Z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